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2AE_9397045.xml" ContentType="application/vnd.ms-powerpoint.comments+xml"/>
  <Override PartName="/ppt/notesSlides/notesSlide2.xml" ContentType="application/vnd.openxmlformats-officedocument.presentationml.notesSlide+xml"/>
  <Override PartName="/ppt/comments/modernComment_12E_72F6C80C.xml" ContentType="application/vnd.ms-powerpoint.comments+xml"/>
  <Override PartName="/ppt/notesSlides/notesSlide3.xml" ContentType="application/vnd.openxmlformats-officedocument.presentationml.notesSlide+xml"/>
  <Override PartName="/ppt/comments/modernComment_241_3A01EC04.xml" ContentType="application/vnd.ms-powerpoint.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2A0_963EBDD.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2C7_6FE8B883.xml" ContentType="application/vnd.ms-powerpoint.comments+xml"/>
  <Override PartName="/ppt/comments/modernComment_2C8_A1EFEA1B.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modernComment_2C6_D3FDFB36.xml" ContentType="application/vnd.ms-powerpoint.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omments/modernComment_2B3_B6A22ABD.xml" ContentType="application/vnd.ms-powerpoint.comments+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83"/>
  </p:notesMasterIdLst>
  <p:handoutMasterIdLst>
    <p:handoutMasterId r:id="rId84"/>
  </p:handoutMasterIdLst>
  <p:sldIdLst>
    <p:sldId id="275" r:id="rId5"/>
    <p:sldId id="686" r:id="rId6"/>
    <p:sldId id="302" r:id="rId7"/>
    <p:sldId id="577" r:id="rId8"/>
    <p:sldId id="574" r:id="rId9"/>
    <p:sldId id="672" r:id="rId10"/>
    <p:sldId id="685" r:id="rId11"/>
    <p:sldId id="704" r:id="rId12"/>
    <p:sldId id="474" r:id="rId13"/>
    <p:sldId id="555" r:id="rId14"/>
    <p:sldId id="675" r:id="rId15"/>
    <p:sldId id="578" r:id="rId16"/>
    <p:sldId id="303" r:id="rId17"/>
    <p:sldId id="567" r:id="rId18"/>
    <p:sldId id="549" r:id="rId19"/>
    <p:sldId id="553" r:id="rId20"/>
    <p:sldId id="564" r:id="rId21"/>
    <p:sldId id="565" r:id="rId22"/>
    <p:sldId id="551" r:id="rId23"/>
    <p:sldId id="688" r:id="rId24"/>
    <p:sldId id="566" r:id="rId25"/>
    <p:sldId id="689" r:id="rId26"/>
    <p:sldId id="554" r:id="rId27"/>
    <p:sldId id="690" r:id="rId28"/>
    <p:sldId id="305" r:id="rId29"/>
    <p:sldId id="687" r:id="rId30"/>
    <p:sldId id="471" r:id="rId31"/>
    <p:sldId id="520" r:id="rId32"/>
    <p:sldId id="706" r:id="rId33"/>
    <p:sldId id="705" r:id="rId34"/>
    <p:sldId id="657" r:id="rId35"/>
    <p:sldId id="653" r:id="rId36"/>
    <p:sldId id="682" r:id="rId37"/>
    <p:sldId id="683" r:id="rId38"/>
    <p:sldId id="660" r:id="rId39"/>
    <p:sldId id="654" r:id="rId40"/>
    <p:sldId id="570" r:id="rId41"/>
    <p:sldId id="708" r:id="rId42"/>
    <p:sldId id="703" r:id="rId43"/>
    <p:sldId id="718" r:id="rId44"/>
    <p:sldId id="381" r:id="rId45"/>
    <p:sldId id="454" r:id="rId46"/>
    <p:sldId id="713" r:id="rId47"/>
    <p:sldId id="709" r:id="rId48"/>
    <p:sldId id="711" r:id="rId49"/>
    <p:sldId id="712" r:id="rId50"/>
    <p:sldId id="601" r:id="rId51"/>
    <p:sldId id="572" r:id="rId52"/>
    <p:sldId id="714" r:id="rId53"/>
    <p:sldId id="715" r:id="rId54"/>
    <p:sldId id="710" r:id="rId55"/>
    <p:sldId id="717" r:id="rId56"/>
    <p:sldId id="720" r:id="rId57"/>
    <p:sldId id="719" r:id="rId58"/>
    <p:sldId id="721" r:id="rId59"/>
    <p:sldId id="268" r:id="rId60"/>
    <p:sldId id="716" r:id="rId61"/>
    <p:sldId id="575" r:id="rId62"/>
    <p:sldId id="684" r:id="rId63"/>
    <p:sldId id="676" r:id="rId64"/>
    <p:sldId id="678" r:id="rId65"/>
    <p:sldId id="677" r:id="rId66"/>
    <p:sldId id="679" r:id="rId67"/>
    <p:sldId id="680" r:id="rId68"/>
    <p:sldId id="673" r:id="rId69"/>
    <p:sldId id="702" r:id="rId70"/>
    <p:sldId id="681" r:id="rId71"/>
    <p:sldId id="700" r:id="rId72"/>
    <p:sldId id="692" r:id="rId73"/>
    <p:sldId id="693" r:id="rId74"/>
    <p:sldId id="691" r:id="rId75"/>
    <p:sldId id="695" r:id="rId76"/>
    <p:sldId id="698" r:id="rId77"/>
    <p:sldId id="699" r:id="rId78"/>
    <p:sldId id="696" r:id="rId79"/>
    <p:sldId id="697" r:id="rId80"/>
    <p:sldId id="701" r:id="rId81"/>
    <p:sldId id="579" r:id="rId82"/>
  </p:sldIdLst>
  <p:sldSz cx="12192000" cy="6858000"/>
  <p:notesSz cx="6797675"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B6EE700-9016-A56C-B57B-A03DF45F44AA}" name="Yuiko &quot;Yui&quot; Narita (ITSD)" initials="Y(" userId="OCz3b4L9LDNSZxkI9XzTfN/zDJY+KP7pRnHydHbw2JU=" providerId="None"/>
  <p188:author id="{C285AF14-7ECE-C21C-3C40-2BB3EAE7DA6D}" name="Mugnaini, Luca | Luca | MPD" initials="LM" userId="S::luca.a.mugnaini@rakuten.com::713a2a94-029a-4b40-8fa8-118916d9cb83" providerId="AD"/>
  <p188:author id="{EC7DA639-36FE-8FBA-C04E-2DC03DA85467}" name="Donglai &quot;Shawn&quot; Shao (IPD)" initials="D(" userId="1Xe0VtVD6+8DN2Vw/AhvuUq/Poq+DZHqWxSXJbyJUYw=" providerId="None"/>
  <p188:author id="{87CB0048-B73B-ECC0-2D2D-75BA4A58FB74}" name="Akane &quot;Annie&quot; Kushimoto (THGD)" initials="A(" userId="loSvCFRWlG/AcpPUwkG8Qv27KsmNB/Orefv3scRZHko=" providerId="None"/>
  <p188:author id="{B967D979-84C7-CBEA-FB50-A90A632FC5F8}" name="Zhang, Huaiyin | Kaiyin | ITSD" initials="HZ" userId="S::huaiyin.zhang@rakuten.com::6c1bf33d-5d53-4a56-be44-86e9788753c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7F0213-5D93-4A72-9081-DBF8483A2705}" v="100" dt="2024-07-10T00:33:17.268"/>
    <p1510:client id="{C7E18E37-17E7-46F4-B440-0060FCF6711C}" v="4" dt="2024-07-09T08:28:17.050"/>
    <p1510:client id="{E9B5C213-02C5-485C-A5D6-61FF4868F96C}" v="4" dt="2024-07-09T03:43:31.831"/>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50" autoAdjust="0"/>
    <p:restoredTop sz="94660"/>
  </p:normalViewPr>
  <p:slideViewPr>
    <p:cSldViewPr snapToGrid="0" showGuides="1">
      <p:cViewPr varScale="1">
        <p:scale>
          <a:sx n="115" d="100"/>
          <a:sy n="115" d="100"/>
        </p:scale>
        <p:origin x="208" y="288"/>
      </p:cViewPr>
      <p:guideLst>
        <p:guide orient="horz" pos="2160"/>
        <p:guide pos="3840"/>
      </p:guideLst>
    </p:cSldViewPr>
  </p:slideViewPr>
  <p:notesTextViewPr>
    <p:cViewPr>
      <p:scale>
        <a:sx n="1" d="1"/>
        <a:sy n="1" d="1"/>
      </p:scale>
      <p:origin x="0" y="0"/>
    </p:cViewPr>
  </p:notesTextViewPr>
  <p:notesViewPr>
    <p:cSldViewPr snapToGrid="0" showGuides="1">
      <p:cViewPr varScale="1">
        <p:scale>
          <a:sx n="86" d="100"/>
          <a:sy n="86" d="100"/>
        </p:scale>
        <p:origin x="3952" y="2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handoutMaster" Target="handoutMasters/handoutMaster1.xml"/><Relationship Id="rId89" Type="http://schemas.microsoft.com/office/2016/11/relationships/changesInfo" Target="changesInfos/changesInfo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microsoft.com/office/2015/10/relationships/revisionInfo" Target="revisionInfo.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notesMaster" Target="notesMasters/notesMaster1.xml"/><Relationship Id="rId88" Type="http://schemas.openxmlformats.org/officeDocument/2006/relationships/tableStyles" Target="tableStyles.xml"/><Relationship Id="rId9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kane &quot;Annie&quot; Kushimoto (THGD)" userId="loSvCFRWlG/AcpPUwkG8Qv27KsmNB/Orefv3scRZHko=" providerId="None" clId="Web-{4E7F0213-5D93-4A72-9081-DBF8483A2705}"/>
    <pc:docChg chg="mod modSld">
      <pc:chgData name="Akane &quot;Annie&quot; Kushimoto (THGD)" userId="loSvCFRWlG/AcpPUwkG8Qv27KsmNB/Orefv3scRZHko=" providerId="None" clId="Web-{4E7F0213-5D93-4A72-9081-DBF8483A2705}" dt="2024-07-10T00:33:16.533" v="78" actId="20577"/>
      <pc:docMkLst>
        <pc:docMk/>
      </pc:docMkLst>
      <pc:sldChg chg="modSp modCm">
        <pc:chgData name="Akane &quot;Annie&quot; Kushimoto (THGD)" userId="loSvCFRWlG/AcpPUwkG8Qv27KsmNB/Orefv3scRZHko=" providerId="None" clId="Web-{4E7F0213-5D93-4A72-9081-DBF8483A2705}" dt="2024-07-10T00:32:08.265" v="13" actId="20577"/>
        <pc:sldMkLst>
          <pc:docMk/>
          <pc:sldMk cId="157543389" sldId="672"/>
        </pc:sldMkLst>
        <pc:spChg chg="mod">
          <ac:chgData name="Akane &quot;Annie&quot; Kushimoto (THGD)" userId="loSvCFRWlG/AcpPUwkG8Qv27KsmNB/Orefv3scRZHko=" providerId="None" clId="Web-{4E7F0213-5D93-4A72-9081-DBF8483A2705}" dt="2024-07-10T00:32:08.265" v="13" actId="20577"/>
          <ac:spMkLst>
            <pc:docMk/>
            <pc:sldMk cId="157543389" sldId="672"/>
            <ac:spMk id="16" creationId="{296CF196-3FFE-A44F-B0FB-485BFD324AF0}"/>
          </ac:spMkLst>
        </pc:spChg>
        <pc:extLst>
          <p:ext xmlns:p="http://schemas.openxmlformats.org/presentationml/2006/main" uri="{D6D511B9-2390-475A-947B-AFAB55BFBCF1}">
            <pc226:cmChg xmlns:pc226="http://schemas.microsoft.com/office/powerpoint/2022/06/main/command" chg="">
              <pc226:chgData name="Akane &quot;Annie&quot; Kushimoto (THGD)" userId="loSvCFRWlG/AcpPUwkG8Qv27KsmNB/Orefv3scRZHko=" providerId="None" clId="Web-{4E7F0213-5D93-4A72-9081-DBF8483A2705}" dt="2024-07-10T00:32:02.077" v="12"/>
              <pc2:cmMkLst xmlns:pc2="http://schemas.microsoft.com/office/powerpoint/2019/9/main/command">
                <pc:docMk/>
                <pc:sldMk cId="157543389" sldId="672"/>
                <pc2:cmMk id="{0CB8E7F0-B150-474E-8785-AF7FA465B2BA}"/>
              </pc2:cmMkLst>
              <pc226:cmRplyChg chg="add">
                <pc226:chgData name="Akane &quot;Annie&quot; Kushimoto (THGD)" userId="loSvCFRWlG/AcpPUwkG8Qv27KsmNB/Orefv3scRZHko=" providerId="None" clId="Web-{4E7F0213-5D93-4A72-9081-DBF8483A2705}" dt="2024-07-10T00:32:02.077" v="12"/>
                <pc2:cmRplyMkLst xmlns:pc2="http://schemas.microsoft.com/office/powerpoint/2019/9/main/command">
                  <pc:docMk/>
                  <pc:sldMk cId="157543389" sldId="672"/>
                  <pc2:cmMk id="{0CB8E7F0-B150-474E-8785-AF7FA465B2BA}"/>
                  <pc2:cmRplyMk id="{4A27B118-8002-43DF-8F92-CD3A562619E5}"/>
                </pc2:cmRplyMkLst>
              </pc226:cmRplyChg>
            </pc226:cmChg>
          </p:ext>
        </pc:extLst>
      </pc:sldChg>
      <pc:sldChg chg="modSp modCm">
        <pc:chgData name="Akane &quot;Annie&quot; Kushimoto (THGD)" userId="loSvCFRWlG/AcpPUwkG8Qv27KsmNB/Orefv3scRZHko=" providerId="None" clId="Web-{4E7F0213-5D93-4A72-9081-DBF8483A2705}" dt="2024-07-10T00:30:50.465" v="3"/>
        <pc:sldMkLst>
          <pc:docMk/>
          <pc:sldMk cId="154759237" sldId="686"/>
        </pc:sldMkLst>
        <pc:spChg chg="mod">
          <ac:chgData name="Akane &quot;Annie&quot; Kushimoto (THGD)" userId="loSvCFRWlG/AcpPUwkG8Qv27KsmNB/Orefv3scRZHko=" providerId="None" clId="Web-{4E7F0213-5D93-4A72-9081-DBF8483A2705}" dt="2024-07-10T00:29:57.416" v="1"/>
          <ac:spMkLst>
            <pc:docMk/>
            <pc:sldMk cId="154759237" sldId="686"/>
            <ac:spMk id="3" creationId="{B6C14533-D017-6079-D479-7CCB33CD2B59}"/>
          </ac:spMkLst>
        </pc:spChg>
        <pc:spChg chg="mod">
          <ac:chgData name="Akane &quot;Annie&quot; Kushimoto (THGD)" userId="loSvCFRWlG/AcpPUwkG8Qv27KsmNB/Orefv3scRZHko=" providerId="None" clId="Web-{4E7F0213-5D93-4A72-9081-DBF8483A2705}" dt="2024-07-10T00:29:57.385" v="0"/>
          <ac:spMkLst>
            <pc:docMk/>
            <pc:sldMk cId="154759237" sldId="686"/>
            <ac:spMk id="4" creationId="{CDA81C35-9112-5A42-BC3E-A9E8236A3D19}"/>
          </ac:spMkLst>
        </pc:spChg>
        <pc:extLst>
          <p:ext xmlns:p="http://schemas.openxmlformats.org/presentationml/2006/main" uri="{D6D511B9-2390-475A-947B-AFAB55BFBCF1}">
            <pc226:cmChg xmlns:pc226="http://schemas.microsoft.com/office/powerpoint/2022/06/main/command" chg="">
              <pc226:chgData name="Akane &quot;Annie&quot; Kushimoto (THGD)" userId="loSvCFRWlG/AcpPUwkG8Qv27KsmNB/Orefv3scRZHko=" providerId="None" clId="Web-{4E7F0213-5D93-4A72-9081-DBF8483A2705}" dt="2024-07-10T00:30:50.465" v="3"/>
              <pc2:cmMkLst xmlns:pc2="http://schemas.microsoft.com/office/powerpoint/2019/9/main/command">
                <pc:docMk/>
                <pc:sldMk cId="154759237" sldId="686"/>
                <pc2:cmMk id="{D0DAB7D6-73D0-4B8D-8C01-3201DDDD5E96}"/>
              </pc2:cmMkLst>
              <pc226:cmRplyChg chg="add">
                <pc226:chgData name="Akane &quot;Annie&quot; Kushimoto (THGD)" userId="loSvCFRWlG/AcpPUwkG8Qv27KsmNB/Orefv3scRZHko=" providerId="None" clId="Web-{4E7F0213-5D93-4A72-9081-DBF8483A2705}" dt="2024-07-10T00:30:50.465" v="3"/>
                <pc2:cmRplyMkLst xmlns:pc2="http://schemas.microsoft.com/office/powerpoint/2019/9/main/command">
                  <pc:docMk/>
                  <pc:sldMk cId="154759237" sldId="686"/>
                  <pc2:cmMk id="{D0DAB7D6-73D0-4B8D-8C01-3201DDDD5E96}"/>
                  <pc2:cmRplyMk id="{3AC03937-1647-4CCD-B60D-6AA926AF0272}"/>
                </pc2:cmRplyMkLst>
              </pc226:cmRplyChg>
            </pc226:cmChg>
          </p:ext>
        </pc:extLst>
      </pc:sldChg>
      <pc:sldChg chg="modSp modCm">
        <pc:chgData name="Akane &quot;Annie&quot; Kushimoto (THGD)" userId="loSvCFRWlG/AcpPUwkG8Qv27KsmNB/Orefv3scRZHko=" providerId="None" clId="Web-{4E7F0213-5D93-4A72-9081-DBF8483A2705}" dt="2024-07-10T00:33:16.533" v="78" actId="20577"/>
        <pc:sldMkLst>
          <pc:docMk/>
          <pc:sldMk cId="3556637494" sldId="710"/>
        </pc:sldMkLst>
        <pc:spChg chg="mod">
          <ac:chgData name="Akane &quot;Annie&quot; Kushimoto (THGD)" userId="loSvCFRWlG/AcpPUwkG8Qv27KsmNB/Orefv3scRZHko=" providerId="None" clId="Web-{4E7F0213-5D93-4A72-9081-DBF8483A2705}" dt="2024-07-10T00:33:16.533" v="78" actId="20577"/>
          <ac:spMkLst>
            <pc:docMk/>
            <pc:sldMk cId="3556637494" sldId="710"/>
            <ac:spMk id="13" creationId="{7E6F2D47-C3F8-26BD-2166-6A9257B11D27}"/>
          </ac:spMkLst>
        </pc:spChg>
        <pc:extLst>
          <p:ext xmlns:p="http://schemas.openxmlformats.org/presentationml/2006/main" uri="{D6D511B9-2390-475A-947B-AFAB55BFBCF1}">
            <pc226:cmChg xmlns:pc226="http://schemas.microsoft.com/office/powerpoint/2022/06/main/command" chg="">
              <pc226:chgData name="Akane &quot;Annie&quot; Kushimoto (THGD)" userId="loSvCFRWlG/AcpPUwkG8Qv27KsmNB/Orefv3scRZHko=" providerId="None" clId="Web-{4E7F0213-5D93-4A72-9081-DBF8483A2705}" dt="2024-07-10T00:33:08.814" v="66"/>
              <pc2:cmMkLst xmlns:pc2="http://schemas.microsoft.com/office/powerpoint/2019/9/main/command">
                <pc:docMk/>
                <pc:sldMk cId="3556637494" sldId="710"/>
                <pc2:cmMk id="{4BD73394-68A1-4C16-8203-30BDD612CF4F}"/>
              </pc2:cmMkLst>
              <pc226:cmRplyChg chg="add">
                <pc226:chgData name="Akane &quot;Annie&quot; Kushimoto (THGD)" userId="loSvCFRWlG/AcpPUwkG8Qv27KsmNB/Orefv3scRZHko=" providerId="None" clId="Web-{4E7F0213-5D93-4A72-9081-DBF8483A2705}" dt="2024-07-10T00:33:08.814" v="66"/>
                <pc2:cmRplyMkLst xmlns:pc2="http://schemas.microsoft.com/office/powerpoint/2019/9/main/command">
                  <pc:docMk/>
                  <pc:sldMk cId="3556637494" sldId="710"/>
                  <pc2:cmMk id="{4BD73394-68A1-4C16-8203-30BDD612CF4F}"/>
                  <pc2:cmRplyMk id="{BCD26D87-A813-4B15-85B2-8F73D9998AE7}"/>
                </pc2:cmRplyMkLst>
              </pc226:cmRplyChg>
            </pc226:cmChg>
          </p:ext>
        </pc:extLst>
      </pc:sldChg>
      <pc:sldChg chg="modSp modCm">
        <pc:chgData name="Akane &quot;Annie&quot; Kushimoto (THGD)" userId="loSvCFRWlG/AcpPUwkG8Qv27KsmNB/Orefv3scRZHko=" providerId="None" clId="Web-{4E7F0213-5D93-4A72-9081-DBF8483A2705}" dt="2024-07-10T00:32:45.001" v="49" actId="20577"/>
        <pc:sldMkLst>
          <pc:docMk/>
          <pc:sldMk cId="1877522563" sldId="711"/>
        </pc:sldMkLst>
        <pc:spChg chg="mod">
          <ac:chgData name="Akane &quot;Annie&quot; Kushimoto (THGD)" userId="loSvCFRWlG/AcpPUwkG8Qv27KsmNB/Orefv3scRZHko=" providerId="None" clId="Web-{4E7F0213-5D93-4A72-9081-DBF8483A2705}" dt="2024-07-10T00:32:45.001" v="49" actId="20577"/>
          <ac:spMkLst>
            <pc:docMk/>
            <pc:sldMk cId="1877522563" sldId="711"/>
            <ac:spMk id="4" creationId="{9C377CBA-79C0-EDCF-7BA0-6BCBFC756BBA}"/>
          </ac:spMkLst>
        </pc:spChg>
        <pc:extLst>
          <p:ext xmlns:p="http://schemas.openxmlformats.org/presentationml/2006/main" uri="{D6D511B9-2390-475A-947B-AFAB55BFBCF1}">
            <pc226:cmChg xmlns:pc226="http://schemas.microsoft.com/office/powerpoint/2022/06/main/command" chg="">
              <pc226:chgData name="Akane &quot;Annie&quot; Kushimoto (THGD)" userId="loSvCFRWlG/AcpPUwkG8Qv27KsmNB/Orefv3scRZHko=" providerId="None" clId="Web-{4E7F0213-5D93-4A72-9081-DBF8483A2705}" dt="2024-07-10T00:32:17.078" v="14"/>
              <pc2:cmMkLst xmlns:pc2="http://schemas.microsoft.com/office/powerpoint/2019/9/main/command">
                <pc:docMk/>
                <pc:sldMk cId="1877522563" sldId="711"/>
                <pc2:cmMk id="{92FEEE46-F329-4FB9-8337-4756C4B01DD8}"/>
              </pc2:cmMkLst>
              <pc226:cmRplyChg chg="add">
                <pc226:chgData name="Akane &quot;Annie&quot; Kushimoto (THGD)" userId="loSvCFRWlG/AcpPUwkG8Qv27KsmNB/Orefv3scRZHko=" providerId="None" clId="Web-{4E7F0213-5D93-4A72-9081-DBF8483A2705}" dt="2024-07-10T00:32:17.078" v="14"/>
                <pc2:cmRplyMkLst xmlns:pc2="http://schemas.microsoft.com/office/powerpoint/2019/9/main/command">
                  <pc:docMk/>
                  <pc:sldMk cId="1877522563" sldId="711"/>
                  <pc2:cmMk id="{92FEEE46-F329-4FB9-8337-4756C4B01DD8}"/>
                  <pc2:cmRplyMk id="{DCA52B41-3E4F-489A-B676-2478D7A80410}"/>
                </pc2:cmRplyMkLst>
              </pc226:cmRplyChg>
            </pc226:cmChg>
          </p:ext>
        </pc:extLst>
      </pc:sldChg>
      <pc:sldChg chg="modSp modCm">
        <pc:chgData name="Akane &quot;Annie&quot; Kushimoto (THGD)" userId="loSvCFRWlG/AcpPUwkG8Qv27KsmNB/Orefv3scRZHko=" providerId="None" clId="Web-{4E7F0213-5D93-4A72-9081-DBF8483A2705}" dt="2024-07-10T00:32:59.439" v="65" actId="20577"/>
        <pc:sldMkLst>
          <pc:docMk/>
          <pc:sldMk cId="2716854811" sldId="712"/>
        </pc:sldMkLst>
        <pc:spChg chg="mod">
          <ac:chgData name="Akane &quot;Annie&quot; Kushimoto (THGD)" userId="loSvCFRWlG/AcpPUwkG8Qv27KsmNB/Orefv3scRZHko=" providerId="None" clId="Web-{4E7F0213-5D93-4A72-9081-DBF8483A2705}" dt="2024-07-10T00:32:59.439" v="65" actId="20577"/>
          <ac:spMkLst>
            <pc:docMk/>
            <pc:sldMk cId="2716854811" sldId="712"/>
            <ac:spMk id="4" creationId="{9C377CBA-79C0-EDCF-7BA0-6BCBFC756BBA}"/>
          </ac:spMkLst>
        </pc:spChg>
        <pc:extLst>
          <p:ext xmlns:p="http://schemas.openxmlformats.org/presentationml/2006/main" uri="{D6D511B9-2390-475A-947B-AFAB55BFBCF1}">
            <pc226:cmChg xmlns:pc226="http://schemas.microsoft.com/office/powerpoint/2022/06/main/command" chg="">
              <pc226:chgData name="Akane &quot;Annie&quot; Kushimoto (THGD)" userId="loSvCFRWlG/AcpPUwkG8Qv27KsmNB/Orefv3scRZHko=" providerId="None" clId="Web-{4E7F0213-5D93-4A72-9081-DBF8483A2705}" dt="2024-07-10T00:32:50.939" v="50"/>
              <pc2:cmMkLst xmlns:pc2="http://schemas.microsoft.com/office/powerpoint/2019/9/main/command">
                <pc:docMk/>
                <pc:sldMk cId="2716854811" sldId="712"/>
                <pc2:cmMk id="{456FEF0D-43D5-4B45-B935-946DF9BFAB68}"/>
              </pc2:cmMkLst>
              <pc226:cmRplyChg chg="add">
                <pc226:chgData name="Akane &quot;Annie&quot; Kushimoto (THGD)" userId="loSvCFRWlG/AcpPUwkG8Qv27KsmNB/Orefv3scRZHko=" providerId="None" clId="Web-{4E7F0213-5D93-4A72-9081-DBF8483A2705}" dt="2024-07-10T00:32:50.939" v="50"/>
                <pc2:cmRplyMkLst xmlns:pc2="http://schemas.microsoft.com/office/powerpoint/2019/9/main/command">
                  <pc:docMk/>
                  <pc:sldMk cId="2716854811" sldId="712"/>
                  <pc2:cmMk id="{456FEF0D-43D5-4B45-B935-946DF9BFAB68}"/>
                  <pc2:cmRplyMk id="{7C94B0F4-40E2-4835-94AB-5D43450D1E71}"/>
                </pc2:cmRplyMkLst>
              </pc226:cmRplyChg>
            </pc226:cmChg>
          </p:ext>
        </pc:extLst>
      </pc:sldChg>
    </pc:docChg>
  </pc:docChgLst>
  <pc:docChgLst>
    <pc:chgData name="Yuiko &quot;Yui&quot; Narita (ITSD)" userId="OCz3b4L9LDNSZxkI9XzTfN/zDJY+KP7pRnHydHbw2JU=" providerId="None" clId="Web-{E9B5C213-02C5-485C-A5D6-61FF4868F96C}"/>
    <pc:docChg chg="mod">
      <pc:chgData name="Yuiko &quot;Yui&quot; Narita (ITSD)" userId="OCz3b4L9LDNSZxkI9XzTfN/zDJY+KP7pRnHydHbw2JU=" providerId="None" clId="Web-{E9B5C213-02C5-485C-A5D6-61FF4868F96C}" dt="2024-07-09T03:43:31.831" v="3"/>
      <pc:docMkLst>
        <pc:docMk/>
      </pc:docMkLst>
      <pc:sldChg chg="addCm">
        <pc:chgData name="Yuiko &quot;Yui&quot; Narita (ITSD)" userId="OCz3b4L9LDNSZxkI9XzTfN/zDJY+KP7pRnHydHbw2JU=" providerId="None" clId="Web-{E9B5C213-02C5-485C-A5D6-61FF4868F96C}" dt="2024-07-09T03:42:32.142" v="2"/>
        <pc:sldMkLst>
          <pc:docMk/>
          <pc:sldMk cId="1928775692" sldId="302"/>
        </pc:sldMkLst>
        <pc:extLst>
          <p:ext xmlns:p="http://schemas.openxmlformats.org/presentationml/2006/main" uri="{D6D511B9-2390-475A-947B-AFAB55BFBCF1}">
            <pc226:cmChg xmlns:pc226="http://schemas.microsoft.com/office/powerpoint/2022/06/main/command" chg="add">
              <pc226:chgData name="Yuiko &quot;Yui&quot; Narita (ITSD)" userId="OCz3b4L9LDNSZxkI9XzTfN/zDJY+KP7pRnHydHbw2JU=" providerId="None" clId="Web-{E9B5C213-02C5-485C-A5D6-61FF4868F96C}" dt="2024-07-09T03:42:32.142" v="2"/>
              <pc2:cmMkLst xmlns:pc2="http://schemas.microsoft.com/office/powerpoint/2019/9/main/command">
                <pc:docMk/>
                <pc:sldMk cId="1928775692" sldId="302"/>
                <pc2:cmMk id="{E943E379-1BE1-480C-AE02-D8630CBB1050}"/>
              </pc2:cmMkLst>
            </pc226:cmChg>
          </p:ext>
        </pc:extLst>
      </pc:sldChg>
      <pc:sldChg chg="addCm">
        <pc:chgData name="Yuiko &quot;Yui&quot; Narita (ITSD)" userId="OCz3b4L9LDNSZxkI9XzTfN/zDJY+KP7pRnHydHbw2JU=" providerId="None" clId="Web-{E9B5C213-02C5-485C-A5D6-61FF4868F96C}" dt="2024-07-09T03:43:31.831" v="3"/>
        <pc:sldMkLst>
          <pc:docMk/>
          <pc:sldMk cId="157543389" sldId="672"/>
        </pc:sldMkLst>
        <pc:extLst>
          <p:ext xmlns:p="http://schemas.openxmlformats.org/presentationml/2006/main" uri="{D6D511B9-2390-475A-947B-AFAB55BFBCF1}">
            <pc226:cmChg xmlns:pc226="http://schemas.microsoft.com/office/powerpoint/2022/06/main/command" chg="add">
              <pc226:chgData name="Yuiko &quot;Yui&quot; Narita (ITSD)" userId="OCz3b4L9LDNSZxkI9XzTfN/zDJY+KP7pRnHydHbw2JU=" providerId="None" clId="Web-{E9B5C213-02C5-485C-A5D6-61FF4868F96C}" dt="2024-07-09T03:43:31.831" v="3"/>
              <pc2:cmMkLst xmlns:pc2="http://schemas.microsoft.com/office/powerpoint/2019/9/main/command">
                <pc:docMk/>
                <pc:sldMk cId="157543389" sldId="672"/>
                <pc2:cmMk id="{0CB8E7F0-B150-474E-8785-AF7FA465B2BA}"/>
              </pc2:cmMkLst>
            </pc226:cmChg>
          </p:ext>
        </pc:extLst>
      </pc:sldChg>
      <pc:sldChg chg="addCm">
        <pc:chgData name="Yuiko &quot;Yui&quot; Narita (ITSD)" userId="OCz3b4L9LDNSZxkI9XzTfN/zDJY+KP7pRnHydHbw2JU=" providerId="None" clId="Web-{E9B5C213-02C5-485C-A5D6-61FF4868F96C}" dt="2024-07-09T03:41:47.875" v="1"/>
        <pc:sldMkLst>
          <pc:docMk/>
          <pc:sldMk cId="154759237" sldId="686"/>
        </pc:sldMkLst>
        <pc:extLst>
          <p:ext xmlns:p="http://schemas.openxmlformats.org/presentationml/2006/main" uri="{D6D511B9-2390-475A-947B-AFAB55BFBCF1}">
            <pc226:cmChg xmlns:pc226="http://schemas.microsoft.com/office/powerpoint/2022/06/main/command" chg="add">
              <pc226:chgData name="Yuiko &quot;Yui&quot; Narita (ITSD)" userId="OCz3b4L9LDNSZxkI9XzTfN/zDJY+KP7pRnHydHbw2JU=" providerId="None" clId="Web-{E9B5C213-02C5-485C-A5D6-61FF4868F96C}" dt="2024-07-09T03:41:47.875" v="1"/>
              <pc2:cmMkLst xmlns:pc2="http://schemas.microsoft.com/office/powerpoint/2019/9/main/command">
                <pc:docMk/>
                <pc:sldMk cId="154759237" sldId="686"/>
                <pc2:cmMk id="{D0DAB7D6-73D0-4B8D-8C01-3201DDDD5E96}"/>
              </pc2:cmMkLst>
            </pc226:cmChg>
          </p:ext>
        </pc:extLst>
      </pc:sldChg>
    </pc:docChg>
  </pc:docChgLst>
  <pc:docChgLst>
    <pc:chgData name="Donglai &quot;Shawn&quot; Shao (IPD)" userId="1Xe0VtVD6+8DN2Vw/AhvuUq/Poq+DZHqWxSXJbyJUYw=" providerId="None" clId="Web-{C7E18E37-17E7-46F4-B440-0060FCF6711C}"/>
    <pc:docChg chg="mod">
      <pc:chgData name="Donglai &quot;Shawn&quot; Shao (IPD)" userId="1Xe0VtVD6+8DN2Vw/AhvuUq/Poq+DZHqWxSXJbyJUYw=" providerId="None" clId="Web-{C7E18E37-17E7-46F4-B440-0060FCF6711C}" dt="2024-07-09T08:28:17.050" v="3"/>
      <pc:docMkLst>
        <pc:docMk/>
      </pc:docMkLst>
      <pc:sldChg chg="addCm">
        <pc:chgData name="Donglai &quot;Shawn&quot; Shao (IPD)" userId="1Xe0VtVD6+8DN2Vw/AhvuUq/Poq+DZHqWxSXJbyJUYw=" providerId="None" clId="Web-{C7E18E37-17E7-46F4-B440-0060FCF6711C}" dt="2024-07-09T08:27:19.344" v="1"/>
        <pc:sldMkLst>
          <pc:docMk/>
          <pc:sldMk cId="1928775692" sldId="302"/>
        </pc:sldMkLst>
        <pc:extLst>
          <p:ext xmlns:p="http://schemas.openxmlformats.org/presentationml/2006/main" uri="{D6D511B9-2390-475A-947B-AFAB55BFBCF1}">
            <pc226:cmChg xmlns:pc226="http://schemas.microsoft.com/office/powerpoint/2022/06/main/command" chg="add">
              <pc226:chgData name="Donglai &quot;Shawn&quot; Shao (IPD)" userId="1Xe0VtVD6+8DN2Vw/AhvuUq/Poq+DZHqWxSXJbyJUYw=" providerId="None" clId="Web-{C7E18E37-17E7-46F4-B440-0060FCF6711C}" dt="2024-07-09T08:27:19.344" v="1"/>
              <pc2:cmMkLst xmlns:pc2="http://schemas.microsoft.com/office/powerpoint/2019/9/main/command">
                <pc:docMk/>
                <pc:sldMk cId="1928775692" sldId="302"/>
                <pc2:cmMk id="{77A307FC-2133-4BB6-A1C8-C1D647F1998C}"/>
              </pc2:cmMkLst>
            </pc226:cmChg>
          </p:ext>
        </pc:extLst>
      </pc:sldChg>
      <pc:sldChg chg="addCm">
        <pc:chgData name="Donglai &quot;Shawn&quot; Shao (IPD)" userId="1Xe0VtVD6+8DN2Vw/AhvuUq/Poq+DZHqWxSXJbyJUYw=" providerId="None" clId="Web-{C7E18E37-17E7-46F4-B440-0060FCF6711C}" dt="2024-07-09T08:27:55.549" v="2"/>
        <pc:sldMkLst>
          <pc:docMk/>
          <pc:sldMk cId="157543389" sldId="672"/>
        </pc:sldMkLst>
        <pc:extLst>
          <p:ext xmlns:p="http://schemas.openxmlformats.org/presentationml/2006/main" uri="{D6D511B9-2390-475A-947B-AFAB55BFBCF1}">
            <pc226:cmChg xmlns:pc226="http://schemas.microsoft.com/office/powerpoint/2022/06/main/command" chg="add">
              <pc226:chgData name="Donglai &quot;Shawn&quot; Shao (IPD)" userId="1Xe0VtVD6+8DN2Vw/AhvuUq/Poq+DZHqWxSXJbyJUYw=" providerId="None" clId="Web-{C7E18E37-17E7-46F4-B440-0060FCF6711C}" dt="2024-07-09T08:27:55.549" v="2"/>
              <pc2:cmMkLst xmlns:pc2="http://schemas.microsoft.com/office/powerpoint/2019/9/main/command">
                <pc:docMk/>
                <pc:sldMk cId="157543389" sldId="672"/>
                <pc2:cmMk id="{4D89458A-0E78-4414-94E8-1C44FEAA5E28}"/>
              </pc2:cmMkLst>
            </pc226:cmChg>
          </p:ext>
        </pc:extLst>
      </pc:sldChg>
      <pc:sldChg chg="addCm">
        <pc:chgData name="Donglai &quot;Shawn&quot; Shao (IPD)" userId="1Xe0VtVD6+8DN2Vw/AhvuUq/Poq+DZHqWxSXJbyJUYw=" providerId="None" clId="Web-{C7E18E37-17E7-46F4-B440-0060FCF6711C}" dt="2024-07-09T08:28:17.050" v="3"/>
        <pc:sldMkLst>
          <pc:docMk/>
          <pc:sldMk cId="3064081085" sldId="691"/>
        </pc:sldMkLst>
        <pc:extLst>
          <p:ext xmlns:p="http://schemas.openxmlformats.org/presentationml/2006/main" uri="{D6D511B9-2390-475A-947B-AFAB55BFBCF1}">
            <pc226:cmChg xmlns:pc226="http://schemas.microsoft.com/office/powerpoint/2022/06/main/command" chg="add">
              <pc226:chgData name="Donglai &quot;Shawn&quot; Shao (IPD)" userId="1Xe0VtVD6+8DN2Vw/AhvuUq/Poq+DZHqWxSXJbyJUYw=" providerId="None" clId="Web-{C7E18E37-17E7-46F4-B440-0060FCF6711C}" dt="2024-07-09T08:28:17.050" v="3"/>
              <pc2:cmMkLst xmlns:pc2="http://schemas.microsoft.com/office/powerpoint/2019/9/main/command">
                <pc:docMk/>
                <pc:sldMk cId="3064081085" sldId="691"/>
                <pc2:cmMk id="{385173AA-2247-450F-A8BC-0B3DC7AE85CE}"/>
              </pc2:cmMkLst>
            </pc226:cmChg>
          </p:ext>
        </pc:extLst>
      </pc:sldChg>
    </pc:docChg>
  </pc:docChgLst>
</pc:chgInfo>
</file>

<file path=ppt/comments/modernComment_12E_72F6C80C.xml><?xml version="1.0" encoding="utf-8"?>
<p188:cmLst xmlns:a="http://schemas.openxmlformats.org/drawingml/2006/main" xmlns:r="http://schemas.openxmlformats.org/officeDocument/2006/relationships" xmlns:p188="http://schemas.microsoft.com/office/powerpoint/2018/8/main">
  <p188:cm id="{E943E379-1BE1-480C-AE02-D8630CBB1050}" authorId="{7B6EE700-9016-A56C-B57B-A03DF45F44AA}" status="resolved" created="2024-07-09T03:42:32.142" complete="100000">
    <pc:sldMkLst xmlns:pc="http://schemas.microsoft.com/office/powerpoint/2013/main/command">
      <pc:docMk/>
      <pc:sldMk cId="1928775692" sldId="302"/>
    </pc:sldMkLst>
    <p188:replyLst>
      <p188:reply id="{84E2BF52-8428-1040-BAD3-B0F4E0C68825}" authorId="{C285AF14-7ECE-C21C-3C40-2BB3EAE7DA6D}" created="2024-07-12T14:58:40.723">
        <p188:txBody>
          <a:bodyPr/>
          <a:lstStyle/>
          <a:p>
            <a:r>
              <a:rPr lang="en-JP"/>
              <a:t>Done</a:t>
            </a:r>
          </a:p>
        </p188:txBody>
      </p188:reply>
    </p188:replyLst>
    <p188:txBody>
      <a:bodyPr/>
      <a:lstStyle/>
      <a:p>
        <a:r>
          <a:rPr lang="en-US"/>
          <a:t>Please indicate the source of the picture URL and access date.</a:t>
        </a:r>
      </a:p>
    </p188:txBody>
  </p188:cm>
  <p188:cm id="{77A307FC-2133-4BB6-A1C8-C1D647F1998C}" authorId="{EC7DA639-36FE-8FBA-C04E-2DC03DA85467}" status="resolved" created="2024-07-09T08:27:19.344" complete="100000">
    <pc:sldMkLst xmlns:pc="http://schemas.microsoft.com/office/powerpoint/2013/main/command">
      <pc:docMk/>
      <pc:sldMk cId="1928775692" sldId="302"/>
    </pc:sldMkLst>
    <p188:replyLst>
      <p188:reply id="{771228DB-F839-5846-B22C-797D939A0EE7}" authorId="{C285AF14-7ECE-C21C-3C40-2BB3EAE7DA6D}" created="2024-07-12T14:59:35.930">
        <p188:txBody>
          <a:bodyPr/>
          <a:lstStyle/>
          <a:p>
            <a:r>
              <a:rPr lang="en-JP"/>
              <a:t>I would like to keep those. I added the source of the images</a:t>
            </a:r>
          </a:p>
        </p188:txBody>
      </p188:reply>
    </p188:replyLst>
    <p188:txBody>
      <a:bodyPr/>
      <a:lstStyle/>
      <a:p>
        <a:r>
          <a:rPr lang="en-US"/>
          <a:t>About the portrait rights: 
Unless rights have been cleared, images that include identifiable subjects may infringe on their portrait rights. However, if the audience is small and the images are shown in a closed setting (such as a class), the risk of receiving complaints is considered low. So if you deems the images necessary despite the risk, they can be used. However, when a complaint is received, it will be necessary to recall the distributed materials and delete the images</a:t>
        </a:r>
      </a:p>
    </p188:txBody>
  </p188:cm>
</p188:cmLst>
</file>

<file path=ppt/comments/modernComment_241_3A01EC04.xml><?xml version="1.0" encoding="utf-8"?>
<p188:cmLst xmlns:a="http://schemas.openxmlformats.org/drawingml/2006/main" xmlns:r="http://schemas.openxmlformats.org/officeDocument/2006/relationships" xmlns:p188="http://schemas.microsoft.com/office/powerpoint/2018/8/main">
  <p188:cm id="{33C6D229-F129-4890-BD74-01023810616A}" authorId="{B967D979-84C7-CBEA-FB50-A90A632FC5F8}" status="resolved" created="2024-07-09T06:38:36.541" complete="100000">
    <pc:sldMkLst xmlns:pc="http://schemas.microsoft.com/office/powerpoint/2013/main/command">
      <pc:docMk/>
      <pc:sldMk cId="973204484" sldId="577"/>
    </pc:sldMkLst>
    <p188:replyLst>
      <p188:reply id="{979B3C0C-61CC-884A-BA9A-13BA22315AC4}" authorId="{C285AF14-7ECE-C21C-3C40-2BB3EAE7DA6D}" created="2024-07-12T14:57:59.551">
        <p188:txBody>
          <a:bodyPr/>
          <a:lstStyle/>
          <a:p>
            <a:r>
              <a:rPr lang="en-JP"/>
              <a:t>Added</a:t>
            </a:r>
          </a:p>
        </p188:txBody>
      </p188:reply>
    </p188:replyLst>
    <p188:txBody>
      <a:bodyPr/>
      <a:lstStyle/>
      <a:p>
        <a:r>
          <a:rPr lang="en-US"/>
          <a:t>Please add the Wikipedia link and access date.</a:t>
        </a:r>
      </a:p>
    </p188:txBody>
  </p188:cm>
</p188:cmLst>
</file>

<file path=ppt/comments/modernComment_2A0_963EBDD.xml><?xml version="1.0" encoding="utf-8"?>
<p188:cmLst xmlns:a="http://schemas.openxmlformats.org/drawingml/2006/main" xmlns:r="http://schemas.openxmlformats.org/officeDocument/2006/relationships" xmlns:p188="http://schemas.microsoft.com/office/powerpoint/2018/8/main">
  <p188:cm id="{0CB8E7F0-B150-474E-8785-AF7FA465B2BA}" authorId="{7B6EE700-9016-A56C-B57B-A03DF45F44AA}" status="resolved" created="2024-07-09T03:43:31.831" complete="100000">
    <pc:sldMkLst xmlns:pc="http://schemas.microsoft.com/office/powerpoint/2013/main/command">
      <pc:docMk/>
      <pc:sldMk cId="157543389" sldId="672"/>
    </pc:sldMkLst>
    <p188:replyLst>
      <p188:reply id="{4A27B118-8002-43DF-8F92-CD3A562619E5}" authorId="{87CB0048-B73B-ECC0-2D2D-75BA4A58FB74}" created="2024-07-10T00:32:02.077">
        <p188:txBody>
          <a:bodyPr/>
          <a:lstStyle/>
          <a:p>
            <a:r>
              <a:rPr lang="en-US"/>
              <a:t>Added</a:t>
            </a:r>
          </a:p>
        </p188:txBody>
      </p188:reply>
    </p188:replyLst>
    <p188:txBody>
      <a:bodyPr/>
      <a:lstStyle/>
      <a:p>
        <a:r>
          <a:rPr lang="en-US"/>
          <a:t>Please add the access date.</a:t>
        </a:r>
      </a:p>
    </p188:txBody>
  </p188:cm>
  <p188:cm id="{4D89458A-0E78-4414-94E8-1C44FEAA5E28}" authorId="{EC7DA639-36FE-8FBA-C04E-2DC03DA85467}" status="resolved" created="2024-07-09T08:27:55.549" complete="100000">
    <pc:sldMkLst xmlns:pc="http://schemas.microsoft.com/office/powerpoint/2013/main/command">
      <pc:docMk/>
      <pc:sldMk cId="157543389" sldId="672"/>
    </pc:sldMkLst>
    <p188:txBody>
      <a:bodyPr/>
      <a:lstStyle/>
      <a:p>
        <a:r>
          <a:rPr lang="en-US"/>
          <a:t>About the portrait rights: same as P3</a:t>
        </a:r>
      </a:p>
    </p188:txBody>
  </p188:cm>
</p188:cmLst>
</file>

<file path=ppt/comments/modernComment_2AE_9397045.xml><?xml version="1.0" encoding="utf-8"?>
<p188:cmLst xmlns:a="http://schemas.openxmlformats.org/drawingml/2006/main" xmlns:r="http://schemas.openxmlformats.org/officeDocument/2006/relationships" xmlns:p188="http://schemas.microsoft.com/office/powerpoint/2018/8/main">
  <p188:cm id="{D0DAB7D6-73D0-4B8D-8C01-3201DDDD5E96}" authorId="{7B6EE700-9016-A56C-B57B-A03DF45F44AA}" status="resolved" created="2024-07-09T03:41:47.875" complete="100000">
    <pc:sldMkLst xmlns:pc="http://schemas.microsoft.com/office/powerpoint/2013/main/command">
      <pc:docMk/>
      <pc:sldMk cId="154759237" sldId="686"/>
    </pc:sldMkLst>
    <p188:replyLst>
      <p188:reply id="{3AC03937-1647-4CCD-B60D-6AA926AF0272}" authorId="{87CB0048-B73B-ECC0-2D2D-75BA4A58FB74}" created="2024-07-10T00:30:50.465">
        <p188:txBody>
          <a:bodyPr/>
          <a:lstStyle/>
          <a:p>
            <a:r>
              <a:rPr lang="en-US"/>
              <a:t>Changed</a:t>
            </a:r>
          </a:p>
        </p188:txBody>
      </p188:reply>
    </p188:replyLst>
    <p188:txBody>
      <a:bodyPr/>
      <a:lstStyle/>
      <a:p>
        <a:r>
          <a:rPr lang="en-US"/>
          <a:t>Please unify the Font to Rakuten sans.</a:t>
        </a:r>
      </a:p>
    </p188:txBody>
  </p188:cm>
</p188:cmLst>
</file>

<file path=ppt/comments/modernComment_2B3_B6A22ABD.xml><?xml version="1.0" encoding="utf-8"?>
<p188:cmLst xmlns:a="http://schemas.openxmlformats.org/drawingml/2006/main" xmlns:r="http://schemas.openxmlformats.org/officeDocument/2006/relationships" xmlns:p188="http://schemas.microsoft.com/office/powerpoint/2018/8/main">
  <p188:cm id="{385173AA-2247-450F-A8BC-0B3DC7AE85CE}" authorId="{EC7DA639-36FE-8FBA-C04E-2DC03DA85467}" status="resolved" created="2024-07-09T08:28:17.050" complete="100000">
    <pc:sldMkLst xmlns:pc="http://schemas.microsoft.com/office/powerpoint/2013/main/command">
      <pc:docMk/>
      <pc:sldMk cId="3064081085" sldId="691"/>
    </pc:sldMkLst>
    <p188:txBody>
      <a:bodyPr/>
      <a:lstStyle/>
      <a:p>
        <a:r>
          <a:rPr lang="en-US"/>
          <a:t>About the portrait rights: same as P3</a:t>
        </a:r>
      </a:p>
    </p188:txBody>
  </p188:cm>
</p188:cmLst>
</file>

<file path=ppt/comments/modernComment_2C6_D3FDFB36.xml><?xml version="1.0" encoding="utf-8"?>
<p188:cmLst xmlns:a="http://schemas.openxmlformats.org/drawingml/2006/main" xmlns:r="http://schemas.openxmlformats.org/officeDocument/2006/relationships" xmlns:p188="http://schemas.microsoft.com/office/powerpoint/2018/8/main">
  <p188:cm id="{4BD73394-68A1-4C16-8203-30BDD612CF4F}" authorId="{B967D979-84C7-CBEA-FB50-A90A632FC5F8}" status="resolved" created="2024-07-09T06:43:56.185" complete="100000">
    <ac:deMkLst xmlns:ac="http://schemas.microsoft.com/office/drawing/2013/main/command">
      <pc:docMk xmlns:pc="http://schemas.microsoft.com/office/powerpoint/2013/main/command"/>
      <pc:sldMk xmlns:pc="http://schemas.microsoft.com/office/powerpoint/2013/main/command" cId="3556637494" sldId="710"/>
      <ac:spMk id="13" creationId="{7E6F2D47-C3F8-26BD-2166-6A9257B11D27}"/>
    </ac:deMkLst>
    <p188:replyLst>
      <p188:reply id="{BCD26D87-A813-4B15-85B2-8F73D9998AE7}" authorId="{87CB0048-B73B-ECC0-2D2D-75BA4A58FB74}" created="2024-07-10T00:33:08.814">
        <p188:txBody>
          <a:bodyPr/>
          <a:lstStyle/>
          <a:p>
            <a:r>
              <a:rPr lang="en-US"/>
              <a:t>Added</a:t>
            </a:r>
          </a:p>
        </p188:txBody>
      </p188:reply>
    </p188:replyLst>
    <p188:txBody>
      <a:bodyPr/>
      <a:lstStyle/>
      <a:p>
        <a:r>
          <a:rPr lang="en-US"/>
          <a:t>Please add the access date.</a:t>
        </a:r>
      </a:p>
    </p188:txBody>
  </p188:cm>
</p188:cmLst>
</file>

<file path=ppt/comments/modernComment_2C7_6FE8B883.xml><?xml version="1.0" encoding="utf-8"?>
<p188:cmLst xmlns:a="http://schemas.openxmlformats.org/drawingml/2006/main" xmlns:r="http://schemas.openxmlformats.org/officeDocument/2006/relationships" xmlns:p188="http://schemas.microsoft.com/office/powerpoint/2018/8/main">
  <p188:cm id="{92FEEE46-F329-4FB9-8337-4756C4B01DD8}" authorId="{B967D979-84C7-CBEA-FB50-A90A632FC5F8}" status="resolved" created="2024-07-09T06:43:29.324" complete="100000">
    <ac:deMkLst xmlns:ac="http://schemas.microsoft.com/office/drawing/2013/main/command">
      <pc:docMk xmlns:pc="http://schemas.microsoft.com/office/powerpoint/2013/main/command"/>
      <pc:sldMk xmlns:pc="http://schemas.microsoft.com/office/powerpoint/2013/main/command" cId="1877522563" sldId="711"/>
      <ac:spMk id="4" creationId="{9C377CBA-79C0-EDCF-7BA0-6BCBFC756BBA}"/>
    </ac:deMkLst>
    <p188:replyLst>
      <p188:reply id="{DCA52B41-3E4F-489A-B676-2478D7A80410}" authorId="{87CB0048-B73B-ECC0-2D2D-75BA4A58FB74}" created="2024-07-10T00:32:17.078">
        <p188:txBody>
          <a:bodyPr/>
          <a:lstStyle/>
          <a:p>
            <a:r>
              <a:rPr lang="en-US"/>
              <a:t>Added</a:t>
            </a:r>
          </a:p>
        </p188:txBody>
      </p188:reply>
    </p188:replyLst>
    <p188:txBody>
      <a:bodyPr/>
      <a:lstStyle/>
      <a:p>
        <a:r>
          <a:rPr lang="en-US"/>
          <a:t>Please add the access date.</a:t>
        </a:r>
      </a:p>
    </p188:txBody>
  </p188:cm>
</p188:cmLst>
</file>

<file path=ppt/comments/modernComment_2C8_A1EFEA1B.xml><?xml version="1.0" encoding="utf-8"?>
<p188:cmLst xmlns:a="http://schemas.openxmlformats.org/drawingml/2006/main" xmlns:r="http://schemas.openxmlformats.org/officeDocument/2006/relationships" xmlns:p188="http://schemas.microsoft.com/office/powerpoint/2018/8/main">
  <p188:cm id="{456FEF0D-43D5-4B45-B935-946DF9BFAB68}" authorId="{B967D979-84C7-CBEA-FB50-A90A632FC5F8}" status="resolved" created="2024-07-09T06:43:35.995" complete="100000">
    <ac:deMkLst xmlns:ac="http://schemas.microsoft.com/office/drawing/2013/main/command">
      <pc:docMk xmlns:pc="http://schemas.microsoft.com/office/powerpoint/2013/main/command"/>
      <pc:sldMk xmlns:pc="http://schemas.microsoft.com/office/powerpoint/2013/main/command" cId="2716854811" sldId="712"/>
      <ac:spMk id="4" creationId="{9C377CBA-79C0-EDCF-7BA0-6BCBFC756BBA}"/>
    </ac:deMkLst>
    <p188:replyLst>
      <p188:reply id="{7C94B0F4-40E2-4835-94AB-5D43450D1E71}" authorId="{87CB0048-B73B-ECC0-2D2D-75BA4A58FB74}" created="2024-07-10T00:32:50.939">
        <p188:txBody>
          <a:bodyPr/>
          <a:lstStyle/>
          <a:p>
            <a:r>
              <a:rPr lang="en-US"/>
              <a:t>Added</a:t>
            </a:r>
          </a:p>
        </p188:txBody>
      </p188:reply>
    </p188:replyLst>
    <p188:txBody>
      <a:bodyPr/>
      <a:lstStyle/>
      <a:p>
        <a:r>
          <a:rPr lang="en-US"/>
          <a:t>Please add the access date.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73F4CB37-F97B-4530-B4E6-0474AB733BE3}" type="datetimeFigureOut">
              <a:rPr kumimoji="1" lang="ja-JP" altLang="en-US" smtClean="0"/>
              <a:t>2024/8/1</a:t>
            </a:fld>
            <a:endParaRPr kumimoji="1" lang="ja-JP" altLang="en-US"/>
          </a:p>
        </p:txBody>
      </p:sp>
      <p:sp>
        <p:nvSpPr>
          <p:cNvPr id="4" name="フッター プレースホルダー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7ADCEFC6-48AA-42E0-883A-0337C9337E34}" type="slidenum">
              <a:rPr kumimoji="1" lang="ja-JP" altLang="en-US" smtClean="0"/>
              <a:t>‹#›</a:t>
            </a:fld>
            <a:endParaRPr kumimoji="1" lang="ja-JP" altLang="en-US"/>
          </a:p>
        </p:txBody>
      </p:sp>
    </p:spTree>
    <p:extLst>
      <p:ext uri="{BB962C8B-B14F-4D97-AF65-F5344CB8AC3E}">
        <p14:creationId xmlns:p14="http://schemas.microsoft.com/office/powerpoint/2010/main" val="18678064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3AE129ED-E021-412F-A6BB-F29022CB135E}" type="datetimeFigureOut">
              <a:rPr kumimoji="1" lang="ja-JP" altLang="en-US" smtClean="0"/>
              <a:t>2024/8/1</a:t>
            </a:fld>
            <a:endParaRPr kumimoji="1" lang="ja-JP" altLang="en-US"/>
          </a:p>
        </p:txBody>
      </p:sp>
      <p:sp>
        <p:nvSpPr>
          <p:cNvPr id="4" name="スライド イメージ プレースホルダー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9450" y="4776788"/>
            <a:ext cx="5438775" cy="3908425"/>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a:defRPr sz="1200"/>
            </a:lvl1pPr>
          </a:lstStyle>
          <a:p>
            <a:fld id="{FFC4CC46-C8F2-4731-96DE-09F553337401}" type="slidenum">
              <a:rPr kumimoji="1" lang="ja-JP" altLang="en-US" smtClean="0"/>
              <a:t>‹#›</a:t>
            </a:fld>
            <a:endParaRPr kumimoji="1" lang="ja-JP" altLang="en-US"/>
          </a:p>
        </p:txBody>
      </p:sp>
    </p:spTree>
    <p:extLst>
      <p:ext uri="{BB962C8B-B14F-4D97-AF65-F5344CB8AC3E}">
        <p14:creationId xmlns:p14="http://schemas.microsoft.com/office/powerpoint/2010/main" val="73832277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2</a:t>
            </a:fld>
            <a:endParaRPr kumimoji="1" lang="ja-JP" altLang="en-US"/>
          </a:p>
        </p:txBody>
      </p:sp>
    </p:spTree>
    <p:extLst>
      <p:ext uri="{BB962C8B-B14F-4D97-AF65-F5344CB8AC3E}">
        <p14:creationId xmlns:p14="http://schemas.microsoft.com/office/powerpoint/2010/main" val="1102924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11</a:t>
            </a:fld>
            <a:endParaRPr kumimoji="1" lang="ja-JP" altLang="en-US"/>
          </a:p>
        </p:txBody>
      </p:sp>
    </p:spTree>
    <p:extLst>
      <p:ext uri="{BB962C8B-B14F-4D97-AF65-F5344CB8AC3E}">
        <p14:creationId xmlns:p14="http://schemas.microsoft.com/office/powerpoint/2010/main" val="3015870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12</a:t>
            </a:fld>
            <a:endParaRPr kumimoji="1" lang="ja-JP" altLang="en-US"/>
          </a:p>
        </p:txBody>
      </p:sp>
    </p:spTree>
    <p:extLst>
      <p:ext uri="{BB962C8B-B14F-4D97-AF65-F5344CB8AC3E}">
        <p14:creationId xmlns:p14="http://schemas.microsoft.com/office/powerpoint/2010/main" val="14304638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13</a:t>
            </a:fld>
            <a:endParaRPr kumimoji="1" lang="ja-JP" altLang="en-US"/>
          </a:p>
        </p:txBody>
      </p:sp>
    </p:spTree>
    <p:extLst>
      <p:ext uri="{BB962C8B-B14F-4D97-AF65-F5344CB8AC3E}">
        <p14:creationId xmlns:p14="http://schemas.microsoft.com/office/powerpoint/2010/main" val="4169988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14</a:t>
            </a:fld>
            <a:endParaRPr kumimoji="1" lang="ja-JP" altLang="en-US"/>
          </a:p>
        </p:txBody>
      </p:sp>
    </p:spTree>
    <p:extLst>
      <p:ext uri="{BB962C8B-B14F-4D97-AF65-F5344CB8AC3E}">
        <p14:creationId xmlns:p14="http://schemas.microsoft.com/office/powerpoint/2010/main" val="12166338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15</a:t>
            </a:fld>
            <a:endParaRPr kumimoji="1" lang="ja-JP" altLang="en-US"/>
          </a:p>
        </p:txBody>
      </p:sp>
    </p:spTree>
    <p:extLst>
      <p:ext uri="{BB962C8B-B14F-4D97-AF65-F5344CB8AC3E}">
        <p14:creationId xmlns:p14="http://schemas.microsoft.com/office/powerpoint/2010/main" val="1597802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16</a:t>
            </a:fld>
            <a:endParaRPr kumimoji="1" lang="ja-JP" altLang="en-US"/>
          </a:p>
        </p:txBody>
      </p:sp>
    </p:spTree>
    <p:extLst>
      <p:ext uri="{BB962C8B-B14F-4D97-AF65-F5344CB8AC3E}">
        <p14:creationId xmlns:p14="http://schemas.microsoft.com/office/powerpoint/2010/main" val="14717213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17</a:t>
            </a:fld>
            <a:endParaRPr kumimoji="1" lang="ja-JP" altLang="en-US"/>
          </a:p>
        </p:txBody>
      </p:sp>
    </p:spTree>
    <p:extLst>
      <p:ext uri="{BB962C8B-B14F-4D97-AF65-F5344CB8AC3E}">
        <p14:creationId xmlns:p14="http://schemas.microsoft.com/office/powerpoint/2010/main" val="2498247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18</a:t>
            </a:fld>
            <a:endParaRPr kumimoji="1" lang="ja-JP" altLang="en-US"/>
          </a:p>
        </p:txBody>
      </p:sp>
    </p:spTree>
    <p:extLst>
      <p:ext uri="{BB962C8B-B14F-4D97-AF65-F5344CB8AC3E}">
        <p14:creationId xmlns:p14="http://schemas.microsoft.com/office/powerpoint/2010/main" val="37643513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baseline="0" dirty="0">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31</a:t>
            </a:fld>
            <a:endParaRPr kumimoji="1" lang="ja-JP" altLang="en-US"/>
          </a:p>
        </p:txBody>
      </p:sp>
    </p:spTree>
    <p:extLst>
      <p:ext uri="{BB962C8B-B14F-4D97-AF65-F5344CB8AC3E}">
        <p14:creationId xmlns:p14="http://schemas.microsoft.com/office/powerpoint/2010/main" val="3986395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baseline="0" dirty="0">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32</a:t>
            </a:fld>
            <a:endParaRPr kumimoji="1" lang="ja-JP" altLang="en-US"/>
          </a:p>
        </p:txBody>
      </p:sp>
    </p:spTree>
    <p:extLst>
      <p:ext uri="{BB962C8B-B14F-4D97-AF65-F5344CB8AC3E}">
        <p14:creationId xmlns:p14="http://schemas.microsoft.com/office/powerpoint/2010/main" val="1116682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3</a:t>
            </a:fld>
            <a:endParaRPr kumimoji="1" lang="ja-JP" altLang="en-US"/>
          </a:p>
        </p:txBody>
      </p:sp>
    </p:spTree>
    <p:extLst>
      <p:ext uri="{BB962C8B-B14F-4D97-AF65-F5344CB8AC3E}">
        <p14:creationId xmlns:p14="http://schemas.microsoft.com/office/powerpoint/2010/main" val="1072105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baseline="0" dirty="0">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33</a:t>
            </a:fld>
            <a:endParaRPr kumimoji="1" lang="ja-JP" altLang="en-US"/>
          </a:p>
        </p:txBody>
      </p:sp>
    </p:spTree>
    <p:extLst>
      <p:ext uri="{BB962C8B-B14F-4D97-AF65-F5344CB8AC3E}">
        <p14:creationId xmlns:p14="http://schemas.microsoft.com/office/powerpoint/2010/main" val="3907397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baseline="0" dirty="0">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34</a:t>
            </a:fld>
            <a:endParaRPr kumimoji="1" lang="ja-JP" altLang="en-US"/>
          </a:p>
        </p:txBody>
      </p:sp>
    </p:spTree>
    <p:extLst>
      <p:ext uri="{BB962C8B-B14F-4D97-AF65-F5344CB8AC3E}">
        <p14:creationId xmlns:p14="http://schemas.microsoft.com/office/powerpoint/2010/main" val="35202333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baseline="0" dirty="0">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35</a:t>
            </a:fld>
            <a:endParaRPr kumimoji="1" lang="ja-JP" altLang="en-US"/>
          </a:p>
        </p:txBody>
      </p:sp>
    </p:spTree>
    <p:extLst>
      <p:ext uri="{BB962C8B-B14F-4D97-AF65-F5344CB8AC3E}">
        <p14:creationId xmlns:p14="http://schemas.microsoft.com/office/powerpoint/2010/main" val="30441715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baseline="0" dirty="0">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36</a:t>
            </a:fld>
            <a:endParaRPr kumimoji="1" lang="ja-JP" altLang="en-US"/>
          </a:p>
        </p:txBody>
      </p:sp>
    </p:spTree>
    <p:extLst>
      <p:ext uri="{BB962C8B-B14F-4D97-AF65-F5344CB8AC3E}">
        <p14:creationId xmlns:p14="http://schemas.microsoft.com/office/powerpoint/2010/main" val="3930773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37</a:t>
            </a:fld>
            <a:endParaRPr kumimoji="1" lang="ja-JP" altLang="en-US"/>
          </a:p>
        </p:txBody>
      </p:sp>
    </p:spTree>
    <p:extLst>
      <p:ext uri="{BB962C8B-B14F-4D97-AF65-F5344CB8AC3E}">
        <p14:creationId xmlns:p14="http://schemas.microsoft.com/office/powerpoint/2010/main" val="41176197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baseline="0" dirty="0">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38</a:t>
            </a:fld>
            <a:endParaRPr kumimoji="1" lang="ja-JP" altLang="en-US"/>
          </a:p>
        </p:txBody>
      </p:sp>
    </p:spTree>
    <p:extLst>
      <p:ext uri="{BB962C8B-B14F-4D97-AF65-F5344CB8AC3E}">
        <p14:creationId xmlns:p14="http://schemas.microsoft.com/office/powerpoint/2010/main" val="192860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39</a:t>
            </a:fld>
            <a:endParaRPr kumimoji="1" lang="ja-JP" altLang="en-US"/>
          </a:p>
        </p:txBody>
      </p:sp>
    </p:spTree>
    <p:extLst>
      <p:ext uri="{BB962C8B-B14F-4D97-AF65-F5344CB8AC3E}">
        <p14:creationId xmlns:p14="http://schemas.microsoft.com/office/powerpoint/2010/main" val="33982091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a:p>
            <a:endParaRPr lang="en-JP" dirty="0"/>
          </a:p>
          <a:p>
            <a:r>
              <a:rPr lang="en-JP" dirty="0"/>
              <a:t>These are guarantees that at the moment no other mainstream framework can give you.</a:t>
            </a:r>
          </a:p>
          <a:p>
            <a:endParaRPr lang="en-JP" dirty="0"/>
          </a:p>
          <a:p>
            <a:r>
              <a:rPr lang="en-JP" dirty="0"/>
              <a:t>Again, note that </a:t>
            </a:r>
            <a:r>
              <a:rPr lang="en-JP"/>
              <a:t>these guarantees also cover 100% of your dependencies.</a:t>
            </a:r>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42</a:t>
            </a:fld>
            <a:endParaRPr kumimoji="1" lang="ja-JP" altLang="en-US"/>
          </a:p>
        </p:txBody>
      </p:sp>
    </p:spTree>
    <p:extLst>
      <p:ext uri="{BB962C8B-B14F-4D97-AF65-F5344CB8AC3E}">
        <p14:creationId xmlns:p14="http://schemas.microsoft.com/office/powerpoint/2010/main" val="1780318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44</a:t>
            </a:fld>
            <a:endParaRPr kumimoji="1" lang="ja-JP" altLang="en-US"/>
          </a:p>
        </p:txBody>
      </p:sp>
    </p:spTree>
    <p:extLst>
      <p:ext uri="{BB962C8B-B14F-4D97-AF65-F5344CB8AC3E}">
        <p14:creationId xmlns:p14="http://schemas.microsoft.com/office/powerpoint/2010/main" val="1032936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47</a:t>
            </a:fld>
            <a:endParaRPr kumimoji="1" lang="ja-JP" altLang="en-US"/>
          </a:p>
        </p:txBody>
      </p:sp>
    </p:spTree>
    <p:extLst>
      <p:ext uri="{BB962C8B-B14F-4D97-AF65-F5344CB8AC3E}">
        <p14:creationId xmlns:p14="http://schemas.microsoft.com/office/powerpoint/2010/main" val="1491363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4</a:t>
            </a:fld>
            <a:endParaRPr kumimoji="1" lang="ja-JP" altLang="en-US"/>
          </a:p>
        </p:txBody>
      </p:sp>
    </p:spTree>
    <p:extLst>
      <p:ext uri="{BB962C8B-B14F-4D97-AF65-F5344CB8AC3E}">
        <p14:creationId xmlns:p14="http://schemas.microsoft.com/office/powerpoint/2010/main" val="35319350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51</a:t>
            </a:fld>
            <a:endParaRPr kumimoji="1" lang="ja-JP" altLang="en-US"/>
          </a:p>
        </p:txBody>
      </p:sp>
    </p:spTree>
    <p:extLst>
      <p:ext uri="{BB962C8B-B14F-4D97-AF65-F5344CB8AC3E}">
        <p14:creationId xmlns:p14="http://schemas.microsoft.com/office/powerpoint/2010/main" val="1838271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baseline="0" dirty="0">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52</a:t>
            </a:fld>
            <a:endParaRPr kumimoji="1" lang="ja-JP" altLang="en-US"/>
          </a:p>
        </p:txBody>
      </p:sp>
    </p:spTree>
    <p:extLst>
      <p:ext uri="{BB962C8B-B14F-4D97-AF65-F5344CB8AC3E}">
        <p14:creationId xmlns:p14="http://schemas.microsoft.com/office/powerpoint/2010/main" val="28503619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baseline="0" dirty="0">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53</a:t>
            </a:fld>
            <a:endParaRPr kumimoji="1" lang="ja-JP" altLang="en-US"/>
          </a:p>
        </p:txBody>
      </p:sp>
    </p:spTree>
    <p:extLst>
      <p:ext uri="{BB962C8B-B14F-4D97-AF65-F5344CB8AC3E}">
        <p14:creationId xmlns:p14="http://schemas.microsoft.com/office/powerpoint/2010/main" val="38173923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baseline="0" dirty="0">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54</a:t>
            </a:fld>
            <a:endParaRPr kumimoji="1" lang="ja-JP" altLang="en-US"/>
          </a:p>
        </p:txBody>
      </p:sp>
    </p:spTree>
    <p:extLst>
      <p:ext uri="{BB962C8B-B14F-4D97-AF65-F5344CB8AC3E}">
        <p14:creationId xmlns:p14="http://schemas.microsoft.com/office/powerpoint/2010/main" val="24584632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baseline="0" dirty="0">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55</a:t>
            </a:fld>
            <a:endParaRPr kumimoji="1" lang="ja-JP" altLang="en-US"/>
          </a:p>
        </p:txBody>
      </p:sp>
    </p:spTree>
    <p:extLst>
      <p:ext uri="{BB962C8B-B14F-4D97-AF65-F5344CB8AC3E}">
        <p14:creationId xmlns:p14="http://schemas.microsoft.com/office/powerpoint/2010/main" val="21952920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baseline="0" dirty="0">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57</a:t>
            </a:fld>
            <a:endParaRPr kumimoji="1" lang="ja-JP" altLang="en-US"/>
          </a:p>
        </p:txBody>
      </p:sp>
    </p:spTree>
    <p:extLst>
      <p:ext uri="{BB962C8B-B14F-4D97-AF65-F5344CB8AC3E}">
        <p14:creationId xmlns:p14="http://schemas.microsoft.com/office/powerpoint/2010/main" val="13953396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78</a:t>
            </a:fld>
            <a:endParaRPr kumimoji="1" lang="ja-JP" altLang="en-US"/>
          </a:p>
        </p:txBody>
      </p:sp>
    </p:spTree>
    <p:extLst>
      <p:ext uri="{BB962C8B-B14F-4D97-AF65-F5344CB8AC3E}">
        <p14:creationId xmlns:p14="http://schemas.microsoft.com/office/powerpoint/2010/main" val="682232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5</a:t>
            </a:fld>
            <a:endParaRPr kumimoji="1" lang="ja-JP" altLang="en-US"/>
          </a:p>
        </p:txBody>
      </p:sp>
    </p:spTree>
    <p:extLst>
      <p:ext uri="{BB962C8B-B14F-4D97-AF65-F5344CB8AC3E}">
        <p14:creationId xmlns:p14="http://schemas.microsoft.com/office/powerpoint/2010/main" val="2270520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baseline="0" dirty="0">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6</a:t>
            </a:fld>
            <a:endParaRPr kumimoji="1" lang="ja-JP" altLang="en-US"/>
          </a:p>
        </p:txBody>
      </p:sp>
    </p:spTree>
    <p:extLst>
      <p:ext uri="{BB962C8B-B14F-4D97-AF65-F5344CB8AC3E}">
        <p14:creationId xmlns:p14="http://schemas.microsoft.com/office/powerpoint/2010/main" val="3354129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7</a:t>
            </a:fld>
            <a:endParaRPr kumimoji="1" lang="ja-JP" altLang="en-US"/>
          </a:p>
        </p:txBody>
      </p:sp>
    </p:spTree>
    <p:extLst>
      <p:ext uri="{BB962C8B-B14F-4D97-AF65-F5344CB8AC3E}">
        <p14:creationId xmlns:p14="http://schemas.microsoft.com/office/powerpoint/2010/main" val="23060119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8</a:t>
            </a:fld>
            <a:endParaRPr kumimoji="1" lang="ja-JP" altLang="en-US"/>
          </a:p>
        </p:txBody>
      </p:sp>
    </p:spTree>
    <p:extLst>
      <p:ext uri="{BB962C8B-B14F-4D97-AF65-F5344CB8AC3E}">
        <p14:creationId xmlns:p14="http://schemas.microsoft.com/office/powerpoint/2010/main" val="797461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9</a:t>
            </a:fld>
            <a:endParaRPr kumimoji="1" lang="ja-JP" altLang="en-US"/>
          </a:p>
        </p:txBody>
      </p:sp>
    </p:spTree>
    <p:extLst>
      <p:ext uri="{BB962C8B-B14F-4D97-AF65-F5344CB8AC3E}">
        <p14:creationId xmlns:p14="http://schemas.microsoft.com/office/powerpoint/2010/main" val="18350173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FFC4CC46-C8F2-4731-96DE-09F553337401}" type="slidenum">
              <a:rPr kumimoji="1" lang="ja-JP" altLang="en-US" smtClean="0"/>
              <a:t>10</a:t>
            </a:fld>
            <a:endParaRPr kumimoji="1" lang="ja-JP" altLang="en-US"/>
          </a:p>
        </p:txBody>
      </p:sp>
    </p:spTree>
    <p:extLst>
      <p:ext uri="{BB962C8B-B14F-4D97-AF65-F5344CB8AC3E}">
        <p14:creationId xmlns:p14="http://schemas.microsoft.com/office/powerpoint/2010/main" val="33858407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14" name="正方形/長方形 13"/>
          <p:cNvSpPr/>
          <p:nvPr userDrawn="1"/>
        </p:nvSpPr>
        <p:spPr>
          <a:xfrm>
            <a:off x="0" y="-1"/>
            <a:ext cx="12192000" cy="565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b="1" i="0">
              <a:latin typeface="Rakuten Sans" panose="020B0503020203020204" pitchFamily="34" charset="0"/>
              <a:cs typeface="Rakuten Sans" panose="020B0503020203020204" pitchFamily="34" charset="0"/>
            </a:endParaRPr>
          </a:p>
        </p:txBody>
      </p:sp>
      <p:pic>
        <p:nvPicPr>
          <p:cNvPr id="15" name="Picture 5">
            <a:extLst>
              <a:ext uri="{FF2B5EF4-FFF2-40B4-BE49-F238E27FC236}">
                <a16:creationId xmlns:a16="http://schemas.microsoft.com/office/drawing/2014/main" id="{97C0AEEE-698E-F348-89FD-E33AED85BF65}"/>
              </a:ext>
            </a:extLst>
          </p:cNvPr>
          <p:cNvPicPr>
            <a:picLocks noChangeAspect="1"/>
          </p:cNvPicPr>
          <p:nvPr userDrawn="1"/>
        </p:nvPicPr>
        <p:blipFill>
          <a:blip r:embed="rId2"/>
          <a:stretch>
            <a:fillRect/>
          </a:stretch>
        </p:blipFill>
        <p:spPr>
          <a:xfrm>
            <a:off x="334963" y="5838625"/>
            <a:ext cx="2356362" cy="864000"/>
          </a:xfrm>
          <a:prstGeom prst="rect">
            <a:avLst/>
          </a:prstGeom>
        </p:spPr>
      </p:pic>
      <p:sp>
        <p:nvSpPr>
          <p:cNvPr id="7" name="Shape 16"/>
          <p:cNvSpPr>
            <a:spLocks noGrp="1"/>
          </p:cNvSpPr>
          <p:nvPr>
            <p:ph type="title" hasCustomPrompt="1"/>
          </p:nvPr>
        </p:nvSpPr>
        <p:spPr>
          <a:xfrm>
            <a:off x="1079999" y="1365250"/>
            <a:ext cx="10052457" cy="1445646"/>
          </a:xfrm>
          <a:prstGeom prst="rect">
            <a:avLst/>
          </a:prstGeom>
        </p:spPr>
        <p:txBody>
          <a:bodyPr anchor="t">
            <a:normAutofit/>
          </a:bodyPr>
          <a:lstStyle>
            <a:lvl1pPr>
              <a:defRPr sz="3400" b="1" i="0" baseline="0">
                <a:solidFill>
                  <a:srgbClr val="FFFFFF"/>
                </a:solidFill>
                <a:latin typeface="Rakuten Sans" panose="020B0503020203020204" pitchFamily="34" charset="0"/>
                <a:ea typeface="+mj-ea"/>
                <a:cs typeface="Rakuten Sans" panose="020B0503020203020204" pitchFamily="34" charset="0"/>
              </a:defRPr>
            </a:lvl1pPr>
          </a:lstStyle>
          <a:p>
            <a:r>
              <a:rPr kumimoji="1" lang="en-US" altLang="ja-JP" dirty="0"/>
              <a:t>R-Style template</a:t>
            </a:r>
            <a:r>
              <a:rPr lang="en-US" altLang="ja-JP" dirty="0"/>
              <a:t> v3.2</a:t>
            </a:r>
            <a:endParaRPr dirty="0"/>
          </a:p>
        </p:txBody>
      </p:sp>
      <p:sp>
        <p:nvSpPr>
          <p:cNvPr id="8" name="コンテンツ プレースホルダー 4"/>
          <p:cNvSpPr>
            <a:spLocks noGrp="1"/>
          </p:cNvSpPr>
          <p:nvPr>
            <p:ph sz="quarter" idx="12" hasCustomPrompt="1"/>
          </p:nvPr>
        </p:nvSpPr>
        <p:spPr>
          <a:xfrm>
            <a:off x="1080000" y="3107530"/>
            <a:ext cx="4170488" cy="1592068"/>
          </a:xfrm>
          <a:prstGeom prst="rect">
            <a:avLst/>
          </a:prstGeom>
        </p:spPr>
        <p:txBody>
          <a:bodyPr/>
          <a:lstStyle>
            <a:lvl1pPr marL="0" marR="0" indent="0" algn="l" defTabSz="308475" eaLnBrk="1" fontAlgn="auto" latinLnBrk="0" hangingPunct="1">
              <a:lnSpc>
                <a:spcPct val="100000"/>
              </a:lnSpc>
              <a:spcBef>
                <a:spcPts val="0"/>
              </a:spcBef>
              <a:spcAft>
                <a:spcPts val="800"/>
              </a:spcAft>
              <a:buClrTx/>
              <a:buSzTx/>
              <a:buFontTx/>
              <a:buNone/>
              <a:tabLst/>
              <a:defRPr sz="2400" b="1" i="0" baseline="0">
                <a:solidFill>
                  <a:schemeClr val="bg1"/>
                </a:solidFill>
                <a:latin typeface="Rakuten Sans" panose="020B0503020203020204" pitchFamily="34" charset="0"/>
                <a:ea typeface="+mj-ea"/>
                <a:cs typeface="Rakuten Sans" panose="020B0503020203020204" pitchFamily="34" charset="0"/>
              </a:defRPr>
            </a:lvl1pPr>
          </a:lstStyle>
          <a:p>
            <a:pPr lvl="0"/>
            <a:r>
              <a:rPr lang="en-US" altLang="ja-JP" dirty="0"/>
              <a:t>Apr 1st, 2021</a:t>
            </a:r>
            <a:br>
              <a:rPr lang="en-US" altLang="ja-JP" dirty="0"/>
            </a:br>
            <a:r>
              <a:rPr lang="en-US" altLang="ja-JP" dirty="0"/>
              <a:t>Rakuten Taro</a:t>
            </a:r>
            <a:br>
              <a:rPr lang="en-US" altLang="ja-JP" dirty="0"/>
            </a:br>
            <a:r>
              <a:rPr lang="en-US" altLang="ja-JP" dirty="0" err="1"/>
              <a:t>xxxxx</a:t>
            </a:r>
            <a:r>
              <a:rPr lang="en-US" altLang="ja-JP" dirty="0"/>
              <a:t>. Dept.</a:t>
            </a:r>
            <a:br>
              <a:rPr lang="en-US" altLang="ja-JP" dirty="0"/>
            </a:br>
            <a:r>
              <a:rPr lang="en-US" altLang="ja-JP" dirty="0"/>
              <a:t>Rakuten Group, Inc.</a:t>
            </a:r>
            <a:endParaRPr lang="ja-JP" altLang="en-US" dirty="0"/>
          </a:p>
        </p:txBody>
      </p:sp>
    </p:spTree>
    <p:extLst>
      <p:ext uri="{BB962C8B-B14F-4D97-AF65-F5344CB8AC3E}">
        <p14:creationId xmlns:p14="http://schemas.microsoft.com/office/powerpoint/2010/main" val="2704385859"/>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g_white">
    <p:bg>
      <p:bgPr>
        <a:solidFill>
          <a:schemeClr val="accent5">
            <a:lumMod val="75000"/>
          </a:schemeClr>
        </a:solidFill>
        <a:effectLst/>
      </p:bgPr>
    </p:bg>
    <p:spTree>
      <p:nvGrpSpPr>
        <p:cNvPr id="1" name=""/>
        <p:cNvGrpSpPr/>
        <p:nvPr/>
      </p:nvGrpSpPr>
      <p:grpSpPr>
        <a:xfrm>
          <a:off x="0" y="0"/>
          <a:ext cx="0" cy="0"/>
          <a:chOff x="0" y="0"/>
          <a:chExt cx="0" cy="0"/>
        </a:xfrm>
      </p:grpSpPr>
      <p:pic>
        <p:nvPicPr>
          <p:cNvPr id="5" name="Picture 4" descr="A white letter on a black background&#10;&#10;Description automatically generated">
            <a:extLst>
              <a:ext uri="{FF2B5EF4-FFF2-40B4-BE49-F238E27FC236}">
                <a16:creationId xmlns:a16="http://schemas.microsoft.com/office/drawing/2014/main" id="{777439B6-0FEE-87DD-98EA-0B63E36421A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1698" y="6418174"/>
            <a:ext cx="258279" cy="274923"/>
          </a:xfrm>
          <a:prstGeom prst="rect">
            <a:avLst/>
          </a:prstGeom>
        </p:spPr>
      </p:pic>
      <p:sp>
        <p:nvSpPr>
          <p:cNvPr id="25" name="Shape 25"/>
          <p:cNvSpPr>
            <a:spLocks noGrp="1"/>
          </p:cNvSpPr>
          <p:nvPr>
            <p:ph type="title" hasCustomPrompt="1"/>
          </p:nvPr>
        </p:nvSpPr>
        <p:spPr>
          <a:xfrm>
            <a:off x="334964" y="324000"/>
            <a:ext cx="11520000" cy="539667"/>
          </a:xfrm>
          <a:prstGeom prst="rect">
            <a:avLst/>
          </a:prstGeom>
        </p:spPr>
        <p:txBody>
          <a:bodyPr>
            <a:normAutofit/>
          </a:bodyPr>
          <a:lstStyle>
            <a:lvl1pPr>
              <a:defRPr sz="2600">
                <a:solidFill>
                  <a:schemeClr val="bg1"/>
                </a:solidFill>
              </a:defRPr>
            </a:lvl1pPr>
          </a:lstStyle>
          <a:p>
            <a:r>
              <a:rPr lang="en-US" altLang="ja-JP" dirty="0"/>
              <a:t>Click to add title</a:t>
            </a:r>
            <a:endParaRPr dirty="0"/>
          </a:p>
        </p:txBody>
      </p:sp>
      <p:sp>
        <p:nvSpPr>
          <p:cNvPr id="11" name="テキスト ボックス 10"/>
          <p:cNvSpPr txBox="1"/>
          <p:nvPr userDrawn="1"/>
        </p:nvSpPr>
        <p:spPr>
          <a:xfrm>
            <a:off x="11104119" y="6421350"/>
            <a:ext cx="764398" cy="2808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4" tIns="47624" rIns="47624" bIns="47624" numCol="1" spcCol="38100" rtlCol="0" anchor="ctr">
            <a:spAutoFit/>
          </a:bodyPr>
          <a:lstStyle/>
          <a:p>
            <a:pPr marL="0" marR="0" indent="0" algn="r" defTabSz="548391" rtl="0" fontAlgn="auto" latinLnBrk="0" hangingPunct="0">
              <a:lnSpc>
                <a:spcPct val="100000"/>
              </a:lnSpc>
              <a:spcBef>
                <a:spcPts val="0"/>
              </a:spcBef>
              <a:spcAft>
                <a:spcPts val="0"/>
              </a:spcAft>
              <a:buClrTx/>
              <a:buSzTx/>
              <a:buFontTx/>
              <a:buNone/>
              <a:tabLst/>
            </a:pPr>
            <a:fld id="{86CB4B4D-7CA3-9044-876B-883B54F8677D}" type="slidenum">
              <a:rPr lang="en-US" altLang="ja-JP" sz="1200" b="1" smtClean="0">
                <a:solidFill>
                  <a:schemeClr val="bg1"/>
                </a:solidFill>
                <a:latin typeface="Rakuten Sans" panose="020B0503020203020204" pitchFamily="34" charset="0"/>
                <a:cs typeface="Rakuten Sans" panose="020B0503020203020204" pitchFamily="34" charset="0"/>
              </a:rPr>
              <a:pPr marL="0" marR="0" indent="0" algn="r" defTabSz="548391" rtl="0" fontAlgn="auto" latinLnBrk="0" hangingPunct="0">
                <a:lnSpc>
                  <a:spcPct val="100000"/>
                </a:lnSpc>
                <a:spcBef>
                  <a:spcPts val="0"/>
                </a:spcBef>
                <a:spcAft>
                  <a:spcPts val="0"/>
                </a:spcAft>
                <a:buClrTx/>
                <a:buSzTx/>
                <a:buFontTx/>
                <a:buNone/>
                <a:tabLst/>
              </a:pPr>
              <a:t>‹#›</a:t>
            </a:fld>
            <a:endParaRPr kumimoji="0" lang="ja-JP" altLang="en-US" sz="1200" b="1" i="0" u="none" strike="noStrike" cap="none" spc="0" normalizeH="0" baseline="0" dirty="0">
              <a:ln>
                <a:noFill/>
              </a:ln>
              <a:solidFill>
                <a:schemeClr val="bg1"/>
              </a:solidFill>
              <a:effectLst/>
              <a:uFillTx/>
              <a:latin typeface="Rakuten Sans" panose="020B0503020203020204" pitchFamily="34" charset="0"/>
              <a:ea typeface="メイリオ" panose="020B0604030504040204" pitchFamily="50" charset="-128"/>
              <a:cs typeface="Rakuten Sans" panose="020B0503020203020204" pitchFamily="34" charset="0"/>
              <a:sym typeface="ヒラギノ角ゴ ProN W3"/>
            </a:endParaRPr>
          </a:p>
        </p:txBody>
      </p:sp>
      <p:sp>
        <p:nvSpPr>
          <p:cNvPr id="9" name="コンテンツ プレースホルダー 2"/>
          <p:cNvSpPr>
            <a:spLocks noGrp="1"/>
          </p:cNvSpPr>
          <p:nvPr userDrawn="1">
            <p:ph sz="quarter" idx="10" hasCustomPrompt="1"/>
          </p:nvPr>
        </p:nvSpPr>
        <p:spPr>
          <a:xfrm>
            <a:off x="334965" y="1028859"/>
            <a:ext cx="11520000" cy="5161230"/>
          </a:xfrm>
          <a:prstGeom prst="rect">
            <a:avLst/>
          </a:prstGeom>
        </p:spPr>
        <p:txBody>
          <a:bodyPr/>
          <a:lstStyle>
            <a:lvl1pPr marL="0" indent="0">
              <a:lnSpc>
                <a:spcPct val="100000"/>
              </a:lnSpc>
              <a:spcAft>
                <a:spcPts val="800"/>
              </a:spcAft>
              <a:defRPr sz="1800" b="0" i="0" baseline="0">
                <a:solidFill>
                  <a:schemeClr val="bg1"/>
                </a:solidFill>
                <a:latin typeface="Rakuten Sans" panose="020B0503020203020204" pitchFamily="34" charset="0"/>
                <a:ea typeface="+mn-ea"/>
                <a:cs typeface="Rakuten Sans" panose="020B0503020203020204" pitchFamily="34" charset="0"/>
              </a:defRPr>
            </a:lvl1pPr>
            <a:lvl2pPr marL="360018" indent="-240012">
              <a:lnSpc>
                <a:spcPct val="100000"/>
              </a:lnSpc>
              <a:spcAft>
                <a:spcPts val="800"/>
              </a:spcAft>
              <a:defRPr sz="1600" baseline="0">
                <a:latin typeface="+mn-ea"/>
                <a:ea typeface="+mn-ea"/>
              </a:defRPr>
            </a:lvl2pPr>
            <a:lvl3pPr marL="720036" indent="-240012">
              <a:lnSpc>
                <a:spcPct val="100000"/>
              </a:lnSpc>
              <a:spcAft>
                <a:spcPts val="800"/>
              </a:spcAft>
              <a:defRPr sz="1600">
                <a:latin typeface="+mn-ea"/>
                <a:ea typeface="+mn-ea"/>
              </a:defRPr>
            </a:lvl3pPr>
            <a:lvl4pPr marL="1080054" indent="-240012">
              <a:lnSpc>
                <a:spcPct val="100000"/>
              </a:lnSpc>
              <a:spcAft>
                <a:spcPts val="800"/>
              </a:spcAft>
              <a:defRPr sz="1600">
                <a:latin typeface="+mn-ea"/>
                <a:ea typeface="+mn-ea"/>
              </a:defRPr>
            </a:lvl4pPr>
            <a:lvl5pPr marL="1440072" indent="-240012">
              <a:lnSpc>
                <a:spcPct val="100000"/>
              </a:lnSpc>
              <a:spcAft>
                <a:spcPts val="800"/>
              </a:spcAft>
              <a:defRPr sz="1600">
                <a:latin typeface="+mn-ea"/>
                <a:ea typeface="+mn-ea"/>
              </a:defRPr>
            </a:lvl5pPr>
            <a:lvl6pPr marL="1800090" indent="-240012">
              <a:lnSpc>
                <a:spcPct val="100000"/>
              </a:lnSpc>
              <a:spcAft>
                <a:spcPts val="800"/>
              </a:spcAft>
              <a:defRPr sz="1600">
                <a:latin typeface="+mn-ea"/>
                <a:ea typeface="+mn-ea"/>
              </a:defRPr>
            </a:lvl6pPr>
            <a:lvl7pPr marL="2160108" indent="-240012">
              <a:lnSpc>
                <a:spcPct val="100000"/>
              </a:lnSpc>
              <a:spcAft>
                <a:spcPts val="800"/>
              </a:spcAft>
              <a:defRPr sz="1600">
                <a:latin typeface="+mn-ea"/>
                <a:ea typeface="+mn-ea"/>
              </a:defRPr>
            </a:lvl7pPr>
            <a:lvl8pPr marL="2520126" indent="-240012">
              <a:lnSpc>
                <a:spcPct val="100000"/>
              </a:lnSpc>
              <a:spcAft>
                <a:spcPts val="800"/>
              </a:spcAft>
              <a:defRPr sz="1600">
                <a:latin typeface="+mn-ea"/>
                <a:ea typeface="+mn-ea"/>
              </a:defRPr>
            </a:lvl8pPr>
            <a:lvl9pPr marL="2880144" indent="-240012">
              <a:lnSpc>
                <a:spcPct val="100000"/>
              </a:lnSpc>
              <a:spcAft>
                <a:spcPts val="800"/>
              </a:spcAft>
              <a:defRPr sz="1600">
                <a:latin typeface="+mn-ea"/>
                <a:ea typeface="+mn-ea"/>
              </a:defRPr>
            </a:lvl9pPr>
          </a:lstStyle>
          <a:p>
            <a:pPr lvl="0"/>
            <a:r>
              <a:rPr kumimoji="1" lang="en-US" altLang="ja-JP" dirty="0"/>
              <a:t>Click to add object</a:t>
            </a:r>
            <a:endParaRPr kumimoji="1" lang="ja-JP" altLang="en-US" dirty="0"/>
          </a:p>
        </p:txBody>
      </p:sp>
    </p:spTree>
    <p:extLst>
      <p:ext uri="{BB962C8B-B14F-4D97-AF65-F5344CB8AC3E}">
        <p14:creationId xmlns:p14="http://schemas.microsoft.com/office/powerpoint/2010/main" val="4140437393"/>
      </p:ext>
    </p:extLst>
  </p:cSld>
  <p:clrMapOvr>
    <a:masterClrMapping/>
  </p:clrMapOvr>
  <p:transition spd="med"/>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g_gray">
    <p:bg>
      <p:bgPr>
        <a:solidFill>
          <a:schemeClr val="bg2"/>
        </a:solidFill>
        <a:effectLst/>
      </p:bgPr>
    </p:bg>
    <p:spTree>
      <p:nvGrpSpPr>
        <p:cNvPr id="1" name=""/>
        <p:cNvGrpSpPr/>
        <p:nvPr/>
      </p:nvGrpSpPr>
      <p:grpSpPr>
        <a:xfrm>
          <a:off x="0" y="0"/>
          <a:ext cx="0" cy="0"/>
          <a:chOff x="0" y="0"/>
          <a:chExt cx="0" cy="0"/>
        </a:xfrm>
      </p:grpSpPr>
      <p:sp>
        <p:nvSpPr>
          <p:cNvPr id="35" name="Shape 35"/>
          <p:cNvSpPr>
            <a:spLocks noGrp="1"/>
          </p:cNvSpPr>
          <p:nvPr>
            <p:ph type="title" hasCustomPrompt="1"/>
          </p:nvPr>
        </p:nvSpPr>
        <p:spPr>
          <a:xfrm>
            <a:off x="334964" y="324000"/>
            <a:ext cx="11520000" cy="539667"/>
          </a:xfrm>
          <a:prstGeom prst="rect">
            <a:avLst/>
          </a:prstGeom>
        </p:spPr>
        <p:txBody>
          <a:bodyPr>
            <a:normAutofit/>
          </a:bodyPr>
          <a:lstStyle>
            <a:lvl1pPr>
              <a:defRPr sz="2600" b="1" i="0">
                <a:latin typeface="Rakuten Sans" panose="020B0503020203020204" pitchFamily="34" charset="0"/>
                <a:cs typeface="Rakuten Sans" panose="020B0503020203020204" pitchFamily="34" charset="0"/>
              </a:defRPr>
            </a:lvl1pPr>
          </a:lstStyle>
          <a:p>
            <a:r>
              <a:rPr lang="en-US" altLang="ja-JP" dirty="0"/>
              <a:t>Click to add title</a:t>
            </a:r>
            <a:endParaRPr dirty="0"/>
          </a:p>
        </p:txBody>
      </p:sp>
      <p:sp>
        <p:nvSpPr>
          <p:cNvPr id="6" name="コンテンツ プレースホルダー 2"/>
          <p:cNvSpPr>
            <a:spLocks noGrp="1"/>
          </p:cNvSpPr>
          <p:nvPr>
            <p:ph sz="quarter" idx="10" hasCustomPrompt="1"/>
          </p:nvPr>
        </p:nvSpPr>
        <p:spPr>
          <a:xfrm>
            <a:off x="334964" y="1028859"/>
            <a:ext cx="11520000" cy="5161230"/>
          </a:xfrm>
          <a:prstGeom prst="rect">
            <a:avLst/>
          </a:prstGeom>
        </p:spPr>
        <p:txBody>
          <a:bodyPr/>
          <a:lstStyle>
            <a:lvl1pPr marL="0" indent="0">
              <a:lnSpc>
                <a:spcPct val="100000"/>
              </a:lnSpc>
              <a:spcAft>
                <a:spcPts val="800"/>
              </a:spcAft>
              <a:defRPr sz="1800" b="0" i="0" baseline="0">
                <a:latin typeface="Rakuten Sans" panose="020B0503020203020204" pitchFamily="34" charset="0"/>
                <a:ea typeface="+mn-ea"/>
                <a:cs typeface="Rakuten Sans" panose="020B0503020203020204" pitchFamily="34" charset="0"/>
              </a:defRPr>
            </a:lvl1pPr>
            <a:lvl2pPr marL="360018" indent="-240012">
              <a:lnSpc>
                <a:spcPct val="100000"/>
              </a:lnSpc>
              <a:spcAft>
                <a:spcPts val="800"/>
              </a:spcAft>
              <a:defRPr sz="1600" baseline="0">
                <a:latin typeface="+mn-ea"/>
                <a:ea typeface="+mn-ea"/>
              </a:defRPr>
            </a:lvl2pPr>
            <a:lvl3pPr marL="720036" indent="-240012">
              <a:lnSpc>
                <a:spcPct val="100000"/>
              </a:lnSpc>
              <a:spcAft>
                <a:spcPts val="800"/>
              </a:spcAft>
              <a:defRPr sz="1600">
                <a:latin typeface="+mn-ea"/>
                <a:ea typeface="+mn-ea"/>
              </a:defRPr>
            </a:lvl3pPr>
            <a:lvl4pPr marL="1080054" indent="-240012">
              <a:lnSpc>
                <a:spcPct val="100000"/>
              </a:lnSpc>
              <a:spcAft>
                <a:spcPts val="800"/>
              </a:spcAft>
              <a:defRPr sz="1600">
                <a:latin typeface="+mn-ea"/>
                <a:ea typeface="+mn-ea"/>
              </a:defRPr>
            </a:lvl4pPr>
            <a:lvl5pPr marL="1440072" indent="-240012">
              <a:lnSpc>
                <a:spcPct val="100000"/>
              </a:lnSpc>
              <a:spcAft>
                <a:spcPts val="800"/>
              </a:spcAft>
              <a:defRPr sz="1600">
                <a:latin typeface="+mn-ea"/>
                <a:ea typeface="+mn-ea"/>
              </a:defRPr>
            </a:lvl5pPr>
            <a:lvl6pPr marL="1800090" indent="-240012">
              <a:lnSpc>
                <a:spcPct val="100000"/>
              </a:lnSpc>
              <a:spcAft>
                <a:spcPts val="800"/>
              </a:spcAft>
              <a:defRPr sz="1600">
                <a:latin typeface="+mn-ea"/>
                <a:ea typeface="+mn-ea"/>
              </a:defRPr>
            </a:lvl6pPr>
            <a:lvl7pPr marL="2160108" indent="-240012">
              <a:lnSpc>
                <a:spcPct val="100000"/>
              </a:lnSpc>
              <a:spcAft>
                <a:spcPts val="800"/>
              </a:spcAft>
              <a:defRPr sz="1600">
                <a:latin typeface="+mn-ea"/>
                <a:ea typeface="+mn-ea"/>
              </a:defRPr>
            </a:lvl7pPr>
            <a:lvl8pPr marL="2520126" indent="-240012">
              <a:lnSpc>
                <a:spcPct val="100000"/>
              </a:lnSpc>
              <a:spcAft>
                <a:spcPts val="800"/>
              </a:spcAft>
              <a:defRPr sz="1600">
                <a:latin typeface="+mn-ea"/>
                <a:ea typeface="+mn-ea"/>
              </a:defRPr>
            </a:lvl8pPr>
            <a:lvl9pPr marL="2880144" indent="-240012">
              <a:lnSpc>
                <a:spcPct val="100000"/>
              </a:lnSpc>
              <a:spcAft>
                <a:spcPts val="800"/>
              </a:spcAft>
              <a:defRPr sz="1600">
                <a:latin typeface="+mn-ea"/>
                <a:ea typeface="+mn-ea"/>
              </a:defRPr>
            </a:lvl9pPr>
          </a:lstStyle>
          <a:p>
            <a:pPr lvl="0"/>
            <a:r>
              <a:rPr kumimoji="1" lang="en-US" altLang="ja-JP" dirty="0"/>
              <a:t>Click to add object</a:t>
            </a:r>
            <a:endParaRPr kumimoji="1" lang="ja-JP" altLang="en-US" dirty="0"/>
          </a:p>
        </p:txBody>
      </p:sp>
      <p:pic>
        <p:nvPicPr>
          <p:cNvPr id="9" name="Picture 7">
            <a:extLst>
              <a:ext uri="{FF2B5EF4-FFF2-40B4-BE49-F238E27FC236}">
                <a16:creationId xmlns:a16="http://schemas.microsoft.com/office/drawing/2014/main" id="{43714FD7-6AD5-1B4C-95BA-BB0FB7D2AEA6}"/>
              </a:ext>
            </a:extLst>
          </p:cNvPr>
          <p:cNvPicPr>
            <a:picLocks noChangeAspect="1"/>
          </p:cNvPicPr>
          <p:nvPr userDrawn="1"/>
        </p:nvPicPr>
        <p:blipFill>
          <a:blip r:embed="rId2"/>
          <a:stretch>
            <a:fillRect/>
          </a:stretch>
        </p:blipFill>
        <p:spPr>
          <a:xfrm>
            <a:off x="334963" y="6369660"/>
            <a:ext cx="360000" cy="360000"/>
          </a:xfrm>
          <a:prstGeom prst="rect">
            <a:avLst/>
          </a:prstGeom>
        </p:spPr>
      </p:pic>
      <p:sp>
        <p:nvSpPr>
          <p:cNvPr id="8" name="テキスト ボックス 7">
            <a:extLst>
              <a:ext uri="{FF2B5EF4-FFF2-40B4-BE49-F238E27FC236}">
                <a16:creationId xmlns:a16="http://schemas.microsoft.com/office/drawing/2014/main" id="{F32CFB42-3A01-8744-951A-E3924209C2AD}"/>
              </a:ext>
            </a:extLst>
          </p:cNvPr>
          <p:cNvSpPr txBox="1"/>
          <p:nvPr userDrawn="1"/>
        </p:nvSpPr>
        <p:spPr>
          <a:xfrm>
            <a:off x="11104119" y="6421350"/>
            <a:ext cx="764398" cy="2808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4" tIns="47624" rIns="47624" bIns="47624" numCol="1" spcCol="38100" rtlCol="0" anchor="ctr">
            <a:spAutoFit/>
          </a:bodyPr>
          <a:lstStyle/>
          <a:p>
            <a:pPr marL="0" marR="0" indent="0" algn="r" defTabSz="548391" rtl="0" fontAlgn="auto" latinLnBrk="0" hangingPunct="0">
              <a:lnSpc>
                <a:spcPct val="100000"/>
              </a:lnSpc>
              <a:spcBef>
                <a:spcPts val="0"/>
              </a:spcBef>
              <a:spcAft>
                <a:spcPts val="0"/>
              </a:spcAft>
              <a:buClrTx/>
              <a:buSzTx/>
              <a:buFontTx/>
              <a:buNone/>
              <a:tabLst/>
            </a:pPr>
            <a:fld id="{86CB4B4D-7CA3-9044-876B-883B54F8677D}" type="slidenum">
              <a:rPr lang="en-US" altLang="ja-JP" sz="1200" b="1" smtClean="0">
                <a:latin typeface="Rakuten Sans" panose="020B0503020203020204" pitchFamily="34" charset="0"/>
                <a:cs typeface="Rakuten Sans" panose="020B0503020203020204" pitchFamily="34" charset="0"/>
              </a:rPr>
              <a:pPr marL="0" marR="0" indent="0" algn="r" defTabSz="548391" rtl="0" fontAlgn="auto" latinLnBrk="0" hangingPunct="0">
                <a:lnSpc>
                  <a:spcPct val="100000"/>
                </a:lnSpc>
                <a:spcBef>
                  <a:spcPts val="0"/>
                </a:spcBef>
                <a:spcAft>
                  <a:spcPts val="0"/>
                </a:spcAft>
                <a:buClrTx/>
                <a:buSzTx/>
                <a:buFontTx/>
                <a:buNone/>
                <a:tabLst/>
              </a:pPr>
              <a:t>‹#›</a:t>
            </a:fld>
            <a:endParaRPr kumimoji="0" lang="ja-JP" altLang="en-US" sz="1200" b="1" i="0" u="none" strike="noStrike" cap="none" spc="0" normalizeH="0" baseline="0" dirty="0">
              <a:ln>
                <a:noFill/>
              </a:ln>
              <a:solidFill>
                <a:srgbClr val="000000"/>
              </a:solidFill>
              <a:effectLst/>
              <a:uFillTx/>
              <a:latin typeface="Rakuten Sans" panose="020B0503020203020204" pitchFamily="34" charset="0"/>
              <a:ea typeface="メイリオ" panose="020B0604030504040204" pitchFamily="50" charset="-128"/>
              <a:cs typeface="Rakuten Sans" panose="020B0503020203020204" pitchFamily="34" charset="0"/>
              <a:sym typeface="ヒラギノ角ゴ ProN W3"/>
            </a:endParaRPr>
          </a:p>
        </p:txBody>
      </p:sp>
      <p:pic>
        <p:nvPicPr>
          <p:cNvPr id="10" name="図 9">
            <a:extLst>
              <a:ext uri="{FF2B5EF4-FFF2-40B4-BE49-F238E27FC236}">
                <a16:creationId xmlns:a16="http://schemas.microsoft.com/office/drawing/2014/main" id="{1D3BECA7-87CD-CB4F-8FAE-A64ACDE10347}"/>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06007" y="6501398"/>
            <a:ext cx="1041400" cy="101600"/>
          </a:xfrm>
          <a:prstGeom prst="rect">
            <a:avLst/>
          </a:prstGeom>
        </p:spPr>
      </p:pic>
    </p:spTree>
    <p:extLst>
      <p:ext uri="{BB962C8B-B14F-4D97-AF65-F5344CB8AC3E}">
        <p14:creationId xmlns:p14="http://schemas.microsoft.com/office/powerpoint/2010/main" val="526443362"/>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g_red">
    <p:bg>
      <p:bgRef idx="1001">
        <a:schemeClr val="bg2"/>
      </p:bgRef>
    </p:bg>
    <p:spTree>
      <p:nvGrpSpPr>
        <p:cNvPr id="1" name=""/>
        <p:cNvGrpSpPr/>
        <p:nvPr/>
      </p:nvGrpSpPr>
      <p:grpSpPr>
        <a:xfrm>
          <a:off x="0" y="0"/>
          <a:ext cx="0" cy="0"/>
          <a:chOff x="0" y="0"/>
          <a:chExt cx="0" cy="0"/>
        </a:xfrm>
      </p:grpSpPr>
      <p:sp>
        <p:nvSpPr>
          <p:cNvPr id="45" name="Shape 45"/>
          <p:cNvSpPr>
            <a:spLocks noGrp="1"/>
          </p:cNvSpPr>
          <p:nvPr>
            <p:ph type="title" hasCustomPrompt="1"/>
          </p:nvPr>
        </p:nvSpPr>
        <p:spPr>
          <a:xfrm>
            <a:off x="334963" y="324000"/>
            <a:ext cx="11520000" cy="539667"/>
          </a:xfrm>
          <a:prstGeom prst="rect">
            <a:avLst/>
          </a:prstGeom>
        </p:spPr>
        <p:txBody>
          <a:bodyPr/>
          <a:lstStyle>
            <a:lvl1pPr>
              <a:defRPr b="1" i="0">
                <a:solidFill>
                  <a:srgbClr val="FFFFFF"/>
                </a:solidFill>
                <a:latin typeface="Rakuten Sans" panose="020B0503020203020204" pitchFamily="34" charset="0"/>
                <a:ea typeface="+mj-ea"/>
                <a:cs typeface="Rakuten Sans" panose="020B0503020203020204" pitchFamily="34" charset="0"/>
              </a:defRPr>
            </a:lvl1pPr>
          </a:lstStyle>
          <a:p>
            <a:r>
              <a:rPr lang="en-US" altLang="ja-JP" dirty="0"/>
              <a:t>Click to add title</a:t>
            </a:r>
            <a:endParaRPr dirty="0"/>
          </a:p>
        </p:txBody>
      </p:sp>
      <p:sp>
        <p:nvSpPr>
          <p:cNvPr id="6" name="コンテンツ プレースホルダー 2"/>
          <p:cNvSpPr>
            <a:spLocks noGrp="1"/>
          </p:cNvSpPr>
          <p:nvPr>
            <p:ph sz="quarter" idx="10" hasCustomPrompt="1"/>
          </p:nvPr>
        </p:nvSpPr>
        <p:spPr>
          <a:xfrm>
            <a:off x="334963" y="1028859"/>
            <a:ext cx="11520000" cy="5161230"/>
          </a:xfrm>
          <a:prstGeom prst="rect">
            <a:avLst/>
          </a:prstGeom>
        </p:spPr>
        <p:txBody>
          <a:bodyPr/>
          <a:lstStyle>
            <a:lvl1pPr marL="0" indent="0">
              <a:lnSpc>
                <a:spcPct val="100000"/>
              </a:lnSpc>
              <a:spcAft>
                <a:spcPts val="800"/>
              </a:spcAft>
              <a:defRPr sz="1800" b="0" i="0" baseline="0">
                <a:solidFill>
                  <a:schemeClr val="tx1"/>
                </a:solidFill>
                <a:latin typeface="Rakuten Sans" panose="020B0503020203020204" pitchFamily="34" charset="0"/>
                <a:ea typeface="+mn-ea"/>
                <a:cs typeface="Rakuten Sans" panose="020B0503020203020204" pitchFamily="34" charset="0"/>
              </a:defRPr>
            </a:lvl1pPr>
            <a:lvl2pPr marL="360018" indent="-240012">
              <a:lnSpc>
                <a:spcPct val="100000"/>
              </a:lnSpc>
              <a:spcAft>
                <a:spcPts val="800"/>
              </a:spcAft>
              <a:defRPr sz="1600" baseline="0">
                <a:solidFill>
                  <a:schemeClr val="bg1"/>
                </a:solidFill>
                <a:latin typeface="+mn-ea"/>
                <a:ea typeface="+mn-ea"/>
              </a:defRPr>
            </a:lvl2pPr>
            <a:lvl3pPr marL="720036" indent="-240012">
              <a:lnSpc>
                <a:spcPct val="100000"/>
              </a:lnSpc>
              <a:spcAft>
                <a:spcPts val="800"/>
              </a:spcAft>
              <a:defRPr sz="1600">
                <a:solidFill>
                  <a:schemeClr val="bg1"/>
                </a:solidFill>
                <a:latin typeface="+mn-ea"/>
                <a:ea typeface="+mn-ea"/>
              </a:defRPr>
            </a:lvl3pPr>
            <a:lvl4pPr marL="1080054" indent="-240012">
              <a:lnSpc>
                <a:spcPct val="100000"/>
              </a:lnSpc>
              <a:spcAft>
                <a:spcPts val="800"/>
              </a:spcAft>
              <a:defRPr sz="1600">
                <a:solidFill>
                  <a:schemeClr val="bg1"/>
                </a:solidFill>
                <a:latin typeface="+mn-ea"/>
                <a:ea typeface="+mn-ea"/>
              </a:defRPr>
            </a:lvl4pPr>
            <a:lvl5pPr marL="1440072" indent="-240012">
              <a:lnSpc>
                <a:spcPct val="100000"/>
              </a:lnSpc>
              <a:spcAft>
                <a:spcPts val="800"/>
              </a:spcAft>
              <a:defRPr sz="1600">
                <a:solidFill>
                  <a:schemeClr val="bg1"/>
                </a:solidFill>
                <a:latin typeface="+mn-ea"/>
                <a:ea typeface="+mn-ea"/>
              </a:defRPr>
            </a:lvl5pPr>
            <a:lvl6pPr marL="1800090" indent="-240012">
              <a:lnSpc>
                <a:spcPct val="100000"/>
              </a:lnSpc>
              <a:spcAft>
                <a:spcPts val="800"/>
              </a:spcAft>
              <a:defRPr sz="1600">
                <a:solidFill>
                  <a:schemeClr val="bg1"/>
                </a:solidFill>
                <a:latin typeface="+mn-ea"/>
                <a:ea typeface="+mn-ea"/>
              </a:defRPr>
            </a:lvl6pPr>
            <a:lvl7pPr marL="2160108" indent="-240012">
              <a:lnSpc>
                <a:spcPct val="100000"/>
              </a:lnSpc>
              <a:spcAft>
                <a:spcPts val="800"/>
              </a:spcAft>
              <a:defRPr sz="1600">
                <a:solidFill>
                  <a:schemeClr val="bg1"/>
                </a:solidFill>
                <a:latin typeface="+mn-ea"/>
                <a:ea typeface="+mn-ea"/>
              </a:defRPr>
            </a:lvl7pPr>
            <a:lvl8pPr marL="2520126" indent="-240012">
              <a:lnSpc>
                <a:spcPct val="100000"/>
              </a:lnSpc>
              <a:spcAft>
                <a:spcPts val="800"/>
              </a:spcAft>
              <a:defRPr sz="1600">
                <a:solidFill>
                  <a:schemeClr val="bg1"/>
                </a:solidFill>
                <a:latin typeface="+mn-ea"/>
                <a:ea typeface="+mn-ea"/>
              </a:defRPr>
            </a:lvl8pPr>
            <a:lvl9pPr marL="2880144" indent="-240012">
              <a:lnSpc>
                <a:spcPct val="100000"/>
              </a:lnSpc>
              <a:spcAft>
                <a:spcPts val="800"/>
              </a:spcAft>
              <a:defRPr sz="1600">
                <a:solidFill>
                  <a:schemeClr val="bg1"/>
                </a:solidFill>
                <a:latin typeface="+mn-ea"/>
                <a:ea typeface="+mn-ea"/>
              </a:defRPr>
            </a:lvl9pPr>
          </a:lstStyle>
          <a:p>
            <a:pPr lvl="0"/>
            <a:r>
              <a:rPr kumimoji="1" lang="en-US" altLang="ja-JP" dirty="0"/>
              <a:t>Click to add object</a:t>
            </a:r>
            <a:endParaRPr kumimoji="1" lang="ja-JP" altLang="en-US" dirty="0"/>
          </a:p>
        </p:txBody>
      </p:sp>
      <p:pic>
        <p:nvPicPr>
          <p:cNvPr id="9" name="Picture 8">
            <a:extLst>
              <a:ext uri="{FF2B5EF4-FFF2-40B4-BE49-F238E27FC236}">
                <a16:creationId xmlns:a16="http://schemas.microsoft.com/office/drawing/2014/main" id="{1AF82B00-2742-9246-93A9-69359E0EAF40}"/>
              </a:ext>
            </a:extLst>
          </p:cNvPr>
          <p:cNvPicPr>
            <a:picLocks noChangeAspect="1"/>
          </p:cNvPicPr>
          <p:nvPr userDrawn="1"/>
        </p:nvPicPr>
        <p:blipFill>
          <a:blip r:embed="rId2"/>
          <a:stretch>
            <a:fillRect/>
          </a:stretch>
        </p:blipFill>
        <p:spPr>
          <a:xfrm>
            <a:off x="334963" y="6369660"/>
            <a:ext cx="360000" cy="360000"/>
          </a:xfrm>
          <a:prstGeom prst="rect">
            <a:avLst/>
          </a:prstGeom>
        </p:spPr>
      </p:pic>
      <p:sp>
        <p:nvSpPr>
          <p:cNvPr id="8" name="テキスト ボックス 7">
            <a:extLst>
              <a:ext uri="{FF2B5EF4-FFF2-40B4-BE49-F238E27FC236}">
                <a16:creationId xmlns:a16="http://schemas.microsoft.com/office/drawing/2014/main" id="{811C2E68-B72B-584A-A3EE-BBDEE5A28D35}"/>
              </a:ext>
            </a:extLst>
          </p:cNvPr>
          <p:cNvSpPr txBox="1"/>
          <p:nvPr userDrawn="1"/>
        </p:nvSpPr>
        <p:spPr>
          <a:xfrm>
            <a:off x="11104119" y="6421350"/>
            <a:ext cx="764398" cy="2808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7624" tIns="47624" rIns="47624" bIns="47624" numCol="1" spcCol="38100" rtlCol="0" anchor="ctr">
            <a:spAutoFit/>
          </a:bodyPr>
          <a:lstStyle/>
          <a:p>
            <a:pPr marL="0" marR="0" indent="0" algn="r" defTabSz="548391" rtl="0" fontAlgn="auto" latinLnBrk="0" hangingPunct="0">
              <a:lnSpc>
                <a:spcPct val="100000"/>
              </a:lnSpc>
              <a:spcBef>
                <a:spcPts val="0"/>
              </a:spcBef>
              <a:spcAft>
                <a:spcPts val="0"/>
              </a:spcAft>
              <a:buClrTx/>
              <a:buSzTx/>
              <a:buFontTx/>
              <a:buNone/>
              <a:tabLst/>
            </a:pPr>
            <a:fld id="{86CB4B4D-7CA3-9044-876B-883B54F8677D}" type="slidenum">
              <a:rPr lang="en-US" altLang="ja-JP" sz="1200" b="1" smtClean="0">
                <a:latin typeface="Rakuten Sans" panose="020B0503020203020204" pitchFamily="34" charset="0"/>
                <a:cs typeface="Rakuten Sans" panose="020B0503020203020204" pitchFamily="34" charset="0"/>
              </a:rPr>
              <a:pPr marL="0" marR="0" indent="0" algn="r" defTabSz="548391" rtl="0" fontAlgn="auto" latinLnBrk="0" hangingPunct="0">
                <a:lnSpc>
                  <a:spcPct val="100000"/>
                </a:lnSpc>
                <a:spcBef>
                  <a:spcPts val="0"/>
                </a:spcBef>
                <a:spcAft>
                  <a:spcPts val="0"/>
                </a:spcAft>
                <a:buClrTx/>
                <a:buSzTx/>
                <a:buFontTx/>
                <a:buNone/>
                <a:tabLst/>
              </a:pPr>
              <a:t>‹#›</a:t>
            </a:fld>
            <a:endParaRPr kumimoji="0" lang="ja-JP" altLang="en-US" sz="1200" b="1" i="0" u="none" strike="noStrike" cap="none" spc="0" normalizeH="0" baseline="0" dirty="0">
              <a:ln>
                <a:noFill/>
              </a:ln>
              <a:solidFill>
                <a:srgbClr val="000000"/>
              </a:solidFill>
              <a:effectLst/>
              <a:uFillTx/>
              <a:latin typeface="Rakuten Sans" panose="020B0503020203020204" pitchFamily="34" charset="0"/>
              <a:ea typeface="メイリオ" panose="020B0604030504040204" pitchFamily="50" charset="-128"/>
              <a:cs typeface="Rakuten Sans" panose="020B0503020203020204" pitchFamily="34" charset="0"/>
              <a:sym typeface="ヒラギノ角ゴ ProN W3"/>
            </a:endParaRPr>
          </a:p>
        </p:txBody>
      </p:sp>
      <p:pic>
        <p:nvPicPr>
          <p:cNvPr id="10" name="図 9">
            <a:extLst>
              <a:ext uri="{FF2B5EF4-FFF2-40B4-BE49-F238E27FC236}">
                <a16:creationId xmlns:a16="http://schemas.microsoft.com/office/drawing/2014/main" id="{404F4F42-D1E8-DD42-9A28-A2E47041DCC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406007" y="6501398"/>
            <a:ext cx="1041400" cy="101600"/>
          </a:xfrm>
          <a:prstGeom prst="rect">
            <a:avLst/>
          </a:prstGeom>
        </p:spPr>
      </p:pic>
    </p:spTree>
    <p:extLst>
      <p:ext uri="{BB962C8B-B14F-4D97-AF65-F5344CB8AC3E}">
        <p14:creationId xmlns:p14="http://schemas.microsoft.com/office/powerpoint/2010/main" val="3582466360"/>
      </p:ext>
    </p:extLst>
  </p:cSld>
  <p:clrMapOvr>
    <a:overrideClrMapping bg1="dk1" tx1="lt1" bg2="dk2" tx2="lt2" accent1="accent1" accent2="accent2" accent3="accent3" accent4="accent4" accent5="accent5" accent6="accent6" hlink="hlink" folHlink="folHlink"/>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reserve="1">
  <p:cSld name="full-image">
    <p:spTree>
      <p:nvGrpSpPr>
        <p:cNvPr id="1" name=""/>
        <p:cNvGrpSpPr/>
        <p:nvPr/>
      </p:nvGrpSpPr>
      <p:grpSpPr>
        <a:xfrm>
          <a:off x="0" y="0"/>
          <a:ext cx="0" cy="0"/>
          <a:chOff x="0" y="0"/>
          <a:chExt cx="0" cy="0"/>
        </a:xfrm>
      </p:grpSpPr>
      <p:sp>
        <p:nvSpPr>
          <p:cNvPr id="52" name="Shape 52"/>
          <p:cNvSpPr>
            <a:spLocks noGrp="1"/>
          </p:cNvSpPr>
          <p:nvPr>
            <p:ph type="pic" idx="13" hasCustomPrompt="1"/>
          </p:nvPr>
        </p:nvSpPr>
        <p:spPr>
          <a:xfrm>
            <a:off x="1" y="0"/>
            <a:ext cx="12193587" cy="6858000"/>
          </a:xfrm>
          <a:prstGeom prst="rect">
            <a:avLst/>
          </a:prstGeom>
        </p:spPr>
        <p:txBody>
          <a:bodyPr lIns="91439" tIns="45719" rIns="91439" bIns="45719" anchor="ctr">
            <a:noAutofit/>
          </a:bodyPr>
          <a:lstStyle>
            <a:lvl1pPr algn="ctr">
              <a:defRPr sz="2600" b="1"/>
            </a:lvl1pPr>
          </a:lstStyle>
          <a:p>
            <a:r>
              <a:rPr lang="en-US" altLang="ja-JP" dirty="0"/>
              <a:t>Click icon to add full image</a:t>
            </a:r>
            <a:endParaRPr dirty="0"/>
          </a:p>
        </p:txBody>
      </p:sp>
    </p:spTree>
    <p:extLst>
      <p:ext uri="{BB962C8B-B14F-4D97-AF65-F5344CB8AC3E}">
        <p14:creationId xmlns:p14="http://schemas.microsoft.com/office/powerpoint/2010/main" val="299255459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reserve="1">
  <p:cSld name="back-cover1">
    <p:spTree>
      <p:nvGrpSpPr>
        <p:cNvPr id="1" name=""/>
        <p:cNvGrpSpPr/>
        <p:nvPr/>
      </p:nvGrpSpPr>
      <p:grpSpPr>
        <a:xfrm>
          <a:off x="0" y="0"/>
          <a:ext cx="0" cy="0"/>
          <a:chOff x="0" y="0"/>
          <a:chExt cx="0" cy="0"/>
        </a:xfrm>
      </p:grpSpPr>
      <p:pic>
        <p:nvPicPr>
          <p:cNvPr id="5" name="Picture 5">
            <a:extLst>
              <a:ext uri="{FF2B5EF4-FFF2-40B4-BE49-F238E27FC236}">
                <a16:creationId xmlns:a16="http://schemas.microsoft.com/office/drawing/2014/main" id="{97C0AEEE-698E-F348-89FD-E33AED85BF65}"/>
              </a:ext>
            </a:extLst>
          </p:cNvPr>
          <p:cNvPicPr>
            <a:picLocks noChangeAspect="1"/>
          </p:cNvPicPr>
          <p:nvPr userDrawn="1"/>
        </p:nvPicPr>
        <p:blipFill>
          <a:blip r:embed="rId2"/>
          <a:stretch>
            <a:fillRect/>
          </a:stretch>
        </p:blipFill>
        <p:spPr>
          <a:xfrm>
            <a:off x="4572794" y="2843942"/>
            <a:ext cx="3048000" cy="1117600"/>
          </a:xfrm>
          <a:prstGeom prst="rect">
            <a:avLst/>
          </a:prstGeom>
        </p:spPr>
      </p:pic>
    </p:spTree>
    <p:extLst>
      <p:ext uri="{BB962C8B-B14F-4D97-AF65-F5344CB8AC3E}">
        <p14:creationId xmlns:p14="http://schemas.microsoft.com/office/powerpoint/2010/main" val="2088939823"/>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reserve="1">
  <p:cSld name="back-cover2">
    <p:bg>
      <p:bgPr>
        <a:solidFill>
          <a:schemeClr val="bg2"/>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F90AA9F3-25D2-9D4A-8350-BF8D3E2B062A}"/>
              </a:ext>
            </a:extLst>
          </p:cNvPr>
          <p:cNvPicPr>
            <a:picLocks noChangeAspect="1"/>
          </p:cNvPicPr>
          <p:nvPr userDrawn="1"/>
        </p:nvPicPr>
        <p:blipFill>
          <a:blip r:embed="rId2"/>
          <a:stretch>
            <a:fillRect/>
          </a:stretch>
        </p:blipFill>
        <p:spPr>
          <a:xfrm>
            <a:off x="4572794" y="2843942"/>
            <a:ext cx="3048000" cy="1117600"/>
          </a:xfrm>
          <a:prstGeom prst="rect">
            <a:avLst/>
          </a:prstGeom>
        </p:spPr>
      </p:pic>
    </p:spTree>
    <p:extLst>
      <p:ext uri="{BB962C8B-B14F-4D97-AF65-F5344CB8AC3E}">
        <p14:creationId xmlns:p14="http://schemas.microsoft.com/office/powerpoint/2010/main" val="482223635"/>
      </p:ext>
    </p:extLst>
  </p:cSld>
  <p:clrMapOvr>
    <a:overrideClrMapping bg1="dk1" tx1="lt1" bg2="dk2" tx2="lt2" accent1="accent1" accent2="accent2" accent3="accent3" accent4="accent4" accent5="accent5" accent6="accent6" hlink="hlink" folHlink="folHlink"/>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Shape 5"/>
          <p:cNvSpPr>
            <a:spLocks noGrp="1"/>
          </p:cNvSpPr>
          <p:nvPr>
            <p:ph type="title"/>
          </p:nvPr>
        </p:nvSpPr>
        <p:spPr>
          <a:xfrm>
            <a:off x="334964" y="324000"/>
            <a:ext cx="11522074" cy="539667"/>
          </a:xfrm>
          <a:prstGeom prst="rect">
            <a:avLst/>
          </a:prstGeom>
          <a:ln w="12700">
            <a:miter lim="400000"/>
          </a:ln>
          <a:extLst>
            <a:ext uri="{C572A759-6A51-4108-AA02-DFA0A04FC94B}">
              <ma14:wrappingTextBoxFlag xmlns:ma14="http://schemas.microsoft.com/office/mac/drawingml/2011/main" xmlns="" val="1"/>
            </a:ext>
          </a:extLst>
        </p:spPr>
        <p:txBody>
          <a:bodyPr lIns="71436" tIns="71436" rIns="71436" bIns="71436" anchor="ctr">
            <a:normAutofit/>
          </a:bodyPr>
          <a:lstStyle/>
          <a:p>
            <a:r>
              <a:rPr lang="en-US" dirty="0"/>
              <a:t>Title</a:t>
            </a:r>
            <a:endParaRPr dirty="0"/>
          </a:p>
        </p:txBody>
      </p:sp>
    </p:spTree>
  </p:cSld>
  <p:clrMap bg1="lt1" tx1="dk1" bg2="lt2" tx2="dk2" accent1="accent1" accent2="accent2" accent3="accent3" accent4="accent4" accent5="accent5" accent6="accent6" hlink="hlink" folHlink="folHlink"/>
  <p:sldLayoutIdLst>
    <p:sldLayoutId id="2147483656" r:id="rId1"/>
    <p:sldLayoutId id="2147483663" r:id="rId2"/>
    <p:sldLayoutId id="2147483664" r:id="rId3"/>
    <p:sldLayoutId id="2147483665" r:id="rId4"/>
    <p:sldLayoutId id="2147483660" r:id="rId5"/>
    <p:sldLayoutId id="2147483667" r:id="rId6"/>
    <p:sldLayoutId id="2147483666" r:id="rId7"/>
  </p:sldLayoutIdLst>
  <p:transition spd="med"/>
  <p:hf hdr="0" ftr="0" dt="0"/>
  <p:txStyles>
    <p:titleStyle>
      <a:lvl1pPr marL="0" marR="0" indent="0" algn="l" defTabSz="308475" eaLnBrk="1" latinLnBrk="0" hangingPunct="1">
        <a:lnSpc>
          <a:spcPct val="100000"/>
        </a:lnSpc>
        <a:spcBef>
          <a:spcPts val="0"/>
        </a:spcBef>
        <a:spcAft>
          <a:spcPts val="0"/>
        </a:spcAft>
        <a:buClrTx/>
        <a:buSzTx/>
        <a:buFontTx/>
        <a:buNone/>
        <a:tabLst/>
        <a:defRPr kumimoji="1" sz="2600" b="1" i="0" u="none" strike="noStrike" cap="none" spc="0" baseline="0">
          <a:ln>
            <a:noFill/>
          </a:ln>
          <a:solidFill>
            <a:srgbClr val="000000"/>
          </a:solidFill>
          <a:uFillTx/>
          <a:latin typeface="Rakuten Sans" panose="020B0503020203020204" pitchFamily="34" charset="0"/>
          <a:ea typeface="+mj-ea"/>
          <a:cs typeface="Rakuten Sans" panose="020B0503020203020204" pitchFamily="34" charset="0"/>
          <a:sym typeface="メイリオ"/>
        </a:defRPr>
      </a:lvl1pPr>
      <a:lvl2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2pPr>
      <a:lvl3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3pPr>
      <a:lvl4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4pPr>
      <a:lvl5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5pPr>
      <a:lvl6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6pPr>
      <a:lvl7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7pPr>
      <a:lvl8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8pPr>
      <a:lvl9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9pPr>
    </p:titleStyle>
    <p:body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p:bodyStyle>
    <p:otherStyle>
      <a:lvl1pPr marL="0" marR="0" indent="0" algn="ctr" defTabSz="548474" eaLnBrk="1" latinLnBrk="0" hangingPunct="1">
        <a:lnSpc>
          <a:spcPct val="100000"/>
        </a:lnSpc>
        <a:spcBef>
          <a:spcPts val="0"/>
        </a:spcBef>
        <a:spcAft>
          <a:spcPts val="0"/>
        </a:spcAft>
        <a:buClrTx/>
        <a:buSzTx/>
        <a:buFontTx/>
        <a:buNone/>
        <a:tabLst/>
        <a:defRPr kumimoji="1" sz="1067" b="0" i="0" u="none" strike="noStrike" cap="none" spc="0" baseline="0">
          <a:ln>
            <a:noFill/>
          </a:ln>
          <a:solidFill>
            <a:schemeClr val="tx1"/>
          </a:solidFill>
          <a:uFillTx/>
          <a:latin typeface="+mn-lt"/>
          <a:ea typeface="+mn-ea"/>
          <a:cs typeface="+mn-cs"/>
          <a:sym typeface="Rakuten Global B"/>
        </a:defRPr>
      </a:lvl1pPr>
      <a:lvl2pPr marL="0" marR="0" indent="0" algn="ctr" defTabSz="548474" eaLnBrk="1" latinLnBrk="0" hangingPunct="1">
        <a:lnSpc>
          <a:spcPct val="100000"/>
        </a:lnSpc>
        <a:spcBef>
          <a:spcPts val="0"/>
        </a:spcBef>
        <a:spcAft>
          <a:spcPts val="0"/>
        </a:spcAft>
        <a:buClrTx/>
        <a:buSzTx/>
        <a:buFontTx/>
        <a:buNone/>
        <a:tabLst/>
        <a:defRPr kumimoji="1" sz="1067" b="0" i="0" u="none" strike="noStrike" cap="none" spc="0" baseline="0">
          <a:ln>
            <a:noFill/>
          </a:ln>
          <a:solidFill>
            <a:schemeClr val="tx1"/>
          </a:solidFill>
          <a:uFillTx/>
          <a:latin typeface="+mn-lt"/>
          <a:ea typeface="+mn-ea"/>
          <a:cs typeface="+mn-cs"/>
          <a:sym typeface="Rakuten Global B"/>
        </a:defRPr>
      </a:lvl2pPr>
      <a:lvl3pPr marL="0" marR="0" indent="0" algn="ctr" defTabSz="548474" eaLnBrk="1" latinLnBrk="0" hangingPunct="1">
        <a:lnSpc>
          <a:spcPct val="100000"/>
        </a:lnSpc>
        <a:spcBef>
          <a:spcPts val="0"/>
        </a:spcBef>
        <a:spcAft>
          <a:spcPts val="0"/>
        </a:spcAft>
        <a:buClrTx/>
        <a:buSzTx/>
        <a:buFontTx/>
        <a:buNone/>
        <a:tabLst/>
        <a:defRPr kumimoji="1" sz="1067" b="0" i="0" u="none" strike="noStrike" cap="none" spc="0" baseline="0">
          <a:ln>
            <a:noFill/>
          </a:ln>
          <a:solidFill>
            <a:schemeClr val="tx1"/>
          </a:solidFill>
          <a:uFillTx/>
          <a:latin typeface="+mn-lt"/>
          <a:ea typeface="+mn-ea"/>
          <a:cs typeface="+mn-cs"/>
          <a:sym typeface="Rakuten Global B"/>
        </a:defRPr>
      </a:lvl3pPr>
      <a:lvl4pPr marL="0" marR="0" indent="0" algn="ctr" defTabSz="548474" eaLnBrk="1" latinLnBrk="0" hangingPunct="1">
        <a:lnSpc>
          <a:spcPct val="100000"/>
        </a:lnSpc>
        <a:spcBef>
          <a:spcPts val="0"/>
        </a:spcBef>
        <a:spcAft>
          <a:spcPts val="0"/>
        </a:spcAft>
        <a:buClrTx/>
        <a:buSzTx/>
        <a:buFontTx/>
        <a:buNone/>
        <a:tabLst/>
        <a:defRPr kumimoji="1" sz="1067" b="0" i="0" u="none" strike="noStrike" cap="none" spc="0" baseline="0">
          <a:ln>
            <a:noFill/>
          </a:ln>
          <a:solidFill>
            <a:schemeClr val="tx1"/>
          </a:solidFill>
          <a:uFillTx/>
          <a:latin typeface="+mn-lt"/>
          <a:ea typeface="+mn-ea"/>
          <a:cs typeface="+mn-cs"/>
          <a:sym typeface="Rakuten Global B"/>
        </a:defRPr>
      </a:lvl4pPr>
      <a:lvl5pPr marL="0" marR="0" indent="0" algn="ctr" defTabSz="548474" eaLnBrk="1" latinLnBrk="0" hangingPunct="1">
        <a:lnSpc>
          <a:spcPct val="100000"/>
        </a:lnSpc>
        <a:spcBef>
          <a:spcPts val="0"/>
        </a:spcBef>
        <a:spcAft>
          <a:spcPts val="0"/>
        </a:spcAft>
        <a:buClrTx/>
        <a:buSzTx/>
        <a:buFontTx/>
        <a:buNone/>
        <a:tabLst/>
        <a:defRPr kumimoji="1" sz="1067" b="0" i="0" u="none" strike="noStrike" cap="none" spc="0" baseline="0">
          <a:ln>
            <a:noFill/>
          </a:ln>
          <a:solidFill>
            <a:schemeClr val="tx1"/>
          </a:solidFill>
          <a:uFillTx/>
          <a:latin typeface="+mn-lt"/>
          <a:ea typeface="+mn-ea"/>
          <a:cs typeface="+mn-cs"/>
          <a:sym typeface="Rakuten Global B"/>
        </a:defRPr>
      </a:lvl5pPr>
      <a:lvl6pPr marL="0" marR="0" indent="0" algn="ctr" defTabSz="548474" eaLnBrk="1" latinLnBrk="0" hangingPunct="1">
        <a:lnSpc>
          <a:spcPct val="100000"/>
        </a:lnSpc>
        <a:spcBef>
          <a:spcPts val="0"/>
        </a:spcBef>
        <a:spcAft>
          <a:spcPts val="0"/>
        </a:spcAft>
        <a:buClrTx/>
        <a:buSzTx/>
        <a:buFontTx/>
        <a:buNone/>
        <a:tabLst/>
        <a:defRPr kumimoji="1" sz="1067" b="0" i="0" u="none" strike="noStrike" cap="none" spc="0" baseline="0">
          <a:ln>
            <a:noFill/>
          </a:ln>
          <a:solidFill>
            <a:schemeClr val="tx1"/>
          </a:solidFill>
          <a:uFillTx/>
          <a:latin typeface="+mn-lt"/>
          <a:ea typeface="+mn-ea"/>
          <a:cs typeface="+mn-cs"/>
          <a:sym typeface="Rakuten Global B"/>
        </a:defRPr>
      </a:lvl6pPr>
      <a:lvl7pPr marL="0" marR="0" indent="0" algn="ctr" defTabSz="548474" eaLnBrk="1" latinLnBrk="0" hangingPunct="1">
        <a:lnSpc>
          <a:spcPct val="100000"/>
        </a:lnSpc>
        <a:spcBef>
          <a:spcPts val="0"/>
        </a:spcBef>
        <a:spcAft>
          <a:spcPts val="0"/>
        </a:spcAft>
        <a:buClrTx/>
        <a:buSzTx/>
        <a:buFontTx/>
        <a:buNone/>
        <a:tabLst/>
        <a:defRPr kumimoji="1" sz="1067" b="0" i="0" u="none" strike="noStrike" cap="none" spc="0" baseline="0">
          <a:ln>
            <a:noFill/>
          </a:ln>
          <a:solidFill>
            <a:schemeClr val="tx1"/>
          </a:solidFill>
          <a:uFillTx/>
          <a:latin typeface="+mn-lt"/>
          <a:ea typeface="+mn-ea"/>
          <a:cs typeface="+mn-cs"/>
          <a:sym typeface="Rakuten Global B"/>
        </a:defRPr>
      </a:lvl7pPr>
      <a:lvl8pPr marL="0" marR="0" indent="0" algn="ctr" defTabSz="548474" eaLnBrk="1" latinLnBrk="0" hangingPunct="1">
        <a:lnSpc>
          <a:spcPct val="100000"/>
        </a:lnSpc>
        <a:spcBef>
          <a:spcPts val="0"/>
        </a:spcBef>
        <a:spcAft>
          <a:spcPts val="0"/>
        </a:spcAft>
        <a:buClrTx/>
        <a:buSzTx/>
        <a:buFontTx/>
        <a:buNone/>
        <a:tabLst/>
        <a:defRPr kumimoji="1" sz="1067" b="0" i="0" u="none" strike="noStrike" cap="none" spc="0" baseline="0">
          <a:ln>
            <a:noFill/>
          </a:ln>
          <a:solidFill>
            <a:schemeClr val="tx1"/>
          </a:solidFill>
          <a:uFillTx/>
          <a:latin typeface="+mn-lt"/>
          <a:ea typeface="+mn-ea"/>
          <a:cs typeface="+mn-cs"/>
          <a:sym typeface="Rakuten Global B"/>
        </a:defRPr>
      </a:lvl8pPr>
      <a:lvl9pPr marL="0" marR="0" indent="0" algn="ctr" defTabSz="548474" eaLnBrk="1" latinLnBrk="0" hangingPunct="1">
        <a:lnSpc>
          <a:spcPct val="100000"/>
        </a:lnSpc>
        <a:spcBef>
          <a:spcPts val="0"/>
        </a:spcBef>
        <a:spcAft>
          <a:spcPts val="0"/>
        </a:spcAft>
        <a:buClrTx/>
        <a:buSzTx/>
        <a:buFontTx/>
        <a:buNone/>
        <a:tabLst/>
        <a:defRPr kumimoji="1" sz="1067" b="0" i="0" u="none" strike="noStrike" cap="none" spc="0" baseline="0">
          <a:ln>
            <a:noFill/>
          </a:ln>
          <a:solidFill>
            <a:schemeClr val="tx1"/>
          </a:solidFill>
          <a:uFillTx/>
          <a:latin typeface="+mn-lt"/>
          <a:ea typeface="+mn-ea"/>
          <a:cs typeface="+mn-cs"/>
          <a:sym typeface="Rakuten Global B"/>
        </a:defRPr>
      </a:lvl9pPr>
    </p:otherStyle>
  </p:txStyles>
  <p:extLst>
    <p:ext uri="{27BBF7A9-308A-43DC-89C8-2F10F3537804}">
      <p15:sldGuideLst xmlns:p15="http://schemas.microsoft.com/office/powerpoint/2012/main">
        <p15:guide id="1" orient="horz" pos="648" userDrawn="1">
          <p15:clr>
            <a:srgbClr val="F26B43"/>
          </p15:clr>
        </p15:guide>
        <p15:guide id="2" pos="211" userDrawn="1">
          <p15:clr>
            <a:srgbClr val="F26B43"/>
          </p15:clr>
        </p15:guide>
        <p15:guide id="3" pos="7469" userDrawn="1">
          <p15:clr>
            <a:srgbClr val="F26B43"/>
          </p15:clr>
        </p15:guide>
        <p15:guide id="4" orient="horz" pos="3899"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8/10/relationships/comments" Target="../comments/modernComment_2AE_9397045.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ellie-app.com/rC9X5vfBVbVa1" TargetMode="Externa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3" Type="http://schemas.microsoft.com/office/2018/10/relationships/comments" Target="../comments/modernComment_12E_72F6C80C.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en.wikipedia.org/wiki/File:Alonzo_Church.jpg" TargetMode="External"/><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svg"/><Relationship Id="rId5" Type="http://schemas.openxmlformats.org/officeDocument/2006/relationships/image" Target="../media/image26.png"/><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18/10/relationships/comments" Target="../comments/modernComment_241_3A01EC04.xm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en.wikipedia.org/wiki/Functional_programmi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lucamug/FP_HCMUT.git"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hyperlink" Target="https://ellie-app.com/" TargetMode="External"/><Relationship Id="rId2" Type="http://schemas.microsoft.com/office/2018/10/relationships/comments" Target="../comments/modernComment_2C7_6FE8B88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hyperlink" Target="https://guide.elm-lang.org/architecture/" TargetMode="External"/><Relationship Id="rId2" Type="http://schemas.microsoft.com/office/2018/10/relationships/comments" Target="../comments/modernComment_2C8_A1EFEA1B.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microsoft.com/office/2018/10/relationships/comments" Target="../comments/modernComment_2C6_D3FDFB36.xml"/><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hyperlink" Target="https://package.elm-lang.org/packages/mdgriffith/elm-ui/latest/" TargetMode="Externa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0.png"/><Relationship Id="rId4" Type="http://schemas.microsoft.com/office/2007/relationships/hdphoto" Target="../media/hdphoto2.wdp"/></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hyperlink" Target="https://commons.wikimedia.org/wiki/File:John_Carmack_-_The_Dawn_of_Mobile_VR_-_Game_Developer_Conference_2015_-_cropped.jpg" TargetMode="External"/><Relationship Id="rId3" Type="http://schemas.microsoft.com/office/2018/10/relationships/comments" Target="../comments/modernComment_2A0_963EBDD.xml"/><Relationship Id="rId7" Type="http://schemas.openxmlformats.org/officeDocument/2006/relationships/hyperlink" Target="https://www.youtube.com/watch?v=1PhArSujR_A&amp;t=127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n.wikipedia.org/wiki/John_Carmack#/media/File:John_Carmack_-_The_Dawn_of_Mobile_VR_-_Game_Developer_Conference_2015_-_cropped.jpg" TargetMode="External"/><Relationship Id="rId5" Type="http://schemas.openxmlformats.org/officeDocument/2006/relationships/hyperlink" Target="https://www.gamedeveloper.com/programming/in-depth-functional-programming-in-c-" TargetMode="Externa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2" Type="http://schemas.openxmlformats.org/officeDocument/2006/relationships/hyperlink" Target="https://dev.to/glebec/four-ways-to-immutability-in-javascript-3b3l"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jxxcarlson.medium.com/monads-in-elm-6135f573e8f" TargetMode="External"/><Relationship Id="rId2" Type="http://schemas.openxmlformats.org/officeDocument/2006/relationships/hyperlink" Target="https://lucamug.medium.com/functors-applicatives-and-monads-in-pictures-784c2b5786f7" TargetMode="Externa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en.wikipedia.org/wiki/Option_type"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47.jpeg"/><Relationship Id="rId2" Type="http://schemas.microsoft.com/office/2018/10/relationships/comments" Target="../comments/modernComment_2B3_B6A22ABD.xml"/><Relationship Id="rId1" Type="http://schemas.openxmlformats.org/officeDocument/2006/relationships/slideLayout" Target="../slideLayouts/slideLayout2.xml"/><Relationship Id="rId6" Type="http://schemas.openxmlformats.org/officeDocument/2006/relationships/hyperlink" Target="https://commons.wikimedia.org/wiki/File:Alan_Turing_(1912-1954)_in_1936_at_Princeton_University.jpg" TargetMode="External"/><Relationship Id="rId5" Type="http://schemas.openxmlformats.org/officeDocument/2006/relationships/hyperlink" Target="https://en.wikipedia.org/wiki/File:Alonzo_Church.jpg" TargetMode="External"/><Relationship Id="rId4" Type="http://schemas.openxmlformats.org/officeDocument/2006/relationships/image" Target="../media/image9.jpeg"/></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hyperlink" Target="https://en.wikipedia.org/wiki/Lambda_calculus#Encoding_datatypes"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www.youtube.com/watch?v=3VQ382QG-y4" TargetMode="External"/><Relationship Id="rId2" Type="http://schemas.openxmlformats.org/officeDocument/2006/relationships/hyperlink" Target="https://www.youtube.com/watch?v=eis11j_iGMs" TargetMode="External"/><Relationship Id="rId1" Type="http://schemas.openxmlformats.org/officeDocument/2006/relationships/slideLayout" Target="../slideLayouts/slideLayout2.xml"/><Relationship Id="rId4" Type="http://schemas.openxmlformats.org/officeDocument/2006/relationships/hyperlink" Target="https://www.youtube.com/watch?v=pkCLMl0e_0k"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hmemcpy/milewski-ctfp-pdf"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bartoszmilewski.com/2015/01/13/simple-algebraic-data-types/" TargetMode="External"/><Relationship Id="rId2" Type="http://schemas.openxmlformats.org/officeDocument/2006/relationships/hyperlink" Target="https://www.youtube.com/watch?v=YScIPA8RbVE" TargetMode="External"/><Relationship Id="rId1" Type="http://schemas.openxmlformats.org/officeDocument/2006/relationships/slideLayout" Target="../slideLayouts/slideLayout2.xml"/><Relationship Id="rId4" Type="http://schemas.openxmlformats.org/officeDocument/2006/relationships/hyperlink" Target="https://guide.elm-lang.org/appendix/types_as_sets.html" TargetMode="External"/></Relationships>
</file>

<file path=ppt/slides/_rels/slide78.xml.rels><?xml version="1.0" encoding="UTF-8" standalone="yes"?>
<Relationships xmlns="http://schemas.openxmlformats.org/package/2006/relationships"><Relationship Id="rId8" Type="http://schemas.openxmlformats.org/officeDocument/2006/relationships/hyperlink" Target="https://www.youtube.com/watch?v=iSmkqocn0oQ" TargetMode="External"/><Relationship Id="rId13" Type="http://schemas.openxmlformats.org/officeDocument/2006/relationships/hyperlink" Target="https://www.youtube.com/watch?v=1PhArSujR_A&amp;t=127s" TargetMode="External"/><Relationship Id="rId18" Type="http://schemas.openxmlformats.org/officeDocument/2006/relationships/hyperlink" Target="https://www.youtube.com/watch?v=DfLvDFxcAIA" TargetMode="External"/><Relationship Id="rId3" Type="http://schemas.openxmlformats.org/officeDocument/2006/relationships/hyperlink" Target="https://medium.com/javascript-scene/master-the-javascript-interview-what-is-functional-programming-7f218c68b3a0" TargetMode="External"/><Relationship Id="rId21" Type="http://schemas.openxmlformats.org/officeDocument/2006/relationships/hyperlink" Target="https://www.youtube.com/watch?v=TYupO6L26YA&amp;t=4978s" TargetMode="External"/><Relationship Id="rId7" Type="http://schemas.openxmlformats.org/officeDocument/2006/relationships/hyperlink" Target="https://www.youtube.com/watch?v=3n17wHe5wEw" TargetMode="External"/><Relationship Id="rId12" Type="http://schemas.openxmlformats.org/officeDocument/2006/relationships/hyperlink" Target="https://en.wikipedia.org/wiki/Hindley%E2%80%93Milner_type_system" TargetMode="External"/><Relationship Id="rId17" Type="http://schemas.openxmlformats.org/officeDocument/2006/relationships/hyperlink" Target="https://www.reaktor.com/blog/fear-trust-and-javascript/" TargetMode="External"/><Relationship Id="rId2" Type="http://schemas.openxmlformats.org/officeDocument/2006/relationships/notesSlide" Target="../notesSlides/notesSlide36.xml"/><Relationship Id="rId16" Type="http://schemas.openxmlformats.org/officeDocument/2006/relationships/hyperlink" Target="https://mostly-adequate.gitbook.io/mostly-adequate-guide/" TargetMode="External"/><Relationship Id="rId20" Type="http://schemas.openxmlformats.org/officeDocument/2006/relationships/hyperlink" Target="https://javascript.info/currying-partials" TargetMode="External"/><Relationship Id="rId1" Type="http://schemas.openxmlformats.org/officeDocument/2006/relationships/slideLayout" Target="../slideLayouts/slideLayout2.xml"/><Relationship Id="rId6" Type="http://schemas.openxmlformats.org/officeDocument/2006/relationships/hyperlink" Target="https://www.youtube.com/watch?v=z0N1aZ6SnBk" TargetMode="External"/><Relationship Id="rId11" Type="http://schemas.openxmlformats.org/officeDocument/2006/relationships/hyperlink" Target="https://www.youtube.com/watch?v=6YbK8o9rZfI" TargetMode="External"/><Relationship Id="rId5" Type="http://schemas.openxmlformats.org/officeDocument/2006/relationships/hyperlink" Target="https://guide.elm-lang.org/" TargetMode="External"/><Relationship Id="rId15" Type="http://schemas.openxmlformats.org/officeDocument/2006/relationships/hyperlink" Target="https://functional-programming-in-elm.netlify.app/recursion/tail-call-elimination.html" TargetMode="External"/><Relationship Id="rId23" Type="http://schemas.openxmlformats.org/officeDocument/2006/relationships/hyperlink" Target="https://jxxcarlson.medium.com/monads-in-elm-6135f573e8f" TargetMode="External"/><Relationship Id="rId10" Type="http://schemas.openxmlformats.org/officeDocument/2006/relationships/hyperlink" Target="https://www.youtube.com/watch?v=UIUlFQH4Cvo" TargetMode="External"/><Relationship Id="rId19" Type="http://schemas.openxmlformats.org/officeDocument/2006/relationships/hyperlink" Target="https://www.youtube.com/watch?v=Agu6jipKfYw" TargetMode="External"/><Relationship Id="rId4" Type="http://schemas.openxmlformats.org/officeDocument/2006/relationships/hyperlink" Target="https://www.fpcomplete.com/blog/2017/04/pure-functional-programming/" TargetMode="External"/><Relationship Id="rId9" Type="http://schemas.openxmlformats.org/officeDocument/2006/relationships/hyperlink" Target="https://www.youtube.com/watch?v=LnX3B9oaKzw" TargetMode="External"/><Relationship Id="rId14" Type="http://schemas.openxmlformats.org/officeDocument/2006/relationships/hyperlink" Target="https://enlear.academy/pure-vs-impure-function-395df7ce6acc" TargetMode="External"/><Relationship Id="rId22" Type="http://schemas.openxmlformats.org/officeDocument/2006/relationships/hyperlink" Target="https://lucamug.medium.com/functors-applicatives-and-monads-in-pictures-784c2b5786f7"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jpeg"/><Relationship Id="rId4" Type="http://schemas.openxmlformats.org/officeDocument/2006/relationships/image" Target="../media/image12.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93F77B4-573B-6849-A23F-EF79FFA3DC26}"/>
              </a:ext>
            </a:extLst>
          </p:cNvPr>
          <p:cNvSpPr>
            <a:spLocks noGrp="1"/>
          </p:cNvSpPr>
          <p:nvPr>
            <p:ph type="title"/>
          </p:nvPr>
        </p:nvSpPr>
        <p:spPr/>
        <p:txBody>
          <a:bodyPr/>
          <a:lstStyle/>
          <a:p>
            <a:r>
              <a:rPr lang="en-US" altLang="ja-JP" dirty="0"/>
              <a:t>Demystifying Functional Programming with Flying Saucer </a:t>
            </a:r>
            <a:endParaRPr kumimoji="1" lang="ja-JP" altLang="en-US"/>
          </a:p>
        </p:txBody>
      </p:sp>
      <p:sp>
        <p:nvSpPr>
          <p:cNvPr id="3" name="コンテンツ プレースホルダー 2">
            <a:extLst>
              <a:ext uri="{FF2B5EF4-FFF2-40B4-BE49-F238E27FC236}">
                <a16:creationId xmlns:a16="http://schemas.microsoft.com/office/drawing/2014/main" id="{2DCFF731-0335-3547-98C3-927BD7C24C47}"/>
              </a:ext>
            </a:extLst>
          </p:cNvPr>
          <p:cNvSpPr>
            <a:spLocks noGrp="1"/>
          </p:cNvSpPr>
          <p:nvPr>
            <p:ph sz="quarter" idx="12"/>
          </p:nvPr>
        </p:nvSpPr>
        <p:spPr>
          <a:xfrm>
            <a:off x="1079999" y="3900682"/>
            <a:ext cx="4170488" cy="1592068"/>
          </a:xfrm>
        </p:spPr>
        <p:txBody>
          <a:bodyPr/>
          <a:lstStyle/>
          <a:p>
            <a:r>
              <a:rPr kumimoji="1" lang="en-US" altLang="ja-JP" b="0" dirty="0"/>
              <a:t>August 1st, 2024</a:t>
            </a:r>
          </a:p>
          <a:p>
            <a:r>
              <a:rPr lang="en-US" altLang="ja-JP" b="0" dirty="0"/>
              <a:t>Luca Mugnaini</a:t>
            </a:r>
          </a:p>
          <a:p>
            <a:r>
              <a:rPr lang="en-US" altLang="ja-JP" b="0" dirty="0"/>
              <a:t>Rakuten Group, Inc.</a:t>
            </a:r>
            <a:endParaRPr kumimoji="1" lang="ja-JP" altLang="en-US" b="0"/>
          </a:p>
        </p:txBody>
      </p:sp>
      <p:sp>
        <p:nvSpPr>
          <p:cNvPr id="4" name="コンテンツ プレースホルダー 2">
            <a:extLst>
              <a:ext uri="{FF2B5EF4-FFF2-40B4-BE49-F238E27FC236}">
                <a16:creationId xmlns:a16="http://schemas.microsoft.com/office/drawing/2014/main" id="{7CB2AD20-D32C-A123-172C-C35692902F43}"/>
              </a:ext>
            </a:extLst>
          </p:cNvPr>
          <p:cNvSpPr txBox="1">
            <a:spLocks/>
          </p:cNvSpPr>
          <p:nvPr/>
        </p:nvSpPr>
        <p:spPr>
          <a:xfrm>
            <a:off x="1059543" y="2521812"/>
            <a:ext cx="7842409" cy="475847"/>
          </a:xfrm>
          <a:prstGeom prst="rect">
            <a:avLst/>
          </a:prstGeom>
        </p:spPr>
        <p:txBody>
          <a:bodyPr/>
          <a:lstStyle>
            <a:lvl1pPr marL="0" marR="0" indent="0" algn="l" defTabSz="308475" eaLnBrk="1" fontAlgn="auto" latinLnBrk="0" hangingPunct="1">
              <a:lnSpc>
                <a:spcPct val="100000"/>
              </a:lnSpc>
              <a:spcBef>
                <a:spcPts val="0"/>
              </a:spcBef>
              <a:spcAft>
                <a:spcPts val="800"/>
              </a:spcAft>
              <a:buClrTx/>
              <a:buSzTx/>
              <a:buFontTx/>
              <a:buNone/>
              <a:tabLst/>
              <a:defRPr kumimoji="1" sz="2400" b="1" i="0" u="none" strike="noStrike" cap="none" spc="0" baseline="0">
                <a:ln>
                  <a:noFill/>
                </a:ln>
                <a:solidFill>
                  <a:schemeClr val="bg1"/>
                </a:solidFill>
                <a:uFillTx/>
                <a:latin typeface="Rakuten Sans" panose="020B0503020203020204" pitchFamily="34" charset="0"/>
                <a:ea typeface="+mj-ea"/>
                <a:cs typeface="Rakuten Sans" panose="020B0503020203020204" pitchFamily="34" charset="0"/>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a:lstStyle>
          <a:p>
            <a:r>
              <a:rPr lang="en-US" altLang="ja-JP" b="0" kern="0" dirty="0"/>
              <a:t>Ho Chi Minh City University of Technology</a:t>
            </a:r>
            <a:endParaRPr lang="ja-JP" altLang="en-US" b="0" kern="0"/>
          </a:p>
        </p:txBody>
      </p:sp>
      <p:pic>
        <p:nvPicPr>
          <p:cNvPr id="6" name="Picture 5" descr="A blue and silver object with a red border&#10;&#10;Description automatically generated">
            <a:extLst>
              <a:ext uri="{FF2B5EF4-FFF2-40B4-BE49-F238E27FC236}">
                <a16:creationId xmlns:a16="http://schemas.microsoft.com/office/drawing/2014/main" id="{01751F57-6F9C-46AF-3067-F32D72380EF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4997" y="3112320"/>
            <a:ext cx="2932634" cy="1378629"/>
          </a:xfrm>
          <a:prstGeom prst="rect">
            <a:avLst/>
          </a:prstGeom>
        </p:spPr>
      </p:pic>
    </p:spTree>
    <p:extLst>
      <p:ext uri="{BB962C8B-B14F-4D97-AF65-F5344CB8AC3E}">
        <p14:creationId xmlns:p14="http://schemas.microsoft.com/office/powerpoint/2010/main" val="213343113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A81C35-9112-5A42-BC3E-A9E8236A3D19}"/>
              </a:ext>
            </a:extLst>
          </p:cNvPr>
          <p:cNvSpPr txBox="1"/>
          <p:nvPr/>
        </p:nvSpPr>
        <p:spPr>
          <a:xfrm>
            <a:off x="658090" y="574072"/>
            <a:ext cx="10875818" cy="2761265"/>
          </a:xfrm>
          <a:prstGeom prst="rect">
            <a:avLst/>
          </a:prstGeom>
          <a:noFill/>
          <a:ln>
            <a:noFill/>
          </a:ln>
        </p:spPr>
        <p:txBody>
          <a:bodyPr wrap="square" lIns="270000" tIns="270000" rIns="270000" bIns="270000" rtlCol="0" anchor="t">
            <a:sp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2400" dirty="0">
                <a:latin typeface="Rakuten Sans" panose="020B0503020203020204" pitchFamily="34" charset="0"/>
                <a:cs typeface="Rakuten Sans" panose="020B0503020203020204" pitchFamily="34" charset="0"/>
              </a:rPr>
              <a:t>Functional programming languages are distributed in a continuous spectrum. On one side there are languages like assembler or C that have limited support for functional programming. On the other side there are languages like Haskell or Elm that have been designed to write functional code (they enforce and/or encourage writing functional code). Languages like JavaScript and TypeScript are somewhere in between.</a:t>
            </a:r>
            <a:endParaRPr lang="en-US" sz="2400" dirty="0">
              <a:solidFill>
                <a:schemeClr val="accent5">
                  <a:lumMod val="60000"/>
                  <a:lumOff val="40000"/>
                </a:schemeClr>
              </a:solidFill>
              <a:latin typeface="Rakuten Sans" panose="020B0503020203020204" pitchFamily="34" charset="0"/>
              <a:cs typeface="Rakuten Sans" panose="020B0503020203020204" pitchFamily="34" charset="0"/>
            </a:endParaRPr>
          </a:p>
        </p:txBody>
      </p:sp>
      <p:pic>
        <p:nvPicPr>
          <p:cNvPr id="3" name="Picture 2" descr="Shape, square&#10;&#10;Description automatically generated">
            <a:extLst>
              <a:ext uri="{FF2B5EF4-FFF2-40B4-BE49-F238E27FC236}">
                <a16:creationId xmlns:a16="http://schemas.microsoft.com/office/drawing/2014/main" id="{195B7427-202C-89B6-0A05-C40546B95F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658090" y="4495228"/>
            <a:ext cx="10875818" cy="777702"/>
          </a:xfrm>
          <a:prstGeom prst="rect">
            <a:avLst/>
          </a:prstGeom>
        </p:spPr>
      </p:pic>
      <p:sp>
        <p:nvSpPr>
          <p:cNvPr id="5" name="TextBox 4">
            <a:extLst>
              <a:ext uri="{FF2B5EF4-FFF2-40B4-BE49-F238E27FC236}">
                <a16:creationId xmlns:a16="http://schemas.microsoft.com/office/drawing/2014/main" id="{237EE504-E3B0-24AD-619C-2F434EE7CD92}"/>
              </a:ext>
            </a:extLst>
          </p:cNvPr>
          <p:cNvSpPr txBox="1"/>
          <p:nvPr/>
        </p:nvSpPr>
        <p:spPr>
          <a:xfrm>
            <a:off x="376528" y="5091765"/>
            <a:ext cx="2729328" cy="1160827"/>
          </a:xfrm>
          <a:prstGeom prst="rect">
            <a:avLst/>
          </a:prstGeom>
          <a:noFill/>
          <a:ln>
            <a:noFill/>
          </a:ln>
        </p:spPr>
        <p:txBody>
          <a:bodyPr wrap="square" lIns="270000" tIns="270000" rIns="270000" bIns="270000" rtlCol="0" anchor="t">
            <a:sp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2000" dirty="0">
                <a:latin typeface="Rakuten Sans" panose="020B0503020203020204" pitchFamily="34" charset="0"/>
                <a:cs typeface="Rakuten Sans" panose="020B0503020203020204" pitchFamily="34" charset="0"/>
              </a:rPr>
              <a:t>Assembler</a:t>
            </a:r>
          </a:p>
          <a:p>
            <a:pPr algn="l"/>
            <a:r>
              <a:rPr lang="en-US" sz="2000" dirty="0">
                <a:latin typeface="Rakuten Sans" panose="020B0503020203020204" pitchFamily="34" charset="0"/>
                <a:cs typeface="Rakuten Sans" panose="020B0503020203020204" pitchFamily="34" charset="0"/>
              </a:rPr>
              <a:t>C</a:t>
            </a:r>
          </a:p>
        </p:txBody>
      </p:sp>
      <p:sp>
        <p:nvSpPr>
          <p:cNvPr id="7" name="TextBox 6">
            <a:extLst>
              <a:ext uri="{FF2B5EF4-FFF2-40B4-BE49-F238E27FC236}">
                <a16:creationId xmlns:a16="http://schemas.microsoft.com/office/drawing/2014/main" id="{E68954AA-2CB2-A22A-F174-7F1A681C4F22}"/>
              </a:ext>
            </a:extLst>
          </p:cNvPr>
          <p:cNvSpPr txBox="1"/>
          <p:nvPr/>
        </p:nvSpPr>
        <p:spPr>
          <a:xfrm>
            <a:off x="7977762" y="5091765"/>
            <a:ext cx="3837708" cy="1160827"/>
          </a:xfrm>
          <a:prstGeom prst="rect">
            <a:avLst/>
          </a:prstGeom>
          <a:noFill/>
          <a:ln>
            <a:noFill/>
          </a:ln>
        </p:spPr>
        <p:txBody>
          <a:bodyPr wrap="square" lIns="270000" tIns="270000" rIns="270000" bIns="270000" rtlCol="0" anchor="t">
            <a:sp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r"/>
            <a:r>
              <a:rPr lang="en-US" sz="2000" dirty="0">
                <a:latin typeface="Rakuten Sans" panose="020B0503020203020204" pitchFamily="34" charset="0"/>
                <a:cs typeface="Rakuten Sans" panose="020B0503020203020204" pitchFamily="34" charset="0"/>
              </a:rPr>
              <a:t>Haskell</a:t>
            </a:r>
          </a:p>
          <a:p>
            <a:pPr algn="r"/>
            <a:r>
              <a:rPr lang="en-US" sz="2000" dirty="0">
                <a:latin typeface="Rakuten Sans" panose="020B0503020203020204" pitchFamily="34" charset="0"/>
                <a:cs typeface="Rakuten Sans" panose="020B0503020203020204" pitchFamily="34" charset="0"/>
              </a:rPr>
              <a:t>Elm</a:t>
            </a:r>
          </a:p>
        </p:txBody>
      </p:sp>
      <p:sp>
        <p:nvSpPr>
          <p:cNvPr id="9" name="TextBox 8">
            <a:extLst>
              <a:ext uri="{FF2B5EF4-FFF2-40B4-BE49-F238E27FC236}">
                <a16:creationId xmlns:a16="http://schemas.microsoft.com/office/drawing/2014/main" id="{55D94F3C-279B-56FB-DE61-D2A5B08527E4}"/>
              </a:ext>
            </a:extLst>
          </p:cNvPr>
          <p:cNvSpPr txBox="1"/>
          <p:nvPr/>
        </p:nvSpPr>
        <p:spPr>
          <a:xfrm>
            <a:off x="4772908" y="5091765"/>
            <a:ext cx="3413830" cy="1160827"/>
          </a:xfrm>
          <a:prstGeom prst="rect">
            <a:avLst/>
          </a:prstGeom>
          <a:noFill/>
          <a:ln>
            <a:noFill/>
          </a:ln>
        </p:spPr>
        <p:txBody>
          <a:bodyPr wrap="square" lIns="270000" tIns="270000" rIns="270000" bIns="270000" rtlCol="0" anchor="t">
            <a:sp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r>
              <a:rPr lang="en-US" sz="2000" dirty="0">
                <a:latin typeface="Rakuten Sans" panose="020B0503020203020204" pitchFamily="34" charset="0"/>
                <a:cs typeface="Rakuten Sans" panose="020B0503020203020204" pitchFamily="34" charset="0"/>
              </a:rPr>
              <a:t>JavaScript</a:t>
            </a:r>
          </a:p>
          <a:p>
            <a:r>
              <a:rPr lang="en-US" sz="2000" dirty="0">
                <a:latin typeface="Rakuten Sans" panose="020B0503020203020204" pitchFamily="34" charset="0"/>
                <a:cs typeface="Rakuten Sans" panose="020B0503020203020204" pitchFamily="34" charset="0"/>
              </a:rPr>
              <a:t>TypeScript</a:t>
            </a:r>
          </a:p>
        </p:txBody>
      </p:sp>
    </p:spTree>
    <p:extLst>
      <p:ext uri="{BB962C8B-B14F-4D97-AF65-F5344CB8AC3E}">
        <p14:creationId xmlns:p14="http://schemas.microsoft.com/office/powerpoint/2010/main" val="1301277982"/>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C34BEB7-C025-8315-EE13-64E6C2EC6F2C}"/>
              </a:ext>
            </a:extLst>
          </p:cNvPr>
          <p:cNvSpPr txBox="1"/>
          <p:nvPr/>
        </p:nvSpPr>
        <p:spPr>
          <a:xfrm>
            <a:off x="253295" y="2275437"/>
            <a:ext cx="11522075" cy="3062377"/>
          </a:xfrm>
          <a:prstGeom prst="rect">
            <a:avLst/>
          </a:prstGeom>
          <a:noFill/>
        </p:spPr>
        <p:txBody>
          <a:bodyPr wrap="square" rtlCol="0">
            <a:spAutoFit/>
          </a:bodyPr>
          <a:lstStyle/>
          <a:p>
            <a:pPr marL="914400" lvl="1" indent="-457200">
              <a:spcAft>
                <a:spcPts val="1000"/>
              </a:spcAft>
              <a:buFont typeface="+mj-lt"/>
              <a:buAutoNum type="arabicPeriod"/>
            </a:pPr>
            <a:r>
              <a:rPr lang="en-US" sz="2400" dirty="0">
                <a:solidFill>
                  <a:schemeClr val="bg1"/>
                </a:solidFill>
                <a:latin typeface="Rakuten Sans" panose="020B0503020203020204" pitchFamily="34" charset="0"/>
                <a:ea typeface="Calibri"/>
                <a:cs typeface="Rakuten Sans" panose="020B0503020203020204" pitchFamily="34" charset="0"/>
              </a:rPr>
              <a:t>The </a:t>
            </a:r>
            <a:r>
              <a:rPr lang="en-US" sz="2400" dirty="0">
                <a:solidFill>
                  <a:srgbClr val="FFFF00"/>
                </a:solidFill>
                <a:latin typeface="Rakuten Sans" panose="020B0503020203020204" pitchFamily="34" charset="0"/>
                <a:ea typeface="Calibri"/>
                <a:cs typeface="Rakuten Sans" panose="020B0503020203020204" pitchFamily="34" charset="0"/>
              </a:rPr>
              <a:t>Functional Programming style</a:t>
            </a:r>
            <a:r>
              <a:rPr lang="en-US" sz="2400" dirty="0">
                <a:solidFill>
                  <a:schemeClr val="bg1"/>
                </a:solidFill>
                <a:latin typeface="Rakuten Sans" panose="020B0503020203020204" pitchFamily="34" charset="0"/>
                <a:ea typeface="Calibri"/>
                <a:cs typeface="Rakuten Sans" panose="020B0503020203020204" pitchFamily="34" charset="0"/>
              </a:rPr>
              <a:t> describes the use of concepts such as map, reduce, first-class functions, higher-order functions, etc. </a:t>
            </a:r>
          </a:p>
          <a:p>
            <a:pPr marL="914400" lvl="1" indent="-457200">
              <a:spcAft>
                <a:spcPts val="1000"/>
              </a:spcAft>
              <a:buFont typeface="+mj-lt"/>
              <a:buAutoNum type="arabicPeriod"/>
            </a:pPr>
            <a:r>
              <a:rPr lang="en-US" sz="2400" dirty="0">
                <a:solidFill>
                  <a:schemeClr val="bg1"/>
                </a:solidFill>
                <a:latin typeface="Rakuten Sans" panose="020B0503020203020204" pitchFamily="34" charset="0"/>
                <a:ea typeface="Calibri"/>
                <a:cs typeface="Rakuten Sans" panose="020B0503020203020204" pitchFamily="34" charset="0"/>
              </a:rPr>
              <a:t>Languages that are  </a:t>
            </a:r>
            <a:r>
              <a:rPr lang="en-US" sz="2400" dirty="0">
                <a:solidFill>
                  <a:srgbClr val="FFFF00"/>
                </a:solidFill>
                <a:latin typeface="Rakuten Sans" panose="020B0503020203020204" pitchFamily="34" charset="0"/>
                <a:ea typeface="Calibri"/>
                <a:cs typeface="Rakuten Sans" panose="020B0503020203020204" pitchFamily="34" charset="0"/>
              </a:rPr>
              <a:t>Purely Functional</a:t>
            </a:r>
            <a:r>
              <a:rPr lang="en-US" sz="2400" dirty="0">
                <a:solidFill>
                  <a:schemeClr val="bg1"/>
                </a:solidFill>
                <a:latin typeface="Rakuten Sans" panose="020B0503020203020204" pitchFamily="34" charset="0"/>
                <a:ea typeface="Calibri"/>
                <a:cs typeface="Rakuten Sans" panose="020B0503020203020204" pitchFamily="34" charset="0"/>
              </a:rPr>
              <a:t> require the use of pure functions and the persistency of data structure (immutability) .</a:t>
            </a:r>
          </a:p>
          <a:p>
            <a:pPr marL="914400" lvl="1" indent="-457200">
              <a:spcAft>
                <a:spcPts val="1000"/>
              </a:spcAft>
              <a:buFont typeface="+mj-lt"/>
              <a:buAutoNum type="arabicPeriod"/>
            </a:pPr>
            <a:endParaRPr lang="en-US" sz="2400" dirty="0">
              <a:solidFill>
                <a:schemeClr val="bg1"/>
              </a:solidFill>
              <a:latin typeface="Rakuten Sans" panose="020B0503020203020204" pitchFamily="34" charset="0"/>
              <a:ea typeface="Calibri"/>
              <a:cs typeface="Rakuten Sans" panose="020B0503020203020204" pitchFamily="34" charset="0"/>
            </a:endParaRPr>
          </a:p>
          <a:p>
            <a:pPr lvl="1">
              <a:spcAft>
                <a:spcPts val="3000"/>
              </a:spcAft>
            </a:pPr>
            <a:r>
              <a:rPr lang="en-US" sz="2400" dirty="0">
                <a:solidFill>
                  <a:schemeClr val="bg1"/>
                </a:solidFill>
                <a:latin typeface="Rakuten Sans" panose="020B0503020203020204" pitchFamily="34" charset="0"/>
                <a:ea typeface="Calibri"/>
                <a:cs typeface="Rakuten Sans" panose="020B0503020203020204" pitchFamily="34" charset="0"/>
              </a:rPr>
              <a:t>Throughout this training I tend to refer to the </a:t>
            </a:r>
            <a:r>
              <a:rPr lang="en-US" sz="2400" dirty="0">
                <a:solidFill>
                  <a:srgbClr val="FFFF00"/>
                </a:solidFill>
                <a:latin typeface="Rakuten Sans" panose="020B0503020203020204" pitchFamily="34" charset="0"/>
                <a:ea typeface="Calibri"/>
                <a:cs typeface="Rakuten Sans" panose="020B0503020203020204" pitchFamily="34" charset="0"/>
              </a:rPr>
              <a:t>purely</a:t>
            </a:r>
            <a:r>
              <a:rPr lang="en-US" sz="2400" dirty="0">
                <a:solidFill>
                  <a:schemeClr val="bg1"/>
                </a:solidFill>
                <a:latin typeface="Rakuten Sans" panose="020B0503020203020204" pitchFamily="34" charset="0"/>
                <a:ea typeface="Calibri"/>
                <a:cs typeface="Rakuten Sans" panose="020B0503020203020204" pitchFamily="34" charset="0"/>
              </a:rPr>
              <a:t> version of Functional Programming.</a:t>
            </a:r>
          </a:p>
        </p:txBody>
      </p:sp>
      <p:sp>
        <p:nvSpPr>
          <p:cNvPr id="2" name="TextBox 1">
            <a:extLst>
              <a:ext uri="{FF2B5EF4-FFF2-40B4-BE49-F238E27FC236}">
                <a16:creationId xmlns:a16="http://schemas.microsoft.com/office/drawing/2014/main" id="{BA53934D-4092-8727-BD5F-2D664E4F4BD8}"/>
              </a:ext>
            </a:extLst>
          </p:cNvPr>
          <p:cNvSpPr txBox="1"/>
          <p:nvPr/>
        </p:nvSpPr>
        <p:spPr>
          <a:xfrm>
            <a:off x="334963" y="33046"/>
            <a:ext cx="10841037" cy="1222382"/>
          </a:xfrm>
          <a:prstGeom prst="rect">
            <a:avLst/>
          </a:prstGeom>
          <a:noFill/>
          <a:ln>
            <a:noFill/>
          </a:ln>
        </p:spPr>
        <p:txBody>
          <a:bodyPr wrap="square" lIns="270000" tIns="270000" rIns="270000" bIns="270000" rtlCol="0" anchor="ctr">
            <a:sp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4400" dirty="0">
                <a:latin typeface="Rakuten Sans" panose="020B0503020203020204" pitchFamily="34" charset="0"/>
                <a:cs typeface="Rakuten Sans" panose="020B0503020203020204" pitchFamily="34" charset="0"/>
              </a:rPr>
              <a:t>FP style vs Purely Functional</a:t>
            </a:r>
          </a:p>
        </p:txBody>
      </p:sp>
    </p:spTree>
    <p:extLst>
      <p:ext uri="{BB962C8B-B14F-4D97-AF65-F5344CB8AC3E}">
        <p14:creationId xmlns:p14="http://schemas.microsoft.com/office/powerpoint/2010/main" val="171013377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A81C35-9112-5A42-BC3E-A9E8236A3D19}"/>
              </a:ext>
            </a:extLst>
          </p:cNvPr>
          <p:cNvSpPr txBox="1"/>
          <p:nvPr/>
        </p:nvSpPr>
        <p:spPr>
          <a:xfrm>
            <a:off x="398463" y="4459111"/>
            <a:ext cx="11525252" cy="2222521"/>
          </a:xfrm>
          <a:prstGeom prst="rect">
            <a:avLst/>
          </a:prstGeom>
          <a:noFill/>
          <a:ln>
            <a:noFill/>
          </a:ln>
        </p:spPr>
        <p:txBody>
          <a:bodyPr wrap="square" lIns="270000" tIns="270000" rIns="270000" bIns="270000" numCol="1"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2000" dirty="0">
                <a:latin typeface="Rakuten Sans" panose="020B0503020203020204" pitchFamily="34" charset="0"/>
                <a:cs typeface="Rakuten Sans" panose="020B0503020203020204" pitchFamily="34" charset="0"/>
              </a:rPr>
              <a:t>(*)  Purely languages are languages </a:t>
            </a:r>
          </a:p>
          <a:p>
            <a:pPr algn="l"/>
            <a:r>
              <a:rPr lang="en-US" sz="2000" dirty="0">
                <a:latin typeface="Rakuten Sans" panose="020B0503020203020204" pitchFamily="34" charset="0"/>
                <a:cs typeface="Rakuten Sans" panose="020B0503020203020204" pitchFamily="34" charset="0"/>
              </a:rPr>
              <a:t>     that only allows pure functions.</a:t>
            </a:r>
          </a:p>
          <a:p>
            <a:pPr algn="l"/>
            <a:endParaRPr lang="en-US" sz="2000" dirty="0">
              <a:latin typeface="Rakuten Sans" panose="020B0503020203020204" pitchFamily="34" charset="0"/>
              <a:cs typeface="Rakuten Sans" panose="020B0503020203020204" pitchFamily="34" charset="0"/>
            </a:endParaRPr>
          </a:p>
          <a:p>
            <a:pPr algn="l"/>
            <a:r>
              <a:rPr lang="en-US" sz="2000" dirty="0">
                <a:latin typeface="Rakuten Sans" panose="020B0503020203020204" pitchFamily="34" charset="0"/>
                <a:cs typeface="Rakuten Sans" panose="020B0503020203020204" pitchFamily="34" charset="0"/>
              </a:rPr>
              <a:t>In addition, many other programming languages support programming in a functional style or have implemented features from functional programming, such as C++, C# Kotlin, Perl, PHP, Python, Go, Rust, Raku, Scala, JavaScript and Java (since Java 8)</a:t>
            </a:r>
            <a:endParaRPr lang="en-US" sz="2000" dirty="0">
              <a:solidFill>
                <a:schemeClr val="accent5">
                  <a:lumMod val="60000"/>
                  <a:lumOff val="40000"/>
                </a:schemeClr>
              </a:solidFill>
              <a:latin typeface="Rakuten Sans" panose="020B0503020203020204" pitchFamily="34" charset="0"/>
              <a:cs typeface="Rakuten Sans" panose="020B0503020203020204" pitchFamily="34" charset="0"/>
            </a:endParaRPr>
          </a:p>
        </p:txBody>
      </p:sp>
      <p:sp>
        <p:nvSpPr>
          <p:cNvPr id="8" name="TextBox 7">
            <a:extLst>
              <a:ext uri="{FF2B5EF4-FFF2-40B4-BE49-F238E27FC236}">
                <a16:creationId xmlns:a16="http://schemas.microsoft.com/office/drawing/2014/main" id="{05519349-242B-2478-FE69-F3F70022C354}"/>
              </a:ext>
            </a:extLst>
          </p:cNvPr>
          <p:cNvSpPr txBox="1"/>
          <p:nvPr/>
        </p:nvSpPr>
        <p:spPr>
          <a:xfrm>
            <a:off x="658091" y="198945"/>
            <a:ext cx="10875818" cy="1407048"/>
          </a:xfrm>
          <a:prstGeom prst="rect">
            <a:avLst/>
          </a:prstGeom>
          <a:noFill/>
          <a:ln>
            <a:noFill/>
          </a:ln>
        </p:spPr>
        <p:txBody>
          <a:bodyPr wrap="square" lIns="270000" tIns="270000" rIns="270000" bIns="270000" rtlCol="0" anchor="t">
            <a:sp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dirty="0">
                <a:latin typeface="Rakuten Sans" panose="020B0503020203020204" pitchFamily="34" charset="0"/>
                <a:cs typeface="Rakuten Sans" panose="020B0503020203020204" pitchFamily="34" charset="0"/>
              </a:rPr>
              <a:t>Example of Programming Languages with high level of support for Functional Programming</a:t>
            </a:r>
          </a:p>
        </p:txBody>
      </p:sp>
      <p:sp>
        <p:nvSpPr>
          <p:cNvPr id="10" name="TextBox 9">
            <a:extLst>
              <a:ext uri="{FF2B5EF4-FFF2-40B4-BE49-F238E27FC236}">
                <a16:creationId xmlns:a16="http://schemas.microsoft.com/office/drawing/2014/main" id="{DD81EF3C-E040-5BF8-C243-133026B5EECB}"/>
              </a:ext>
            </a:extLst>
          </p:cNvPr>
          <p:cNvSpPr txBox="1"/>
          <p:nvPr/>
        </p:nvSpPr>
        <p:spPr>
          <a:xfrm>
            <a:off x="2426938" y="1268321"/>
            <a:ext cx="3257551" cy="2909872"/>
          </a:xfrm>
          <a:prstGeom prst="rect">
            <a:avLst/>
          </a:prstGeom>
          <a:noFill/>
          <a:ln>
            <a:noFill/>
          </a:ln>
        </p:spPr>
        <p:txBody>
          <a:bodyPr wrap="square" lIns="270000" tIns="270000" rIns="270000" bIns="270000" numCol="1"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dirty="0">
                <a:solidFill>
                  <a:srgbClr val="FFFF00"/>
                </a:solidFill>
                <a:latin typeface="Rakuten Sans" panose="020B0503020203020204" pitchFamily="34" charset="0"/>
                <a:cs typeface="Rakuten Sans" panose="020B0503020203020204" pitchFamily="34" charset="0"/>
              </a:rPr>
              <a:t>Pure(*)</a:t>
            </a:r>
          </a:p>
          <a:p>
            <a:pPr algn="l"/>
            <a:endParaRPr lang="en-US" sz="2400" dirty="0">
              <a:latin typeface="Rakuten Sans" panose="020B0503020203020204" pitchFamily="34" charset="0"/>
              <a:cs typeface="Rakuten Sans" panose="020B0503020203020204" pitchFamily="34" charset="0"/>
            </a:endParaRPr>
          </a:p>
          <a:p>
            <a:pPr marL="457200" indent="-457200" algn="l">
              <a:buFont typeface="Arial" panose="020B0604020202020204" pitchFamily="34" charset="0"/>
              <a:buChar char="•"/>
            </a:pPr>
            <a:r>
              <a:rPr lang="en-US" sz="2400" dirty="0">
                <a:latin typeface="Rakuten Sans" panose="020B0503020203020204" pitchFamily="34" charset="0"/>
                <a:cs typeface="Rakuten Sans" panose="020B0503020203020204" pitchFamily="34" charset="0"/>
              </a:rPr>
              <a:t>Haskell</a:t>
            </a:r>
          </a:p>
          <a:p>
            <a:pPr marL="457200" indent="-457200" algn="l">
              <a:buFont typeface="Arial" panose="020B0604020202020204" pitchFamily="34" charset="0"/>
              <a:buChar char="•"/>
            </a:pPr>
            <a:r>
              <a:rPr lang="en-US" sz="2400" dirty="0">
                <a:latin typeface="Rakuten Sans" panose="020B0503020203020204" pitchFamily="34" charset="0"/>
                <a:cs typeface="Rakuten Sans" panose="020B0503020203020204" pitchFamily="34" charset="0"/>
              </a:rPr>
              <a:t>Elm</a:t>
            </a:r>
          </a:p>
          <a:p>
            <a:pPr marL="457200" indent="-457200" algn="l">
              <a:buFont typeface="Arial" panose="020B0604020202020204" pitchFamily="34" charset="0"/>
              <a:buChar char="•"/>
            </a:pPr>
            <a:r>
              <a:rPr lang="en-US" sz="2400" dirty="0">
                <a:latin typeface="Rakuten Sans" panose="020B0503020203020204" pitchFamily="34" charset="0"/>
                <a:cs typeface="Rakuten Sans" panose="020B0503020203020204" pitchFamily="34" charset="0"/>
              </a:rPr>
              <a:t>Idris</a:t>
            </a:r>
          </a:p>
          <a:p>
            <a:pPr marL="457200" indent="-457200" algn="l">
              <a:buFont typeface="Arial" panose="020B0604020202020204" pitchFamily="34" charset="0"/>
              <a:buChar char="•"/>
            </a:pPr>
            <a:r>
              <a:rPr lang="en-US" sz="2400" dirty="0" err="1">
                <a:latin typeface="Rakuten Sans" panose="020B0503020203020204" pitchFamily="34" charset="0"/>
                <a:cs typeface="Rakuten Sans" panose="020B0503020203020204" pitchFamily="34" charset="0"/>
              </a:rPr>
              <a:t>PureScript</a:t>
            </a:r>
            <a:r>
              <a:rPr lang="en-US" sz="2400" dirty="0">
                <a:latin typeface="Rakuten Sans" panose="020B0503020203020204" pitchFamily="34" charset="0"/>
                <a:cs typeface="Rakuten Sans" panose="020B0503020203020204" pitchFamily="34" charset="0"/>
              </a:rPr>
              <a:t> </a:t>
            </a:r>
          </a:p>
          <a:p>
            <a:pPr marL="457200" indent="-457200" algn="l">
              <a:buFont typeface="Arial" panose="020B0604020202020204" pitchFamily="34" charset="0"/>
              <a:buChar char="•"/>
            </a:pPr>
            <a:endParaRPr lang="en-US" sz="2400" dirty="0">
              <a:latin typeface="Rakuten Sans" panose="020B0503020203020204" pitchFamily="34" charset="0"/>
              <a:cs typeface="Rakuten Sans" panose="020B0503020203020204" pitchFamily="34" charset="0"/>
            </a:endParaRPr>
          </a:p>
        </p:txBody>
      </p:sp>
      <p:sp>
        <p:nvSpPr>
          <p:cNvPr id="12" name="TextBox 11">
            <a:extLst>
              <a:ext uri="{FF2B5EF4-FFF2-40B4-BE49-F238E27FC236}">
                <a16:creationId xmlns:a16="http://schemas.microsoft.com/office/drawing/2014/main" id="{52F07CF7-021A-1049-911B-7A79DC52B088}"/>
              </a:ext>
            </a:extLst>
          </p:cNvPr>
          <p:cNvSpPr txBox="1"/>
          <p:nvPr/>
        </p:nvSpPr>
        <p:spPr>
          <a:xfrm>
            <a:off x="6443314" y="1268321"/>
            <a:ext cx="3257551" cy="2909872"/>
          </a:xfrm>
          <a:prstGeom prst="rect">
            <a:avLst/>
          </a:prstGeom>
          <a:noFill/>
          <a:ln>
            <a:noFill/>
          </a:ln>
        </p:spPr>
        <p:txBody>
          <a:bodyPr wrap="square" lIns="270000" tIns="270000" rIns="270000" bIns="270000" numCol="1"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dirty="0">
                <a:solidFill>
                  <a:srgbClr val="FFFF00"/>
                </a:solidFill>
                <a:latin typeface="Rakuten Sans" panose="020B0503020203020204" pitchFamily="34" charset="0"/>
                <a:cs typeface="Rakuten Sans" panose="020B0503020203020204" pitchFamily="34" charset="0"/>
              </a:rPr>
              <a:t>Impure</a:t>
            </a:r>
          </a:p>
          <a:p>
            <a:pPr marL="457200" indent="-457200" algn="l">
              <a:buFont typeface="Arial" panose="020B0604020202020204" pitchFamily="34" charset="0"/>
              <a:buChar char="•"/>
            </a:pPr>
            <a:endParaRPr lang="en-US" sz="2400" dirty="0">
              <a:latin typeface="Rakuten Sans" panose="020B0503020203020204" pitchFamily="34" charset="0"/>
              <a:cs typeface="Rakuten Sans" panose="020B0503020203020204" pitchFamily="34" charset="0"/>
            </a:endParaRPr>
          </a:p>
          <a:p>
            <a:pPr marL="274638" indent="-274638" algn="l">
              <a:buFont typeface="Arial" panose="020B0604020202020204" pitchFamily="34" charset="0"/>
              <a:buChar char="•"/>
            </a:pPr>
            <a:r>
              <a:rPr lang="en-US" sz="2000" dirty="0">
                <a:latin typeface="Rakuten Sans" panose="020B0503020203020204" pitchFamily="34" charset="0"/>
                <a:cs typeface="Rakuten Sans" panose="020B0503020203020204" pitchFamily="34" charset="0"/>
              </a:rPr>
              <a:t>Lisp</a:t>
            </a:r>
          </a:p>
          <a:p>
            <a:pPr marL="274638" indent="-274638" algn="l">
              <a:buFont typeface="Arial" panose="020B0604020202020204" pitchFamily="34" charset="0"/>
              <a:buChar char="•"/>
            </a:pPr>
            <a:r>
              <a:rPr lang="en-US" sz="2000" dirty="0">
                <a:latin typeface="Rakuten Sans" panose="020B0503020203020204" pitchFamily="34" charset="0"/>
                <a:cs typeface="Rakuten Sans" panose="020B0503020203020204" pitchFamily="34" charset="0"/>
              </a:rPr>
              <a:t>Scheme</a:t>
            </a:r>
          </a:p>
          <a:p>
            <a:pPr marL="274638" indent="-274638" algn="l">
              <a:buFont typeface="Arial" panose="020B0604020202020204" pitchFamily="34" charset="0"/>
              <a:buChar char="•"/>
            </a:pPr>
            <a:r>
              <a:rPr lang="en-US" sz="2000" dirty="0">
                <a:latin typeface="Rakuten Sans" panose="020B0503020203020204" pitchFamily="34" charset="0"/>
                <a:cs typeface="Rakuten Sans" panose="020B0503020203020204" pitchFamily="34" charset="0"/>
              </a:rPr>
              <a:t>Clojure</a:t>
            </a:r>
          </a:p>
          <a:p>
            <a:pPr marL="274638" indent="-274638" algn="l">
              <a:buFont typeface="Arial" panose="020B0604020202020204" pitchFamily="34" charset="0"/>
              <a:buChar char="•"/>
            </a:pPr>
            <a:r>
              <a:rPr lang="en-US" sz="2000" dirty="0">
                <a:latin typeface="Rakuten Sans" panose="020B0503020203020204" pitchFamily="34" charset="0"/>
                <a:cs typeface="Rakuten Sans" panose="020B0503020203020204" pitchFamily="34" charset="0"/>
              </a:rPr>
              <a:t>Racket</a:t>
            </a:r>
          </a:p>
          <a:p>
            <a:pPr marL="274638" indent="-274638" algn="l">
              <a:buFont typeface="Arial" panose="020B0604020202020204" pitchFamily="34" charset="0"/>
              <a:buChar char="•"/>
            </a:pPr>
            <a:r>
              <a:rPr lang="en-US" sz="2000" dirty="0">
                <a:latin typeface="Rakuten Sans" panose="020B0503020203020204" pitchFamily="34" charset="0"/>
                <a:cs typeface="Rakuten Sans" panose="020B0503020203020204" pitchFamily="34" charset="0"/>
              </a:rPr>
              <a:t>Erlang</a:t>
            </a:r>
          </a:p>
          <a:p>
            <a:pPr marL="274638" indent="-274638" algn="l">
              <a:buFont typeface="Arial" panose="020B0604020202020204" pitchFamily="34" charset="0"/>
              <a:buChar char="•"/>
            </a:pPr>
            <a:r>
              <a:rPr lang="en-US" sz="2000" dirty="0">
                <a:latin typeface="Rakuten Sans" panose="020B0503020203020204" pitchFamily="34" charset="0"/>
                <a:cs typeface="Rakuten Sans" panose="020B0503020203020204" pitchFamily="34" charset="0"/>
              </a:rPr>
              <a:t>Elixir</a:t>
            </a:r>
          </a:p>
          <a:p>
            <a:pPr marL="274638" indent="-274638" algn="l">
              <a:buFont typeface="Arial" panose="020B0604020202020204" pitchFamily="34" charset="0"/>
              <a:buChar char="•"/>
            </a:pPr>
            <a:r>
              <a:rPr lang="en-US" sz="2000" dirty="0" err="1">
                <a:latin typeface="Rakuten Sans" panose="020B0503020203020204" pitchFamily="34" charset="0"/>
                <a:cs typeface="Rakuten Sans" panose="020B0503020203020204" pitchFamily="34" charset="0"/>
              </a:rPr>
              <a:t>Ocaml</a:t>
            </a:r>
            <a:endParaRPr lang="en-US" sz="2000" dirty="0">
              <a:latin typeface="Rakuten Sans" panose="020B0503020203020204" pitchFamily="34" charset="0"/>
              <a:cs typeface="Rakuten Sans" panose="020B0503020203020204" pitchFamily="34" charset="0"/>
            </a:endParaRPr>
          </a:p>
          <a:p>
            <a:pPr marL="274638" indent="-274638" algn="l">
              <a:buFont typeface="Arial" panose="020B0604020202020204" pitchFamily="34" charset="0"/>
              <a:buChar char="•"/>
            </a:pPr>
            <a:r>
              <a:rPr lang="en-US" sz="2000" dirty="0">
                <a:latin typeface="Rakuten Sans" panose="020B0503020203020204" pitchFamily="34" charset="0"/>
                <a:cs typeface="Rakuten Sans" panose="020B0503020203020204" pitchFamily="34" charset="0"/>
              </a:rPr>
              <a:t>F#</a:t>
            </a:r>
          </a:p>
          <a:p>
            <a:pPr marL="274638" indent="-274638" algn="l">
              <a:buFont typeface="Arial" panose="020B0604020202020204" pitchFamily="34" charset="0"/>
              <a:buChar char="•"/>
            </a:pPr>
            <a:r>
              <a:rPr lang="en-US" sz="2000" dirty="0">
                <a:latin typeface="Rakuten Sans" panose="020B0503020203020204" pitchFamily="34" charset="0"/>
                <a:cs typeface="Rakuten Sans" panose="020B0503020203020204" pitchFamily="34" charset="0"/>
              </a:rPr>
              <a:t>Gleam</a:t>
            </a:r>
            <a:endParaRPr lang="en-US" sz="2400" dirty="0">
              <a:latin typeface="Rakuten Sans" panose="020B0503020203020204" pitchFamily="34" charset="0"/>
              <a:cs typeface="Rakuten Sans" panose="020B0503020203020204" pitchFamily="34" charset="0"/>
            </a:endParaRPr>
          </a:p>
        </p:txBody>
      </p:sp>
    </p:spTree>
    <p:extLst>
      <p:ext uri="{BB962C8B-B14F-4D97-AF65-F5344CB8AC3E}">
        <p14:creationId xmlns:p14="http://schemas.microsoft.com/office/powerpoint/2010/main" val="3439614592"/>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69C555DF-2BA5-CA32-8A95-77FA305B6ECA}"/>
              </a:ext>
            </a:extLst>
          </p:cNvPr>
          <p:cNvSpPr/>
          <p:nvPr/>
        </p:nvSpPr>
        <p:spPr>
          <a:xfrm>
            <a:off x="2463501" y="4797911"/>
            <a:ext cx="7261412" cy="15706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JP">
              <a:latin typeface="Rakuten Sans" panose="020B0503020203020204" pitchFamily="34" charset="0"/>
              <a:cs typeface="Rakuten Sans" panose="020B0503020203020204" pitchFamily="34" charset="0"/>
            </a:endParaRPr>
          </a:p>
        </p:txBody>
      </p:sp>
      <p:sp>
        <p:nvSpPr>
          <p:cNvPr id="2" name="Shape 134">
            <a:extLst>
              <a:ext uri="{FF2B5EF4-FFF2-40B4-BE49-F238E27FC236}">
                <a16:creationId xmlns:a16="http://schemas.microsoft.com/office/drawing/2014/main" id="{0B17A40F-F670-BB40-8421-A30F19835C1F}"/>
              </a:ext>
            </a:extLst>
          </p:cNvPr>
          <p:cNvSpPr txBox="1">
            <a:spLocks/>
          </p:cNvSpPr>
          <p:nvPr/>
        </p:nvSpPr>
        <p:spPr>
          <a:xfrm>
            <a:off x="695325" y="584199"/>
            <a:ext cx="10801350" cy="1176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marR="0" lvl="0" algn="l" rtl="0">
              <a:lnSpc>
                <a:spcPct val="100000"/>
              </a:lnSpc>
              <a:spcBef>
                <a:spcPts val="0"/>
              </a:spcBef>
              <a:spcAft>
                <a:spcPts val="0"/>
              </a:spcAft>
              <a:defRPr lang="ja-JP"/>
            </a:defPPr>
            <a:lvl1pPr>
              <a:lnSpc>
                <a:spcPct val="90000"/>
              </a:lnSpc>
              <a:defRPr sz="4400">
                <a:solidFill>
                  <a:schemeClr val="bg1"/>
                </a:solidFill>
                <a:latin typeface="Biome" panose="020B0503030204020804" pitchFamily="34" charset="0"/>
                <a:ea typeface="+mj-ea"/>
                <a:cs typeface="Biome" panose="020B0503030204020804" pitchFamily="34" charset="0"/>
              </a:defRPr>
            </a:lvl1pPr>
            <a:lvl2pPr>
              <a:lnSpc>
                <a:spcPct val="90000"/>
              </a:lnSpc>
              <a:defRPr sz="4400">
                <a:latin typeface="Calibri Light" panose="020F0302020204030204" pitchFamily="34" charset="0"/>
              </a:defRPr>
            </a:lvl2pPr>
            <a:lvl3pPr>
              <a:lnSpc>
                <a:spcPct val="90000"/>
              </a:lnSpc>
              <a:defRPr sz="4400">
                <a:latin typeface="Calibri Light" panose="020F0302020204030204" pitchFamily="34" charset="0"/>
              </a:defRPr>
            </a:lvl3pPr>
            <a:lvl4pPr>
              <a:lnSpc>
                <a:spcPct val="90000"/>
              </a:lnSpc>
              <a:defRPr sz="4400">
                <a:latin typeface="Calibri Light" panose="020F0302020204030204" pitchFamily="34" charset="0"/>
              </a:defRPr>
            </a:lvl4pPr>
            <a:lvl5pPr>
              <a:lnSpc>
                <a:spcPct val="90000"/>
              </a:lnSpc>
              <a:defRPr sz="4400">
                <a:latin typeface="Calibri Light" panose="020F0302020204030204" pitchFamily="34" charset="0"/>
              </a:defRPr>
            </a:lvl5pPr>
            <a:lvl6pPr marL="457200" fontAlgn="base">
              <a:lnSpc>
                <a:spcPct val="90000"/>
              </a:lnSpc>
              <a:spcBef>
                <a:spcPct val="0"/>
              </a:spcBef>
              <a:spcAft>
                <a:spcPct val="0"/>
              </a:spcAft>
              <a:defRPr sz="4400">
                <a:latin typeface="Calibri Light" panose="020F0302020204030204" pitchFamily="34" charset="0"/>
              </a:defRPr>
            </a:lvl6pPr>
            <a:lvl7pPr marL="914400" fontAlgn="base">
              <a:lnSpc>
                <a:spcPct val="90000"/>
              </a:lnSpc>
              <a:spcBef>
                <a:spcPct val="0"/>
              </a:spcBef>
              <a:spcAft>
                <a:spcPct val="0"/>
              </a:spcAft>
              <a:defRPr sz="4400">
                <a:latin typeface="Calibri Light" panose="020F0302020204030204" pitchFamily="34" charset="0"/>
              </a:defRPr>
            </a:lvl7pPr>
            <a:lvl8pPr marL="1371600" fontAlgn="base">
              <a:lnSpc>
                <a:spcPct val="90000"/>
              </a:lnSpc>
              <a:spcBef>
                <a:spcPct val="0"/>
              </a:spcBef>
              <a:spcAft>
                <a:spcPct val="0"/>
              </a:spcAft>
              <a:defRPr sz="4400">
                <a:latin typeface="Calibri Light" panose="020F0302020204030204" pitchFamily="34" charset="0"/>
              </a:defRPr>
            </a:lvl8pPr>
            <a:lvl9pPr marL="1828800" fontAlgn="base">
              <a:lnSpc>
                <a:spcPct val="90000"/>
              </a:lnSpc>
              <a:spcBef>
                <a:spcPct val="0"/>
              </a:spcBef>
              <a:spcAft>
                <a:spcPct val="0"/>
              </a:spcAft>
              <a:defRPr sz="4400">
                <a:latin typeface="Calibri Light" panose="020F0302020204030204" pitchFamily="34" charset="0"/>
              </a:defRPr>
            </a:lvl9pPr>
          </a:lstStyle>
          <a:p>
            <a:r>
              <a:rPr lang="en-US" dirty="0">
                <a:latin typeface="Rakuten Sans" panose="020B0503020203020204" pitchFamily="34" charset="0"/>
                <a:cs typeface="Rakuten Sans" panose="020B0503020203020204" pitchFamily="34" charset="0"/>
                <a:sym typeface="Calibri"/>
              </a:rPr>
              <a:t>What is a Pure function?</a:t>
            </a:r>
            <a:endParaRPr lang="en" dirty="0">
              <a:latin typeface="Rakuten Sans" panose="020B0503020203020204" pitchFamily="34" charset="0"/>
              <a:cs typeface="Rakuten Sans" panose="020B0503020203020204" pitchFamily="34" charset="0"/>
              <a:sym typeface="Calibri"/>
            </a:endParaRPr>
          </a:p>
        </p:txBody>
      </p:sp>
      <p:sp>
        <p:nvSpPr>
          <p:cNvPr id="3" name="TextBox 2">
            <a:extLst>
              <a:ext uri="{FF2B5EF4-FFF2-40B4-BE49-F238E27FC236}">
                <a16:creationId xmlns:a16="http://schemas.microsoft.com/office/drawing/2014/main" id="{939060EF-ED1F-9B4F-98F2-D422107E6C3B}"/>
              </a:ext>
            </a:extLst>
          </p:cNvPr>
          <p:cNvSpPr txBox="1"/>
          <p:nvPr/>
        </p:nvSpPr>
        <p:spPr>
          <a:xfrm>
            <a:off x="2006144" y="2809759"/>
            <a:ext cx="8179712" cy="1323439"/>
          </a:xfrm>
          <a:prstGeom prst="rect">
            <a:avLst/>
          </a:prstGeom>
          <a:noFill/>
        </p:spPr>
        <p:txBody>
          <a:bodyPr wrap="square" rtlCol="0">
            <a:spAutoFit/>
          </a:bodyPr>
          <a:lstStyle/>
          <a:p>
            <a:pPr marL="914400" indent="-914400">
              <a:buFont typeface="+mj-lt"/>
              <a:buAutoNum type="arabicPeriod"/>
            </a:pPr>
            <a:r>
              <a:rPr lang="en-US" sz="4000" dirty="0">
                <a:solidFill>
                  <a:schemeClr val="bg1"/>
                </a:solidFill>
                <a:latin typeface="Rakuten Sans" panose="020B0503020203020204" pitchFamily="34" charset="0"/>
                <a:ea typeface="Calibri"/>
                <a:cs typeface="Rakuten Sans" panose="020B0503020203020204" pitchFamily="34" charset="0"/>
              </a:rPr>
              <a:t>Same input, same output</a:t>
            </a:r>
          </a:p>
          <a:p>
            <a:pPr marL="914400" indent="-914400">
              <a:buFont typeface="+mj-lt"/>
              <a:buAutoNum type="arabicPeriod"/>
            </a:pPr>
            <a:r>
              <a:rPr lang="en-US" sz="4000" dirty="0">
                <a:solidFill>
                  <a:schemeClr val="bg1"/>
                </a:solidFill>
                <a:latin typeface="Rakuten Sans" panose="020B0503020203020204" pitchFamily="34" charset="0"/>
                <a:ea typeface="Calibri"/>
                <a:cs typeface="Rakuten Sans" panose="020B0503020203020204" pitchFamily="34" charset="0"/>
              </a:rPr>
              <a:t>No side effects</a:t>
            </a:r>
          </a:p>
        </p:txBody>
      </p:sp>
      <p:sp>
        <p:nvSpPr>
          <p:cNvPr id="6" name="TextBox 5">
            <a:extLst>
              <a:ext uri="{FF2B5EF4-FFF2-40B4-BE49-F238E27FC236}">
                <a16:creationId xmlns:a16="http://schemas.microsoft.com/office/drawing/2014/main" id="{8C34BEB7-C025-8315-EE13-64E6C2EC6F2C}"/>
              </a:ext>
            </a:extLst>
          </p:cNvPr>
          <p:cNvSpPr txBox="1"/>
          <p:nvPr/>
        </p:nvSpPr>
        <p:spPr>
          <a:xfrm>
            <a:off x="2660556" y="1510674"/>
            <a:ext cx="6867301" cy="830997"/>
          </a:xfrm>
          <a:prstGeom prst="rect">
            <a:avLst/>
          </a:prstGeom>
          <a:noFill/>
        </p:spPr>
        <p:txBody>
          <a:bodyPr wrap="square" rtlCol="0">
            <a:spAutoFit/>
          </a:bodyPr>
          <a:lstStyle/>
          <a:p>
            <a:pPr algn="ctr">
              <a:spcAft>
                <a:spcPts val="3000"/>
              </a:spcAft>
            </a:pPr>
            <a:r>
              <a:rPr lang="en-US" sz="2400" dirty="0">
                <a:solidFill>
                  <a:schemeClr val="bg1"/>
                </a:solidFill>
                <a:latin typeface="Rakuten Sans" panose="020B0503020203020204" pitchFamily="34" charset="0"/>
                <a:ea typeface="Calibri"/>
                <a:cs typeface="Rakuten Sans" panose="020B0503020203020204" pitchFamily="34" charset="0"/>
              </a:rPr>
              <a:t>Pure functions are functions that have these two characteristics:</a:t>
            </a:r>
          </a:p>
        </p:txBody>
      </p:sp>
      <p:pic>
        <p:nvPicPr>
          <p:cNvPr id="2050" name="Picture 2" descr="No alt provided">
            <a:extLst>
              <a:ext uri="{FF2B5EF4-FFF2-40B4-BE49-F238E27FC236}">
                <a16:creationId xmlns:a16="http://schemas.microsoft.com/office/drawing/2014/main" id="{582E9734-DD1A-33F1-F34B-15581B3BB0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7150" y="4955467"/>
            <a:ext cx="6997700" cy="1244600"/>
          </a:xfrm>
          <a:prstGeom prst="rect">
            <a:avLst/>
          </a:prstGeom>
          <a:solidFill>
            <a:schemeClr val="bg1"/>
          </a:solidFill>
        </p:spPr>
      </p:pic>
    </p:spTree>
    <p:extLst>
      <p:ext uri="{BB962C8B-B14F-4D97-AF65-F5344CB8AC3E}">
        <p14:creationId xmlns:p14="http://schemas.microsoft.com/office/powerpoint/2010/main" val="309781742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34">
            <a:extLst>
              <a:ext uri="{FF2B5EF4-FFF2-40B4-BE49-F238E27FC236}">
                <a16:creationId xmlns:a16="http://schemas.microsoft.com/office/drawing/2014/main" id="{0B17A40F-F670-BB40-8421-A30F19835C1F}"/>
              </a:ext>
            </a:extLst>
          </p:cNvPr>
          <p:cNvSpPr txBox="1">
            <a:spLocks/>
          </p:cNvSpPr>
          <p:nvPr/>
        </p:nvSpPr>
        <p:spPr>
          <a:xfrm>
            <a:off x="695325" y="584199"/>
            <a:ext cx="10801350" cy="1176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marR="0" lvl="0" algn="l" rtl="0">
              <a:lnSpc>
                <a:spcPct val="100000"/>
              </a:lnSpc>
              <a:spcBef>
                <a:spcPts val="0"/>
              </a:spcBef>
              <a:spcAft>
                <a:spcPts val="0"/>
              </a:spcAft>
              <a:defRPr lang="ja-JP"/>
            </a:defPPr>
            <a:lvl1pPr>
              <a:lnSpc>
                <a:spcPct val="90000"/>
              </a:lnSpc>
              <a:defRPr sz="4400">
                <a:solidFill>
                  <a:schemeClr val="bg1"/>
                </a:solidFill>
                <a:latin typeface="Biome" panose="020B0503030204020804" pitchFamily="34" charset="0"/>
                <a:ea typeface="+mj-ea"/>
                <a:cs typeface="Biome" panose="020B0503030204020804" pitchFamily="34" charset="0"/>
              </a:defRPr>
            </a:lvl1pPr>
            <a:lvl2pPr>
              <a:lnSpc>
                <a:spcPct val="90000"/>
              </a:lnSpc>
              <a:defRPr sz="4400">
                <a:latin typeface="Calibri Light" panose="020F0302020204030204" pitchFamily="34" charset="0"/>
              </a:defRPr>
            </a:lvl2pPr>
            <a:lvl3pPr>
              <a:lnSpc>
                <a:spcPct val="90000"/>
              </a:lnSpc>
              <a:defRPr sz="4400">
                <a:latin typeface="Calibri Light" panose="020F0302020204030204" pitchFamily="34" charset="0"/>
              </a:defRPr>
            </a:lvl3pPr>
            <a:lvl4pPr>
              <a:lnSpc>
                <a:spcPct val="90000"/>
              </a:lnSpc>
              <a:defRPr sz="4400">
                <a:latin typeface="Calibri Light" panose="020F0302020204030204" pitchFamily="34" charset="0"/>
              </a:defRPr>
            </a:lvl4pPr>
            <a:lvl5pPr>
              <a:lnSpc>
                <a:spcPct val="90000"/>
              </a:lnSpc>
              <a:defRPr sz="4400">
                <a:latin typeface="Calibri Light" panose="020F0302020204030204" pitchFamily="34" charset="0"/>
              </a:defRPr>
            </a:lvl5pPr>
            <a:lvl6pPr marL="457200" fontAlgn="base">
              <a:lnSpc>
                <a:spcPct val="90000"/>
              </a:lnSpc>
              <a:spcBef>
                <a:spcPct val="0"/>
              </a:spcBef>
              <a:spcAft>
                <a:spcPct val="0"/>
              </a:spcAft>
              <a:defRPr sz="4400">
                <a:latin typeface="Calibri Light" panose="020F0302020204030204" pitchFamily="34" charset="0"/>
              </a:defRPr>
            </a:lvl6pPr>
            <a:lvl7pPr marL="914400" fontAlgn="base">
              <a:lnSpc>
                <a:spcPct val="90000"/>
              </a:lnSpc>
              <a:spcBef>
                <a:spcPct val="0"/>
              </a:spcBef>
              <a:spcAft>
                <a:spcPct val="0"/>
              </a:spcAft>
              <a:defRPr sz="4400">
                <a:latin typeface="Calibri Light" panose="020F0302020204030204" pitchFamily="34" charset="0"/>
              </a:defRPr>
            </a:lvl7pPr>
            <a:lvl8pPr marL="1371600" fontAlgn="base">
              <a:lnSpc>
                <a:spcPct val="90000"/>
              </a:lnSpc>
              <a:spcBef>
                <a:spcPct val="0"/>
              </a:spcBef>
              <a:spcAft>
                <a:spcPct val="0"/>
              </a:spcAft>
              <a:defRPr sz="4400">
                <a:latin typeface="Calibri Light" panose="020F0302020204030204" pitchFamily="34" charset="0"/>
              </a:defRPr>
            </a:lvl8pPr>
            <a:lvl9pPr marL="1828800" fontAlgn="base">
              <a:lnSpc>
                <a:spcPct val="90000"/>
              </a:lnSpc>
              <a:spcBef>
                <a:spcPct val="0"/>
              </a:spcBef>
              <a:spcAft>
                <a:spcPct val="0"/>
              </a:spcAft>
              <a:defRPr sz="4400">
                <a:latin typeface="Calibri Light" panose="020F0302020204030204" pitchFamily="34" charset="0"/>
              </a:defRPr>
            </a:lvl9pPr>
          </a:lstStyle>
          <a:p>
            <a:r>
              <a:rPr lang="en-US" dirty="0">
                <a:latin typeface="Rakuten Sans" panose="020B0503020203020204" pitchFamily="34" charset="0"/>
                <a:cs typeface="Rakuten Sans" panose="020B0503020203020204" pitchFamily="34" charset="0"/>
                <a:sym typeface="Calibri"/>
              </a:rPr>
              <a:t>Example of side effects</a:t>
            </a:r>
            <a:endParaRPr lang="en" dirty="0">
              <a:latin typeface="Rakuten Sans" panose="020B0503020203020204" pitchFamily="34" charset="0"/>
              <a:cs typeface="Rakuten Sans" panose="020B0503020203020204" pitchFamily="34" charset="0"/>
              <a:sym typeface="Calibri"/>
            </a:endParaRPr>
          </a:p>
        </p:txBody>
      </p:sp>
      <p:sp>
        <p:nvSpPr>
          <p:cNvPr id="6" name="TextBox 5">
            <a:extLst>
              <a:ext uri="{FF2B5EF4-FFF2-40B4-BE49-F238E27FC236}">
                <a16:creationId xmlns:a16="http://schemas.microsoft.com/office/drawing/2014/main" id="{8C34BEB7-C025-8315-EE13-64E6C2EC6F2C}"/>
              </a:ext>
            </a:extLst>
          </p:cNvPr>
          <p:cNvSpPr txBox="1"/>
          <p:nvPr/>
        </p:nvSpPr>
        <p:spPr>
          <a:xfrm>
            <a:off x="695325" y="1720088"/>
            <a:ext cx="10801350" cy="4093428"/>
          </a:xfrm>
          <a:prstGeom prst="rect">
            <a:avLst/>
          </a:prstGeom>
          <a:noFill/>
        </p:spPr>
        <p:txBody>
          <a:bodyPr wrap="square" rtlCol="0">
            <a:spAutoFit/>
          </a:bodyPr>
          <a:lstStyle/>
          <a:p>
            <a:pPr>
              <a:spcAft>
                <a:spcPts val="3000"/>
              </a:spcAft>
            </a:pPr>
            <a:r>
              <a:rPr lang="en-US" sz="3200" dirty="0">
                <a:solidFill>
                  <a:schemeClr val="bg1"/>
                </a:solidFill>
                <a:latin typeface="Rakuten Sans" panose="020B0503020203020204" pitchFamily="34" charset="0"/>
                <a:ea typeface="Calibri"/>
                <a:cs typeface="Rakuten Sans" panose="020B0503020203020204" pitchFamily="34" charset="0"/>
              </a:rPr>
              <a:t>Mutating something outside the function, for example</a:t>
            </a:r>
          </a:p>
          <a:p>
            <a:pPr marL="914400" lvl="1" indent="-457200">
              <a:spcAft>
                <a:spcPts val="3000"/>
              </a:spcAft>
              <a:buFont typeface="Arial" panose="020B0604020202020204" pitchFamily="34" charset="0"/>
              <a:buChar char="•"/>
            </a:pPr>
            <a:r>
              <a:rPr lang="en-US" sz="3200" dirty="0">
                <a:solidFill>
                  <a:schemeClr val="bg1"/>
                </a:solidFill>
                <a:latin typeface="Rakuten Sans" panose="020B0503020203020204" pitchFamily="34" charset="0"/>
                <a:ea typeface="Calibri"/>
                <a:cs typeface="Rakuten Sans" panose="020B0503020203020204" pitchFamily="34" charset="0"/>
              </a:rPr>
              <a:t>DOM manipulation</a:t>
            </a:r>
          </a:p>
          <a:p>
            <a:pPr marL="914400" lvl="1" indent="-457200">
              <a:spcAft>
                <a:spcPts val="3000"/>
              </a:spcAft>
              <a:buFont typeface="Arial" panose="020B0604020202020204" pitchFamily="34" charset="0"/>
              <a:buChar char="•"/>
            </a:pPr>
            <a:r>
              <a:rPr lang="en-US" sz="3200" dirty="0">
                <a:solidFill>
                  <a:schemeClr val="bg1"/>
                </a:solidFill>
                <a:latin typeface="Rakuten Sans" panose="020B0503020203020204" pitchFamily="34" charset="0"/>
                <a:ea typeface="Calibri"/>
                <a:cs typeface="Rakuten Sans" panose="020B0503020203020204" pitchFamily="34" charset="0"/>
              </a:rPr>
              <a:t>Global variable manipulations</a:t>
            </a:r>
          </a:p>
          <a:p>
            <a:pPr marL="914400" lvl="1" indent="-457200">
              <a:spcAft>
                <a:spcPts val="3000"/>
              </a:spcAft>
              <a:buFont typeface="Arial" panose="020B0604020202020204" pitchFamily="34" charset="0"/>
              <a:buChar char="•"/>
            </a:pPr>
            <a:r>
              <a:rPr lang="en-US" sz="3200" dirty="0">
                <a:solidFill>
                  <a:schemeClr val="bg1"/>
                </a:solidFill>
                <a:latin typeface="Rakuten Sans" panose="020B0503020203020204" pitchFamily="34" charset="0"/>
                <a:ea typeface="Calibri"/>
                <a:cs typeface="Rakuten Sans" panose="020B0503020203020204" pitchFamily="34" charset="0"/>
              </a:rPr>
              <a:t>Logging in the console</a:t>
            </a:r>
          </a:p>
          <a:p>
            <a:pPr marL="914400" lvl="1" indent="-457200">
              <a:spcAft>
                <a:spcPts val="3000"/>
              </a:spcAft>
              <a:buFont typeface="Arial" panose="020B0604020202020204" pitchFamily="34" charset="0"/>
              <a:buChar char="•"/>
            </a:pPr>
            <a:r>
              <a:rPr lang="en-US" sz="3200" dirty="0">
                <a:solidFill>
                  <a:schemeClr val="bg1"/>
                </a:solidFill>
                <a:latin typeface="Rakuten Sans" panose="020B0503020203020204" pitchFamily="34" charset="0"/>
                <a:ea typeface="Calibri"/>
                <a:cs typeface="Rakuten Sans" panose="020B0503020203020204" pitchFamily="34" charset="0"/>
              </a:rPr>
              <a:t>HTTP requests</a:t>
            </a:r>
          </a:p>
        </p:txBody>
      </p:sp>
    </p:spTree>
    <p:extLst>
      <p:ext uri="{BB962C8B-B14F-4D97-AF65-F5344CB8AC3E}">
        <p14:creationId xmlns:p14="http://schemas.microsoft.com/office/powerpoint/2010/main" val="39064881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34">
            <a:extLst>
              <a:ext uri="{FF2B5EF4-FFF2-40B4-BE49-F238E27FC236}">
                <a16:creationId xmlns:a16="http://schemas.microsoft.com/office/drawing/2014/main" id="{0B17A40F-F670-BB40-8421-A30F19835C1F}"/>
              </a:ext>
            </a:extLst>
          </p:cNvPr>
          <p:cNvSpPr txBox="1">
            <a:spLocks/>
          </p:cNvSpPr>
          <p:nvPr/>
        </p:nvSpPr>
        <p:spPr>
          <a:xfrm>
            <a:off x="695325" y="584199"/>
            <a:ext cx="10801350" cy="1176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marR="0" lvl="0" algn="l" rtl="0">
              <a:lnSpc>
                <a:spcPct val="100000"/>
              </a:lnSpc>
              <a:spcBef>
                <a:spcPts val="0"/>
              </a:spcBef>
              <a:spcAft>
                <a:spcPts val="0"/>
              </a:spcAft>
              <a:defRPr lang="ja-JP"/>
            </a:defPPr>
            <a:lvl1pPr>
              <a:lnSpc>
                <a:spcPct val="90000"/>
              </a:lnSpc>
              <a:defRPr sz="4400">
                <a:solidFill>
                  <a:schemeClr val="bg1"/>
                </a:solidFill>
                <a:latin typeface="Biome" panose="020B0503030204020804" pitchFamily="34" charset="0"/>
                <a:ea typeface="+mj-ea"/>
                <a:cs typeface="Biome" panose="020B0503030204020804" pitchFamily="34" charset="0"/>
              </a:defRPr>
            </a:lvl1pPr>
            <a:lvl2pPr>
              <a:lnSpc>
                <a:spcPct val="90000"/>
              </a:lnSpc>
              <a:defRPr sz="4400">
                <a:latin typeface="Calibri Light" panose="020F0302020204030204" pitchFamily="34" charset="0"/>
              </a:defRPr>
            </a:lvl2pPr>
            <a:lvl3pPr>
              <a:lnSpc>
                <a:spcPct val="90000"/>
              </a:lnSpc>
              <a:defRPr sz="4400">
                <a:latin typeface="Calibri Light" panose="020F0302020204030204" pitchFamily="34" charset="0"/>
              </a:defRPr>
            </a:lvl3pPr>
            <a:lvl4pPr>
              <a:lnSpc>
                <a:spcPct val="90000"/>
              </a:lnSpc>
              <a:defRPr sz="4400">
                <a:latin typeface="Calibri Light" panose="020F0302020204030204" pitchFamily="34" charset="0"/>
              </a:defRPr>
            </a:lvl4pPr>
            <a:lvl5pPr>
              <a:lnSpc>
                <a:spcPct val="90000"/>
              </a:lnSpc>
              <a:defRPr sz="4400">
                <a:latin typeface="Calibri Light" panose="020F0302020204030204" pitchFamily="34" charset="0"/>
              </a:defRPr>
            </a:lvl5pPr>
            <a:lvl6pPr marL="457200" fontAlgn="base">
              <a:lnSpc>
                <a:spcPct val="90000"/>
              </a:lnSpc>
              <a:spcBef>
                <a:spcPct val="0"/>
              </a:spcBef>
              <a:spcAft>
                <a:spcPct val="0"/>
              </a:spcAft>
              <a:defRPr sz="4400">
                <a:latin typeface="Calibri Light" panose="020F0302020204030204" pitchFamily="34" charset="0"/>
              </a:defRPr>
            </a:lvl6pPr>
            <a:lvl7pPr marL="914400" fontAlgn="base">
              <a:lnSpc>
                <a:spcPct val="90000"/>
              </a:lnSpc>
              <a:spcBef>
                <a:spcPct val="0"/>
              </a:spcBef>
              <a:spcAft>
                <a:spcPct val="0"/>
              </a:spcAft>
              <a:defRPr sz="4400">
                <a:latin typeface="Calibri Light" panose="020F0302020204030204" pitchFamily="34" charset="0"/>
              </a:defRPr>
            </a:lvl7pPr>
            <a:lvl8pPr marL="1371600" fontAlgn="base">
              <a:lnSpc>
                <a:spcPct val="90000"/>
              </a:lnSpc>
              <a:spcBef>
                <a:spcPct val="0"/>
              </a:spcBef>
              <a:spcAft>
                <a:spcPct val="0"/>
              </a:spcAft>
              <a:defRPr sz="4400">
                <a:latin typeface="Calibri Light" panose="020F0302020204030204" pitchFamily="34" charset="0"/>
              </a:defRPr>
            </a:lvl8pPr>
            <a:lvl9pPr marL="1828800" fontAlgn="base">
              <a:lnSpc>
                <a:spcPct val="90000"/>
              </a:lnSpc>
              <a:spcBef>
                <a:spcPct val="0"/>
              </a:spcBef>
              <a:spcAft>
                <a:spcPct val="0"/>
              </a:spcAft>
              <a:defRPr sz="4400">
                <a:latin typeface="Calibri Light" panose="020F0302020204030204" pitchFamily="34" charset="0"/>
              </a:defRPr>
            </a:lvl9pPr>
          </a:lstStyle>
          <a:p>
            <a:r>
              <a:rPr lang="en-US" dirty="0">
                <a:latin typeface="Rakuten Sans" panose="020B0503020203020204" pitchFamily="34" charset="0"/>
                <a:cs typeface="Rakuten Sans" panose="020B0503020203020204" pitchFamily="34" charset="0"/>
                <a:sym typeface="Calibri"/>
              </a:rPr>
              <a:t>Pure functions – Alternative definition</a:t>
            </a:r>
            <a:endParaRPr lang="en" dirty="0">
              <a:latin typeface="Rakuten Sans" panose="020B0503020203020204" pitchFamily="34" charset="0"/>
              <a:cs typeface="Rakuten Sans" panose="020B0503020203020204" pitchFamily="34" charset="0"/>
              <a:sym typeface="Calibri"/>
            </a:endParaRPr>
          </a:p>
        </p:txBody>
      </p:sp>
      <p:sp>
        <p:nvSpPr>
          <p:cNvPr id="3" name="TextBox 2">
            <a:extLst>
              <a:ext uri="{FF2B5EF4-FFF2-40B4-BE49-F238E27FC236}">
                <a16:creationId xmlns:a16="http://schemas.microsoft.com/office/drawing/2014/main" id="{939060EF-ED1F-9B4F-98F2-D422107E6C3B}"/>
              </a:ext>
            </a:extLst>
          </p:cNvPr>
          <p:cNvSpPr txBox="1"/>
          <p:nvPr/>
        </p:nvSpPr>
        <p:spPr>
          <a:xfrm>
            <a:off x="1212744" y="1506600"/>
            <a:ext cx="9362301" cy="1954381"/>
          </a:xfrm>
          <a:prstGeom prst="rect">
            <a:avLst/>
          </a:prstGeom>
          <a:noFill/>
        </p:spPr>
        <p:txBody>
          <a:bodyPr wrap="square" rtlCol="0">
            <a:spAutoFit/>
          </a:bodyPr>
          <a:lstStyle/>
          <a:p>
            <a:pPr>
              <a:spcAft>
                <a:spcPts val="3000"/>
              </a:spcAft>
            </a:pPr>
            <a:r>
              <a:rPr lang="en-US" sz="3200" dirty="0">
                <a:solidFill>
                  <a:schemeClr val="bg1"/>
                </a:solidFill>
                <a:latin typeface="Rakuten Sans" panose="020B0503020203020204" pitchFamily="34" charset="0"/>
                <a:ea typeface="Calibri"/>
                <a:cs typeface="Rakuten Sans" panose="020B0503020203020204" pitchFamily="34" charset="0"/>
              </a:rPr>
              <a:t>Another way to define a pure function is:</a:t>
            </a:r>
          </a:p>
          <a:p>
            <a:pPr>
              <a:spcAft>
                <a:spcPts val="3000"/>
              </a:spcAft>
            </a:pPr>
            <a:r>
              <a:rPr lang="en-US" sz="3200" dirty="0">
                <a:solidFill>
                  <a:schemeClr val="bg1"/>
                </a:solidFill>
                <a:latin typeface="Rakuten Sans" panose="020B0503020203020204" pitchFamily="34" charset="0"/>
                <a:ea typeface="Calibri"/>
                <a:cs typeface="Rakuten Sans" panose="020B0503020203020204" pitchFamily="34" charset="0"/>
              </a:rPr>
              <a:t>A function is pure if it can be replaced by a (possibly very large or infinite) lookup table</a:t>
            </a:r>
          </a:p>
        </p:txBody>
      </p:sp>
      <p:grpSp>
        <p:nvGrpSpPr>
          <p:cNvPr id="6" name="Group 5">
            <a:extLst>
              <a:ext uri="{FF2B5EF4-FFF2-40B4-BE49-F238E27FC236}">
                <a16:creationId xmlns:a16="http://schemas.microsoft.com/office/drawing/2014/main" id="{EF562EF1-BDDA-8D9E-7953-407C4180631E}"/>
              </a:ext>
            </a:extLst>
          </p:cNvPr>
          <p:cNvGrpSpPr/>
          <p:nvPr/>
        </p:nvGrpSpPr>
        <p:grpSpPr>
          <a:xfrm>
            <a:off x="1212744" y="4106108"/>
            <a:ext cx="4112629" cy="1982666"/>
            <a:chOff x="7010924" y="4326059"/>
            <a:chExt cx="4112629" cy="1982666"/>
          </a:xfrm>
        </p:grpSpPr>
        <p:sp>
          <p:nvSpPr>
            <p:cNvPr id="7" name="Rounded Rectangle 6">
              <a:extLst>
                <a:ext uri="{FF2B5EF4-FFF2-40B4-BE49-F238E27FC236}">
                  <a16:creationId xmlns:a16="http://schemas.microsoft.com/office/drawing/2014/main" id="{ECAD04A5-567F-8247-45FE-B9D75DBC87E8}"/>
                </a:ext>
              </a:extLst>
            </p:cNvPr>
            <p:cNvSpPr/>
            <p:nvPr/>
          </p:nvSpPr>
          <p:spPr>
            <a:xfrm>
              <a:off x="7010924" y="4326059"/>
              <a:ext cx="4112629" cy="1982666"/>
            </a:xfrm>
            <a:prstGeom prst="roundRect">
              <a:avLst>
                <a:gd name="adj" fmla="val 4223"/>
              </a:avLst>
            </a:prstGeom>
            <a:solidFill>
              <a:schemeClr val="bg2">
                <a:lumMod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40373A6-6E66-8D05-E113-83AD28199B1C}"/>
                </a:ext>
              </a:extLst>
            </p:cNvPr>
            <p:cNvSpPr/>
            <p:nvPr/>
          </p:nvSpPr>
          <p:spPr>
            <a:xfrm>
              <a:off x="7172620" y="4511568"/>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0146882-781D-D09F-5854-B796791711F3}"/>
                </a:ext>
              </a:extLst>
            </p:cNvPr>
            <p:cNvSpPr/>
            <p:nvPr/>
          </p:nvSpPr>
          <p:spPr>
            <a:xfrm>
              <a:off x="7448736" y="4511568"/>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68688FC-6CC4-71EF-4881-DD4ABDED75E9}"/>
                </a:ext>
              </a:extLst>
            </p:cNvPr>
            <p:cNvSpPr/>
            <p:nvPr/>
          </p:nvSpPr>
          <p:spPr>
            <a:xfrm>
              <a:off x="7724851" y="4511568"/>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54522FF-2994-2AA6-54C6-303EF49FBB8B}"/>
                </a:ext>
              </a:extLst>
            </p:cNvPr>
            <p:cNvSpPr txBox="1"/>
            <p:nvPr/>
          </p:nvSpPr>
          <p:spPr>
            <a:xfrm>
              <a:off x="7219547" y="4797789"/>
              <a:ext cx="3697513" cy="1015663"/>
            </a:xfrm>
            <a:prstGeom prst="rect">
              <a:avLst/>
            </a:prstGeom>
            <a:noFill/>
          </p:spPr>
          <p:txBody>
            <a:bodyPr wrap="square" rtlCol="0">
              <a:spAutoFit/>
            </a:bodyPr>
            <a:lstStyle/>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function sum(a, b) {</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return a + b</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p>
          </p:txBody>
        </p:sp>
      </p:grpSp>
      <p:graphicFrame>
        <p:nvGraphicFramePr>
          <p:cNvPr id="4" name="Table 11">
            <a:extLst>
              <a:ext uri="{FF2B5EF4-FFF2-40B4-BE49-F238E27FC236}">
                <a16:creationId xmlns:a16="http://schemas.microsoft.com/office/drawing/2014/main" id="{1A950EAC-C625-FF6B-6236-B461C4DB8695}"/>
              </a:ext>
            </a:extLst>
          </p:cNvPr>
          <p:cNvGraphicFramePr>
            <a:graphicFrameLocks noGrp="1"/>
          </p:cNvGraphicFramePr>
          <p:nvPr>
            <p:extLst>
              <p:ext uri="{D42A27DB-BD31-4B8C-83A1-F6EECF244321}">
                <p14:modId xmlns:p14="http://schemas.microsoft.com/office/powerpoint/2010/main" val="1571913793"/>
              </p:ext>
            </p:extLst>
          </p:nvPr>
        </p:nvGraphicFramePr>
        <p:xfrm>
          <a:off x="7336707" y="3793950"/>
          <a:ext cx="3238338" cy="2377440"/>
        </p:xfrm>
        <a:graphic>
          <a:graphicData uri="http://schemas.openxmlformats.org/drawingml/2006/table">
            <a:tbl>
              <a:tblPr firstRow="1" bandRow="1">
                <a:tableStyleId>{073A0DAA-6AF3-43AB-8588-CEC1D06C72B9}</a:tableStyleId>
              </a:tblPr>
              <a:tblGrid>
                <a:gridCol w="1079446">
                  <a:extLst>
                    <a:ext uri="{9D8B030D-6E8A-4147-A177-3AD203B41FA5}">
                      <a16:colId xmlns:a16="http://schemas.microsoft.com/office/drawing/2014/main" val="97425663"/>
                    </a:ext>
                  </a:extLst>
                </a:gridCol>
                <a:gridCol w="1079446">
                  <a:extLst>
                    <a:ext uri="{9D8B030D-6E8A-4147-A177-3AD203B41FA5}">
                      <a16:colId xmlns:a16="http://schemas.microsoft.com/office/drawing/2014/main" val="2068081976"/>
                    </a:ext>
                  </a:extLst>
                </a:gridCol>
                <a:gridCol w="1079446">
                  <a:extLst>
                    <a:ext uri="{9D8B030D-6E8A-4147-A177-3AD203B41FA5}">
                      <a16:colId xmlns:a16="http://schemas.microsoft.com/office/drawing/2014/main" val="63491021"/>
                    </a:ext>
                  </a:extLst>
                </a:gridCol>
              </a:tblGrid>
              <a:tr h="389881">
                <a:tc>
                  <a:txBody>
                    <a:bodyPr/>
                    <a:lstStyle/>
                    <a:p>
                      <a:r>
                        <a:rPr lang="en-JP" sz="2000" dirty="0">
                          <a:latin typeface="Fira Code" panose="020B0809050000020004" pitchFamily="49" charset="0"/>
                          <a:ea typeface="Fira Code" panose="020B0809050000020004" pitchFamily="49" charset="0"/>
                        </a:rPr>
                        <a:t>a</a:t>
                      </a:r>
                    </a:p>
                  </a:txBody>
                  <a:tcPr/>
                </a:tc>
                <a:tc>
                  <a:txBody>
                    <a:bodyPr/>
                    <a:lstStyle/>
                    <a:p>
                      <a:r>
                        <a:rPr lang="en-JP" sz="2000" dirty="0">
                          <a:latin typeface="Fira Code" panose="020B0809050000020004" pitchFamily="49" charset="0"/>
                          <a:ea typeface="Fira Code" panose="020B0809050000020004" pitchFamily="49" charset="0"/>
                        </a:rPr>
                        <a:t>b</a:t>
                      </a:r>
                    </a:p>
                  </a:txBody>
                  <a:tcPr/>
                </a:tc>
                <a:tc>
                  <a:txBody>
                    <a:bodyPr/>
                    <a:lstStyle/>
                    <a:p>
                      <a:r>
                        <a:rPr lang="en-JP" sz="2000" dirty="0">
                          <a:latin typeface="Fira Code" panose="020B0809050000020004" pitchFamily="49" charset="0"/>
                          <a:ea typeface="Fira Code" panose="020B0809050000020004" pitchFamily="49" charset="0"/>
                        </a:rPr>
                        <a:t>sum</a:t>
                      </a:r>
                    </a:p>
                  </a:txBody>
                  <a:tcPr/>
                </a:tc>
                <a:extLst>
                  <a:ext uri="{0D108BD9-81ED-4DB2-BD59-A6C34878D82A}">
                    <a16:rowId xmlns:a16="http://schemas.microsoft.com/office/drawing/2014/main" val="1204129357"/>
                  </a:ext>
                </a:extLst>
              </a:tr>
              <a:tr h="389881">
                <a:tc>
                  <a:txBody>
                    <a:bodyPr/>
                    <a:lstStyle/>
                    <a:p>
                      <a:r>
                        <a:rPr lang="en-JP" sz="2000" dirty="0">
                          <a:latin typeface="Fira Code" panose="020B0809050000020004" pitchFamily="49" charset="0"/>
                          <a:ea typeface="Fira Code" panose="020B0809050000020004" pitchFamily="49" charset="0"/>
                        </a:rPr>
                        <a:t>1</a:t>
                      </a:r>
                    </a:p>
                  </a:txBody>
                  <a:tcPr/>
                </a:tc>
                <a:tc>
                  <a:txBody>
                    <a:bodyPr/>
                    <a:lstStyle/>
                    <a:p>
                      <a:r>
                        <a:rPr lang="en-JP" sz="2000" dirty="0">
                          <a:latin typeface="Fira Code" panose="020B0809050000020004" pitchFamily="49" charset="0"/>
                          <a:ea typeface="Fira Code" panose="020B0809050000020004" pitchFamily="49" charset="0"/>
                        </a:rPr>
                        <a:t>1</a:t>
                      </a:r>
                    </a:p>
                  </a:txBody>
                  <a:tcPr/>
                </a:tc>
                <a:tc>
                  <a:txBody>
                    <a:bodyPr/>
                    <a:lstStyle/>
                    <a:p>
                      <a:r>
                        <a:rPr lang="en-JP" sz="2000" dirty="0">
                          <a:latin typeface="Fira Code" panose="020B0809050000020004" pitchFamily="49" charset="0"/>
                          <a:ea typeface="Fira Code" panose="020B0809050000020004" pitchFamily="49" charset="0"/>
                        </a:rPr>
                        <a:t>2</a:t>
                      </a:r>
                    </a:p>
                  </a:txBody>
                  <a:tcPr/>
                </a:tc>
                <a:extLst>
                  <a:ext uri="{0D108BD9-81ED-4DB2-BD59-A6C34878D82A}">
                    <a16:rowId xmlns:a16="http://schemas.microsoft.com/office/drawing/2014/main" val="993490458"/>
                  </a:ext>
                </a:extLst>
              </a:tr>
              <a:tr h="389881">
                <a:tc>
                  <a:txBody>
                    <a:bodyPr/>
                    <a:lstStyle/>
                    <a:p>
                      <a:r>
                        <a:rPr lang="en-JP" sz="2000" dirty="0">
                          <a:latin typeface="Fira Code" panose="020B0809050000020004" pitchFamily="49" charset="0"/>
                          <a:ea typeface="Fira Code" panose="020B0809050000020004" pitchFamily="49" charset="0"/>
                        </a:rPr>
                        <a:t>1</a:t>
                      </a:r>
                    </a:p>
                  </a:txBody>
                  <a:tcPr/>
                </a:tc>
                <a:tc>
                  <a:txBody>
                    <a:bodyPr/>
                    <a:lstStyle/>
                    <a:p>
                      <a:r>
                        <a:rPr lang="en-JP" sz="2000" dirty="0">
                          <a:latin typeface="Fira Code" panose="020B0809050000020004" pitchFamily="49" charset="0"/>
                          <a:ea typeface="Fira Code" panose="020B0809050000020004" pitchFamily="49" charset="0"/>
                        </a:rPr>
                        <a:t>2</a:t>
                      </a:r>
                    </a:p>
                  </a:txBody>
                  <a:tcPr/>
                </a:tc>
                <a:tc>
                  <a:txBody>
                    <a:bodyPr/>
                    <a:lstStyle/>
                    <a:p>
                      <a:r>
                        <a:rPr lang="en-JP" sz="2000" dirty="0">
                          <a:latin typeface="Fira Code" panose="020B0809050000020004" pitchFamily="49" charset="0"/>
                          <a:ea typeface="Fira Code" panose="020B0809050000020004" pitchFamily="49" charset="0"/>
                        </a:rPr>
                        <a:t>3</a:t>
                      </a:r>
                    </a:p>
                  </a:txBody>
                  <a:tcPr/>
                </a:tc>
                <a:extLst>
                  <a:ext uri="{0D108BD9-81ED-4DB2-BD59-A6C34878D82A}">
                    <a16:rowId xmlns:a16="http://schemas.microsoft.com/office/drawing/2014/main" val="3752117045"/>
                  </a:ext>
                </a:extLst>
              </a:tr>
              <a:tr h="389881">
                <a:tc>
                  <a:txBody>
                    <a:bodyPr/>
                    <a:lstStyle/>
                    <a:p>
                      <a:r>
                        <a:rPr lang="en-JP" sz="2000" dirty="0">
                          <a:latin typeface="Fira Code" panose="020B0809050000020004" pitchFamily="49" charset="0"/>
                          <a:ea typeface="Fira Code" panose="020B0809050000020004" pitchFamily="49" charset="0"/>
                        </a:rPr>
                        <a:t>2</a:t>
                      </a:r>
                    </a:p>
                  </a:txBody>
                  <a:tcPr/>
                </a:tc>
                <a:tc>
                  <a:txBody>
                    <a:bodyPr/>
                    <a:lstStyle/>
                    <a:p>
                      <a:r>
                        <a:rPr lang="en-JP" sz="2000" dirty="0">
                          <a:latin typeface="Fira Code" panose="020B0809050000020004" pitchFamily="49" charset="0"/>
                          <a:ea typeface="Fira Code" panose="020B0809050000020004" pitchFamily="49" charset="0"/>
                        </a:rPr>
                        <a:t>1</a:t>
                      </a:r>
                    </a:p>
                  </a:txBody>
                  <a:tcPr/>
                </a:tc>
                <a:tc>
                  <a:txBody>
                    <a:bodyPr/>
                    <a:lstStyle/>
                    <a:p>
                      <a:r>
                        <a:rPr lang="en-JP" sz="2000" dirty="0">
                          <a:latin typeface="Fira Code" panose="020B0809050000020004" pitchFamily="49" charset="0"/>
                          <a:ea typeface="Fira Code" panose="020B0809050000020004" pitchFamily="49" charset="0"/>
                        </a:rPr>
                        <a:t>3</a:t>
                      </a:r>
                    </a:p>
                  </a:txBody>
                  <a:tcPr/>
                </a:tc>
                <a:extLst>
                  <a:ext uri="{0D108BD9-81ED-4DB2-BD59-A6C34878D82A}">
                    <a16:rowId xmlns:a16="http://schemas.microsoft.com/office/drawing/2014/main" val="1639095211"/>
                  </a:ext>
                </a:extLst>
              </a:tr>
              <a:tr h="389881">
                <a:tc>
                  <a:txBody>
                    <a:bodyPr/>
                    <a:lstStyle/>
                    <a:p>
                      <a:r>
                        <a:rPr lang="en-JP" sz="2000" dirty="0">
                          <a:latin typeface="Fira Code" panose="020B0809050000020004" pitchFamily="49" charset="0"/>
                          <a:ea typeface="Fira Code" panose="020B0809050000020004" pitchFamily="49" charset="0"/>
                        </a:rPr>
                        <a:t>2</a:t>
                      </a:r>
                    </a:p>
                  </a:txBody>
                  <a:tcPr/>
                </a:tc>
                <a:tc>
                  <a:txBody>
                    <a:bodyPr/>
                    <a:lstStyle/>
                    <a:p>
                      <a:r>
                        <a:rPr lang="en-JP" sz="2000" dirty="0">
                          <a:latin typeface="Fira Code" panose="020B0809050000020004" pitchFamily="49" charset="0"/>
                          <a:ea typeface="Fira Code" panose="020B0809050000020004" pitchFamily="49" charset="0"/>
                        </a:rPr>
                        <a:t>2</a:t>
                      </a:r>
                    </a:p>
                  </a:txBody>
                  <a:tcPr/>
                </a:tc>
                <a:tc>
                  <a:txBody>
                    <a:bodyPr/>
                    <a:lstStyle/>
                    <a:p>
                      <a:r>
                        <a:rPr lang="en-JP" sz="2000" dirty="0">
                          <a:latin typeface="Fira Code" panose="020B0809050000020004" pitchFamily="49" charset="0"/>
                          <a:ea typeface="Fira Code" panose="020B0809050000020004" pitchFamily="49" charset="0"/>
                        </a:rPr>
                        <a:t>4</a:t>
                      </a:r>
                    </a:p>
                  </a:txBody>
                  <a:tcPr/>
                </a:tc>
                <a:extLst>
                  <a:ext uri="{0D108BD9-81ED-4DB2-BD59-A6C34878D82A}">
                    <a16:rowId xmlns:a16="http://schemas.microsoft.com/office/drawing/2014/main" val="2651433371"/>
                  </a:ext>
                </a:extLst>
              </a:tr>
              <a:tr h="389881">
                <a:tc>
                  <a:txBody>
                    <a:bodyPr/>
                    <a:lstStyle/>
                    <a:p>
                      <a:r>
                        <a:rPr lang="en-JP" sz="2000" dirty="0">
                          <a:latin typeface="Fira Code" panose="020B0809050000020004" pitchFamily="49" charset="0"/>
                          <a:ea typeface="Fira Code" panose="020B0809050000020004" pitchFamily="49" charset="0"/>
                        </a:rPr>
                        <a:t>2</a:t>
                      </a:r>
                    </a:p>
                  </a:txBody>
                  <a:tcPr/>
                </a:tc>
                <a:tc>
                  <a:txBody>
                    <a:bodyPr/>
                    <a:lstStyle/>
                    <a:p>
                      <a:r>
                        <a:rPr lang="en-JP" sz="2000" dirty="0">
                          <a:latin typeface="Fira Code" panose="020B0809050000020004" pitchFamily="49" charset="0"/>
                          <a:ea typeface="Fira Code" panose="020B0809050000020004" pitchFamily="49" charset="0"/>
                        </a:rPr>
                        <a:t>3</a:t>
                      </a:r>
                    </a:p>
                  </a:txBody>
                  <a:tcPr/>
                </a:tc>
                <a:tc>
                  <a:txBody>
                    <a:bodyPr/>
                    <a:lstStyle/>
                    <a:p>
                      <a:r>
                        <a:rPr lang="en-JP" sz="2000" dirty="0">
                          <a:latin typeface="Fira Code" panose="020B0809050000020004" pitchFamily="49" charset="0"/>
                          <a:ea typeface="Fira Code" panose="020B0809050000020004" pitchFamily="49" charset="0"/>
                        </a:rPr>
                        <a:t>5</a:t>
                      </a:r>
                    </a:p>
                  </a:txBody>
                  <a:tcPr/>
                </a:tc>
                <a:extLst>
                  <a:ext uri="{0D108BD9-81ED-4DB2-BD59-A6C34878D82A}">
                    <a16:rowId xmlns:a16="http://schemas.microsoft.com/office/drawing/2014/main" val="1325778286"/>
                  </a:ext>
                </a:extLst>
              </a:tr>
            </a:tbl>
          </a:graphicData>
        </a:graphic>
      </p:graphicFrame>
    </p:spTree>
    <p:extLst>
      <p:ext uri="{BB962C8B-B14F-4D97-AF65-F5344CB8AC3E}">
        <p14:creationId xmlns:p14="http://schemas.microsoft.com/office/powerpoint/2010/main" val="3033269242"/>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34">
            <a:extLst>
              <a:ext uri="{FF2B5EF4-FFF2-40B4-BE49-F238E27FC236}">
                <a16:creationId xmlns:a16="http://schemas.microsoft.com/office/drawing/2014/main" id="{0B17A40F-F670-BB40-8421-A30F19835C1F}"/>
              </a:ext>
            </a:extLst>
          </p:cNvPr>
          <p:cNvSpPr txBox="1">
            <a:spLocks/>
          </p:cNvSpPr>
          <p:nvPr/>
        </p:nvSpPr>
        <p:spPr>
          <a:xfrm>
            <a:off x="695325" y="584199"/>
            <a:ext cx="10801350" cy="1176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marR="0" lvl="0" algn="l" rtl="0">
              <a:lnSpc>
                <a:spcPct val="100000"/>
              </a:lnSpc>
              <a:spcBef>
                <a:spcPts val="0"/>
              </a:spcBef>
              <a:spcAft>
                <a:spcPts val="0"/>
              </a:spcAft>
              <a:defRPr lang="ja-JP"/>
            </a:defPPr>
            <a:lvl1pPr>
              <a:lnSpc>
                <a:spcPct val="90000"/>
              </a:lnSpc>
              <a:defRPr sz="4400">
                <a:solidFill>
                  <a:schemeClr val="bg1"/>
                </a:solidFill>
                <a:latin typeface="Biome" panose="020B0503030204020804" pitchFamily="34" charset="0"/>
                <a:ea typeface="+mj-ea"/>
                <a:cs typeface="Biome" panose="020B0503030204020804" pitchFamily="34" charset="0"/>
              </a:defRPr>
            </a:lvl1pPr>
            <a:lvl2pPr>
              <a:lnSpc>
                <a:spcPct val="90000"/>
              </a:lnSpc>
              <a:defRPr sz="4400">
                <a:latin typeface="Calibri Light" panose="020F0302020204030204" pitchFamily="34" charset="0"/>
              </a:defRPr>
            </a:lvl2pPr>
            <a:lvl3pPr>
              <a:lnSpc>
                <a:spcPct val="90000"/>
              </a:lnSpc>
              <a:defRPr sz="4400">
                <a:latin typeface="Calibri Light" panose="020F0302020204030204" pitchFamily="34" charset="0"/>
              </a:defRPr>
            </a:lvl3pPr>
            <a:lvl4pPr>
              <a:lnSpc>
                <a:spcPct val="90000"/>
              </a:lnSpc>
              <a:defRPr sz="4400">
                <a:latin typeface="Calibri Light" panose="020F0302020204030204" pitchFamily="34" charset="0"/>
              </a:defRPr>
            </a:lvl4pPr>
            <a:lvl5pPr>
              <a:lnSpc>
                <a:spcPct val="90000"/>
              </a:lnSpc>
              <a:defRPr sz="4400">
                <a:latin typeface="Calibri Light" panose="020F0302020204030204" pitchFamily="34" charset="0"/>
              </a:defRPr>
            </a:lvl5pPr>
            <a:lvl6pPr marL="457200" fontAlgn="base">
              <a:lnSpc>
                <a:spcPct val="90000"/>
              </a:lnSpc>
              <a:spcBef>
                <a:spcPct val="0"/>
              </a:spcBef>
              <a:spcAft>
                <a:spcPct val="0"/>
              </a:spcAft>
              <a:defRPr sz="4400">
                <a:latin typeface="Calibri Light" panose="020F0302020204030204" pitchFamily="34" charset="0"/>
              </a:defRPr>
            </a:lvl6pPr>
            <a:lvl7pPr marL="914400" fontAlgn="base">
              <a:lnSpc>
                <a:spcPct val="90000"/>
              </a:lnSpc>
              <a:spcBef>
                <a:spcPct val="0"/>
              </a:spcBef>
              <a:spcAft>
                <a:spcPct val="0"/>
              </a:spcAft>
              <a:defRPr sz="4400">
                <a:latin typeface="Calibri Light" panose="020F0302020204030204" pitchFamily="34" charset="0"/>
              </a:defRPr>
            </a:lvl7pPr>
            <a:lvl8pPr marL="1371600" fontAlgn="base">
              <a:lnSpc>
                <a:spcPct val="90000"/>
              </a:lnSpc>
              <a:spcBef>
                <a:spcPct val="0"/>
              </a:spcBef>
              <a:spcAft>
                <a:spcPct val="0"/>
              </a:spcAft>
              <a:defRPr sz="4400">
                <a:latin typeface="Calibri Light" panose="020F0302020204030204" pitchFamily="34" charset="0"/>
              </a:defRPr>
            </a:lvl8pPr>
            <a:lvl9pPr marL="1828800" fontAlgn="base">
              <a:lnSpc>
                <a:spcPct val="90000"/>
              </a:lnSpc>
              <a:spcBef>
                <a:spcPct val="0"/>
              </a:spcBef>
              <a:spcAft>
                <a:spcPct val="0"/>
              </a:spcAft>
              <a:defRPr sz="4400">
                <a:latin typeface="Calibri Light" panose="020F0302020204030204" pitchFamily="34" charset="0"/>
              </a:defRPr>
            </a:lvl9pPr>
          </a:lstStyle>
          <a:p>
            <a:r>
              <a:rPr lang="en-US" dirty="0">
                <a:latin typeface="Rakuten Sans" panose="020B0503020203020204" pitchFamily="34" charset="0"/>
                <a:cs typeface="Rakuten Sans" panose="020B0503020203020204" pitchFamily="34" charset="0"/>
                <a:sym typeface="Calibri"/>
              </a:rPr>
              <a:t>Impure functions</a:t>
            </a:r>
            <a:endParaRPr lang="en" dirty="0">
              <a:latin typeface="Rakuten Sans" panose="020B0503020203020204" pitchFamily="34" charset="0"/>
              <a:cs typeface="Rakuten Sans" panose="020B0503020203020204" pitchFamily="34" charset="0"/>
              <a:sym typeface="Calibri"/>
            </a:endParaRPr>
          </a:p>
        </p:txBody>
      </p:sp>
      <p:sp>
        <p:nvSpPr>
          <p:cNvPr id="3" name="TextBox 2">
            <a:extLst>
              <a:ext uri="{FF2B5EF4-FFF2-40B4-BE49-F238E27FC236}">
                <a16:creationId xmlns:a16="http://schemas.microsoft.com/office/drawing/2014/main" id="{939060EF-ED1F-9B4F-98F2-D422107E6C3B}"/>
              </a:ext>
            </a:extLst>
          </p:cNvPr>
          <p:cNvSpPr txBox="1"/>
          <p:nvPr/>
        </p:nvSpPr>
        <p:spPr>
          <a:xfrm>
            <a:off x="1062246" y="1430898"/>
            <a:ext cx="9490531" cy="2062103"/>
          </a:xfrm>
          <a:prstGeom prst="rect">
            <a:avLst/>
          </a:prstGeom>
          <a:noFill/>
        </p:spPr>
        <p:txBody>
          <a:bodyPr wrap="square" rtlCol="0">
            <a:spAutoFit/>
          </a:bodyPr>
          <a:lstStyle/>
          <a:p>
            <a:pPr>
              <a:spcAft>
                <a:spcPts val="3000"/>
              </a:spcAft>
            </a:pPr>
            <a:r>
              <a:rPr lang="en-US" sz="3200" dirty="0">
                <a:solidFill>
                  <a:schemeClr val="bg1"/>
                </a:solidFill>
                <a:latin typeface="Rakuten Sans" panose="020B0503020203020204" pitchFamily="34" charset="0"/>
                <a:ea typeface="Calibri"/>
                <a:cs typeface="Rakuten Sans" panose="020B0503020203020204" pitchFamily="34" charset="0"/>
              </a:rPr>
              <a:t>Functions that return the time or a random value are not pure, because cannot be replaced by a lookup table. Every time they are called, they produce a new value.</a:t>
            </a:r>
          </a:p>
        </p:txBody>
      </p:sp>
      <p:grpSp>
        <p:nvGrpSpPr>
          <p:cNvPr id="6" name="Group 5">
            <a:extLst>
              <a:ext uri="{FF2B5EF4-FFF2-40B4-BE49-F238E27FC236}">
                <a16:creationId xmlns:a16="http://schemas.microsoft.com/office/drawing/2014/main" id="{EF562EF1-BDDA-8D9E-7953-407C4180631E}"/>
              </a:ext>
            </a:extLst>
          </p:cNvPr>
          <p:cNvGrpSpPr/>
          <p:nvPr/>
        </p:nvGrpSpPr>
        <p:grpSpPr>
          <a:xfrm>
            <a:off x="7023609" y="4081853"/>
            <a:ext cx="4112629" cy="1982666"/>
            <a:chOff x="7010924" y="4326059"/>
            <a:chExt cx="4112629" cy="1982666"/>
          </a:xfrm>
        </p:grpSpPr>
        <p:sp>
          <p:nvSpPr>
            <p:cNvPr id="7" name="Rounded Rectangle 6">
              <a:extLst>
                <a:ext uri="{FF2B5EF4-FFF2-40B4-BE49-F238E27FC236}">
                  <a16:creationId xmlns:a16="http://schemas.microsoft.com/office/drawing/2014/main" id="{ECAD04A5-567F-8247-45FE-B9D75DBC87E8}"/>
                </a:ext>
              </a:extLst>
            </p:cNvPr>
            <p:cNvSpPr/>
            <p:nvPr/>
          </p:nvSpPr>
          <p:spPr>
            <a:xfrm>
              <a:off x="7010924" y="4326059"/>
              <a:ext cx="4112629" cy="1982666"/>
            </a:xfrm>
            <a:prstGeom prst="roundRect">
              <a:avLst>
                <a:gd name="adj" fmla="val 4223"/>
              </a:avLst>
            </a:prstGeom>
            <a:solidFill>
              <a:schemeClr val="bg2">
                <a:lumMod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40373A6-6E66-8D05-E113-83AD28199B1C}"/>
                </a:ext>
              </a:extLst>
            </p:cNvPr>
            <p:cNvSpPr/>
            <p:nvPr/>
          </p:nvSpPr>
          <p:spPr>
            <a:xfrm>
              <a:off x="7172620" y="4511568"/>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0146882-781D-D09F-5854-B796791711F3}"/>
                </a:ext>
              </a:extLst>
            </p:cNvPr>
            <p:cNvSpPr/>
            <p:nvPr/>
          </p:nvSpPr>
          <p:spPr>
            <a:xfrm>
              <a:off x="7448736" y="4511568"/>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68688FC-6CC4-71EF-4881-DD4ABDED75E9}"/>
                </a:ext>
              </a:extLst>
            </p:cNvPr>
            <p:cNvSpPr/>
            <p:nvPr/>
          </p:nvSpPr>
          <p:spPr>
            <a:xfrm>
              <a:off x="7724851" y="4511568"/>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54522FF-2994-2AA6-54C6-303EF49FBB8B}"/>
                </a:ext>
              </a:extLst>
            </p:cNvPr>
            <p:cNvSpPr txBox="1"/>
            <p:nvPr/>
          </p:nvSpPr>
          <p:spPr>
            <a:xfrm>
              <a:off x="7219547" y="4797789"/>
              <a:ext cx="3697513" cy="1015663"/>
            </a:xfrm>
            <a:prstGeom prst="rect">
              <a:avLst/>
            </a:prstGeom>
            <a:noFill/>
          </p:spPr>
          <p:txBody>
            <a:bodyPr wrap="square" rtlCol="0">
              <a:spAutoFit/>
            </a:bodyPr>
            <a:lstStyle/>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function now() {</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return </a:t>
              </a:r>
              <a:r>
                <a:rPr lang="en-US" sz="2000" dirty="0" err="1">
                  <a:solidFill>
                    <a:schemeClr val="bg1"/>
                  </a:solidFill>
                  <a:latin typeface="Fira Code" panose="020B0809050000020004" pitchFamily="49" charset="0"/>
                  <a:ea typeface="Fira Code" panose="020B0809050000020004" pitchFamily="49" charset="0"/>
                  <a:cs typeface="Courier New" panose="02070309020205020404" pitchFamily="49" charset="0"/>
                </a:rPr>
                <a:t>getTime</a:t>
              </a:r>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p>
          </p:txBody>
        </p:sp>
      </p:grpSp>
      <p:grpSp>
        <p:nvGrpSpPr>
          <p:cNvPr id="12" name="Group 11">
            <a:extLst>
              <a:ext uri="{FF2B5EF4-FFF2-40B4-BE49-F238E27FC236}">
                <a16:creationId xmlns:a16="http://schemas.microsoft.com/office/drawing/2014/main" id="{5029E316-512F-AAF4-4787-FD1E57FAE35C}"/>
              </a:ext>
            </a:extLst>
          </p:cNvPr>
          <p:cNvGrpSpPr/>
          <p:nvPr/>
        </p:nvGrpSpPr>
        <p:grpSpPr>
          <a:xfrm>
            <a:off x="1012190" y="4081853"/>
            <a:ext cx="4571191" cy="1982666"/>
            <a:chOff x="4519206" y="3986038"/>
            <a:chExt cx="4571191" cy="1982666"/>
          </a:xfrm>
        </p:grpSpPr>
        <p:grpSp>
          <p:nvGrpSpPr>
            <p:cNvPr id="13" name="Group 12">
              <a:extLst>
                <a:ext uri="{FF2B5EF4-FFF2-40B4-BE49-F238E27FC236}">
                  <a16:creationId xmlns:a16="http://schemas.microsoft.com/office/drawing/2014/main" id="{76FE7B54-97E4-3F2B-3D9C-3128ADCFC2FA}"/>
                </a:ext>
              </a:extLst>
            </p:cNvPr>
            <p:cNvGrpSpPr/>
            <p:nvPr/>
          </p:nvGrpSpPr>
          <p:grpSpPr>
            <a:xfrm>
              <a:off x="4519206" y="3986038"/>
              <a:ext cx="4571191" cy="1982666"/>
              <a:chOff x="1129552" y="2011680"/>
              <a:chExt cx="4571191" cy="1982666"/>
            </a:xfrm>
          </p:grpSpPr>
          <p:sp>
            <p:nvSpPr>
              <p:cNvPr id="15" name="Rounded Rectangle 14">
                <a:extLst>
                  <a:ext uri="{FF2B5EF4-FFF2-40B4-BE49-F238E27FC236}">
                    <a16:creationId xmlns:a16="http://schemas.microsoft.com/office/drawing/2014/main" id="{44B87756-0F50-2337-451A-61FFFEDFA3F7}"/>
                  </a:ext>
                </a:extLst>
              </p:cNvPr>
              <p:cNvSpPr/>
              <p:nvPr/>
            </p:nvSpPr>
            <p:spPr>
              <a:xfrm>
                <a:off x="1129552" y="2011680"/>
                <a:ext cx="4571191" cy="1982666"/>
              </a:xfrm>
              <a:prstGeom prst="roundRect">
                <a:avLst>
                  <a:gd name="adj" fmla="val 4223"/>
                </a:avLst>
              </a:prstGeom>
              <a:solidFill>
                <a:schemeClr val="bg2">
                  <a:lumMod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5DD22512-8F7D-3A2D-0288-FD0EFE0F73E2}"/>
                  </a:ext>
                </a:extLst>
              </p:cNvPr>
              <p:cNvGrpSpPr/>
              <p:nvPr/>
            </p:nvGrpSpPr>
            <p:grpSpPr>
              <a:xfrm>
                <a:off x="1291249" y="2197189"/>
                <a:ext cx="727071" cy="174840"/>
                <a:chOff x="1291249" y="2197189"/>
                <a:chExt cx="727071" cy="174840"/>
              </a:xfrm>
            </p:grpSpPr>
            <p:sp>
              <p:nvSpPr>
                <p:cNvPr id="17" name="Oval 16">
                  <a:extLst>
                    <a:ext uri="{FF2B5EF4-FFF2-40B4-BE49-F238E27FC236}">
                      <a16:creationId xmlns:a16="http://schemas.microsoft.com/office/drawing/2014/main" id="{4DEBB354-03A6-27BF-30B6-7353EA5313DD}"/>
                    </a:ext>
                  </a:extLst>
                </p:cNvPr>
                <p:cNvSpPr/>
                <p:nvPr/>
              </p:nvSpPr>
              <p:spPr>
                <a:xfrm>
                  <a:off x="1291249" y="2197189"/>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4494E6E-B691-E574-60F9-3BB4B4940C8A}"/>
                    </a:ext>
                  </a:extLst>
                </p:cNvPr>
                <p:cNvSpPr/>
                <p:nvPr/>
              </p:nvSpPr>
              <p:spPr>
                <a:xfrm>
                  <a:off x="1567365" y="2197189"/>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E470084-1F9C-3EFA-8534-788223DFA135}"/>
                    </a:ext>
                  </a:extLst>
                </p:cNvPr>
                <p:cNvSpPr/>
                <p:nvPr/>
              </p:nvSpPr>
              <p:spPr>
                <a:xfrm>
                  <a:off x="1843480" y="2197189"/>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TextBox 13">
              <a:extLst>
                <a:ext uri="{FF2B5EF4-FFF2-40B4-BE49-F238E27FC236}">
                  <a16:creationId xmlns:a16="http://schemas.microsoft.com/office/drawing/2014/main" id="{F6155C21-585E-629E-6772-16C7E020E414}"/>
                </a:ext>
              </a:extLst>
            </p:cNvPr>
            <p:cNvSpPr txBox="1"/>
            <p:nvPr/>
          </p:nvSpPr>
          <p:spPr>
            <a:xfrm>
              <a:off x="4703343" y="4504942"/>
              <a:ext cx="4112629" cy="973964"/>
            </a:xfrm>
            <a:prstGeom prst="rect">
              <a:avLst/>
            </a:prstGeom>
            <a:noFill/>
          </p:spPr>
          <p:txBody>
            <a:bodyPr wrap="square" rtlCol="0">
              <a:noAutofit/>
            </a:bodyPr>
            <a:lstStyle/>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function ran() {</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return </a:t>
              </a:r>
              <a:r>
                <a:rPr lang="en-US" sz="2000" dirty="0" err="1">
                  <a:solidFill>
                    <a:schemeClr val="bg1"/>
                  </a:solidFill>
                  <a:latin typeface="Fira Code" panose="020B0809050000020004" pitchFamily="49" charset="0"/>
                  <a:ea typeface="Fira Code" panose="020B0809050000020004" pitchFamily="49" charset="0"/>
                  <a:cs typeface="Courier New" panose="02070309020205020404" pitchFamily="49" charset="0"/>
                </a:rPr>
                <a:t>Math.random</a:t>
              </a:r>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p>
          </p:txBody>
        </p:sp>
      </p:grpSp>
    </p:spTree>
    <p:extLst>
      <p:ext uri="{BB962C8B-B14F-4D97-AF65-F5344CB8AC3E}">
        <p14:creationId xmlns:p14="http://schemas.microsoft.com/office/powerpoint/2010/main" val="7205828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34">
            <a:extLst>
              <a:ext uri="{FF2B5EF4-FFF2-40B4-BE49-F238E27FC236}">
                <a16:creationId xmlns:a16="http://schemas.microsoft.com/office/drawing/2014/main" id="{0B17A40F-F670-BB40-8421-A30F19835C1F}"/>
              </a:ext>
            </a:extLst>
          </p:cNvPr>
          <p:cNvSpPr txBox="1">
            <a:spLocks/>
          </p:cNvSpPr>
          <p:nvPr/>
        </p:nvSpPr>
        <p:spPr>
          <a:xfrm>
            <a:off x="695325" y="584199"/>
            <a:ext cx="10801350" cy="1176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marR="0" lvl="0" algn="l" rtl="0">
              <a:lnSpc>
                <a:spcPct val="100000"/>
              </a:lnSpc>
              <a:spcBef>
                <a:spcPts val="0"/>
              </a:spcBef>
              <a:spcAft>
                <a:spcPts val="0"/>
              </a:spcAft>
              <a:defRPr lang="ja-JP"/>
            </a:defPPr>
            <a:lvl1pPr>
              <a:lnSpc>
                <a:spcPct val="90000"/>
              </a:lnSpc>
              <a:defRPr sz="4400">
                <a:solidFill>
                  <a:schemeClr val="bg1"/>
                </a:solidFill>
                <a:latin typeface="Biome" panose="020B0503030204020804" pitchFamily="34" charset="0"/>
                <a:ea typeface="+mj-ea"/>
                <a:cs typeface="Biome" panose="020B0503030204020804" pitchFamily="34" charset="0"/>
              </a:defRPr>
            </a:lvl1pPr>
            <a:lvl2pPr>
              <a:lnSpc>
                <a:spcPct val="90000"/>
              </a:lnSpc>
              <a:defRPr sz="4400">
                <a:latin typeface="Calibri Light" panose="020F0302020204030204" pitchFamily="34" charset="0"/>
              </a:defRPr>
            </a:lvl2pPr>
            <a:lvl3pPr>
              <a:lnSpc>
                <a:spcPct val="90000"/>
              </a:lnSpc>
              <a:defRPr sz="4400">
                <a:latin typeface="Calibri Light" panose="020F0302020204030204" pitchFamily="34" charset="0"/>
              </a:defRPr>
            </a:lvl3pPr>
            <a:lvl4pPr>
              <a:lnSpc>
                <a:spcPct val="90000"/>
              </a:lnSpc>
              <a:defRPr sz="4400">
                <a:latin typeface="Calibri Light" panose="020F0302020204030204" pitchFamily="34" charset="0"/>
              </a:defRPr>
            </a:lvl4pPr>
            <a:lvl5pPr>
              <a:lnSpc>
                <a:spcPct val="90000"/>
              </a:lnSpc>
              <a:defRPr sz="4400">
                <a:latin typeface="Calibri Light" panose="020F0302020204030204" pitchFamily="34" charset="0"/>
              </a:defRPr>
            </a:lvl5pPr>
            <a:lvl6pPr marL="457200" fontAlgn="base">
              <a:lnSpc>
                <a:spcPct val="90000"/>
              </a:lnSpc>
              <a:spcBef>
                <a:spcPct val="0"/>
              </a:spcBef>
              <a:spcAft>
                <a:spcPct val="0"/>
              </a:spcAft>
              <a:defRPr sz="4400">
                <a:latin typeface="Calibri Light" panose="020F0302020204030204" pitchFamily="34" charset="0"/>
              </a:defRPr>
            </a:lvl6pPr>
            <a:lvl7pPr marL="914400" fontAlgn="base">
              <a:lnSpc>
                <a:spcPct val="90000"/>
              </a:lnSpc>
              <a:spcBef>
                <a:spcPct val="0"/>
              </a:spcBef>
              <a:spcAft>
                <a:spcPct val="0"/>
              </a:spcAft>
              <a:defRPr sz="4400">
                <a:latin typeface="Calibri Light" panose="020F0302020204030204" pitchFamily="34" charset="0"/>
              </a:defRPr>
            </a:lvl7pPr>
            <a:lvl8pPr marL="1371600" fontAlgn="base">
              <a:lnSpc>
                <a:spcPct val="90000"/>
              </a:lnSpc>
              <a:spcBef>
                <a:spcPct val="0"/>
              </a:spcBef>
              <a:spcAft>
                <a:spcPct val="0"/>
              </a:spcAft>
              <a:defRPr sz="4400">
                <a:latin typeface="Calibri Light" panose="020F0302020204030204" pitchFamily="34" charset="0"/>
              </a:defRPr>
            </a:lvl8pPr>
            <a:lvl9pPr marL="1828800" fontAlgn="base">
              <a:lnSpc>
                <a:spcPct val="90000"/>
              </a:lnSpc>
              <a:spcBef>
                <a:spcPct val="0"/>
              </a:spcBef>
              <a:spcAft>
                <a:spcPct val="0"/>
              </a:spcAft>
              <a:defRPr sz="4400">
                <a:latin typeface="Calibri Light" panose="020F0302020204030204" pitchFamily="34" charset="0"/>
              </a:defRPr>
            </a:lvl9pPr>
          </a:lstStyle>
          <a:p>
            <a:r>
              <a:rPr lang="en-US" dirty="0">
                <a:latin typeface="Rakuten Sans" panose="020B0503020203020204" pitchFamily="34" charset="0"/>
                <a:cs typeface="Rakuten Sans" panose="020B0503020203020204" pitchFamily="34" charset="0"/>
                <a:sym typeface="Calibri"/>
              </a:rPr>
              <a:t>Pure functions Predictability</a:t>
            </a:r>
            <a:endParaRPr lang="en" dirty="0">
              <a:latin typeface="Rakuten Sans" panose="020B0503020203020204" pitchFamily="34" charset="0"/>
              <a:cs typeface="Rakuten Sans" panose="020B0503020203020204" pitchFamily="34" charset="0"/>
              <a:sym typeface="Calibri"/>
            </a:endParaRPr>
          </a:p>
        </p:txBody>
      </p:sp>
      <p:sp>
        <p:nvSpPr>
          <p:cNvPr id="3" name="TextBox 2">
            <a:extLst>
              <a:ext uri="{FF2B5EF4-FFF2-40B4-BE49-F238E27FC236}">
                <a16:creationId xmlns:a16="http://schemas.microsoft.com/office/drawing/2014/main" id="{939060EF-ED1F-9B4F-98F2-D422107E6C3B}"/>
              </a:ext>
            </a:extLst>
          </p:cNvPr>
          <p:cNvSpPr txBox="1"/>
          <p:nvPr/>
        </p:nvSpPr>
        <p:spPr>
          <a:xfrm>
            <a:off x="695325" y="1420502"/>
            <a:ext cx="10914784" cy="1077218"/>
          </a:xfrm>
          <a:prstGeom prst="rect">
            <a:avLst/>
          </a:prstGeom>
          <a:noFill/>
        </p:spPr>
        <p:txBody>
          <a:bodyPr wrap="square" rtlCol="0">
            <a:spAutoFit/>
          </a:bodyPr>
          <a:lstStyle/>
          <a:p>
            <a:pPr>
              <a:spcAft>
                <a:spcPts val="3000"/>
              </a:spcAft>
            </a:pPr>
            <a:r>
              <a:rPr lang="en-US" sz="3200" dirty="0">
                <a:solidFill>
                  <a:schemeClr val="bg1"/>
                </a:solidFill>
                <a:latin typeface="Rakuten Sans" panose="020B0503020203020204" pitchFamily="34" charset="0"/>
                <a:ea typeface="Calibri"/>
                <a:cs typeface="Rakuten Sans" panose="020B0503020203020204" pitchFamily="34" charset="0"/>
              </a:rPr>
              <a:t>A consequence of pure function is “predictability”. Just looking at the function, is possible to guess the result. </a:t>
            </a:r>
          </a:p>
        </p:txBody>
      </p:sp>
      <p:grpSp>
        <p:nvGrpSpPr>
          <p:cNvPr id="6" name="Group 5">
            <a:extLst>
              <a:ext uri="{FF2B5EF4-FFF2-40B4-BE49-F238E27FC236}">
                <a16:creationId xmlns:a16="http://schemas.microsoft.com/office/drawing/2014/main" id="{EF562EF1-BDDA-8D9E-7953-407C4180631E}"/>
              </a:ext>
            </a:extLst>
          </p:cNvPr>
          <p:cNvGrpSpPr/>
          <p:nvPr/>
        </p:nvGrpSpPr>
        <p:grpSpPr>
          <a:xfrm>
            <a:off x="1074199" y="3826464"/>
            <a:ext cx="4481474" cy="2344925"/>
            <a:chOff x="7010924" y="4326058"/>
            <a:chExt cx="4481474" cy="2344925"/>
          </a:xfrm>
        </p:grpSpPr>
        <p:sp>
          <p:nvSpPr>
            <p:cNvPr id="7" name="Rounded Rectangle 6">
              <a:extLst>
                <a:ext uri="{FF2B5EF4-FFF2-40B4-BE49-F238E27FC236}">
                  <a16:creationId xmlns:a16="http://schemas.microsoft.com/office/drawing/2014/main" id="{ECAD04A5-567F-8247-45FE-B9D75DBC87E8}"/>
                </a:ext>
              </a:extLst>
            </p:cNvPr>
            <p:cNvSpPr/>
            <p:nvPr/>
          </p:nvSpPr>
          <p:spPr>
            <a:xfrm>
              <a:off x="7010924" y="4326058"/>
              <a:ext cx="4481474" cy="2344925"/>
            </a:xfrm>
            <a:prstGeom prst="roundRect">
              <a:avLst>
                <a:gd name="adj" fmla="val 4223"/>
              </a:avLst>
            </a:prstGeom>
            <a:solidFill>
              <a:schemeClr val="bg2">
                <a:lumMod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40373A6-6E66-8D05-E113-83AD28199B1C}"/>
                </a:ext>
              </a:extLst>
            </p:cNvPr>
            <p:cNvSpPr/>
            <p:nvPr/>
          </p:nvSpPr>
          <p:spPr>
            <a:xfrm>
              <a:off x="7172620" y="4511568"/>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0146882-781D-D09F-5854-B796791711F3}"/>
                </a:ext>
              </a:extLst>
            </p:cNvPr>
            <p:cNvSpPr/>
            <p:nvPr/>
          </p:nvSpPr>
          <p:spPr>
            <a:xfrm>
              <a:off x="7448736" y="4511568"/>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68688FC-6CC4-71EF-4881-DD4ABDED75E9}"/>
                </a:ext>
              </a:extLst>
            </p:cNvPr>
            <p:cNvSpPr/>
            <p:nvPr/>
          </p:nvSpPr>
          <p:spPr>
            <a:xfrm>
              <a:off x="7724851" y="4511568"/>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54522FF-2994-2AA6-54C6-303EF49FBB8B}"/>
                </a:ext>
              </a:extLst>
            </p:cNvPr>
            <p:cNvSpPr txBox="1"/>
            <p:nvPr/>
          </p:nvSpPr>
          <p:spPr>
            <a:xfrm>
              <a:off x="7219547" y="4797789"/>
              <a:ext cx="4112629" cy="1631216"/>
            </a:xfrm>
            <a:prstGeom prst="rect">
              <a:avLst/>
            </a:prstGeom>
            <a:noFill/>
          </p:spPr>
          <p:txBody>
            <a:bodyPr wrap="square" rtlCol="0">
              <a:spAutoFit/>
            </a:bodyPr>
            <a:lstStyle/>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function sum(a, b) {</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return a + b</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p>
            <a:p>
              <a:endPar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endParaRP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sum(3, 7) </a:t>
              </a:r>
              <a:r>
                <a:rPr lang="en-US" sz="2000" dirty="0">
                  <a:solidFill>
                    <a:schemeClr val="bg1">
                      <a:lumMod val="65000"/>
                    </a:schemeClr>
                  </a:solidFill>
                  <a:latin typeface="Fira Code" panose="020B0809050000020004" pitchFamily="49" charset="0"/>
                  <a:ea typeface="Fira Code" panose="020B0809050000020004" pitchFamily="49" charset="0"/>
                  <a:cs typeface="Courier New" panose="02070309020205020404" pitchFamily="49" charset="0"/>
                </a:rPr>
                <a:t>// returns 10</a:t>
              </a:r>
            </a:p>
          </p:txBody>
        </p:sp>
      </p:grpSp>
      <p:sp>
        <p:nvSpPr>
          <p:cNvPr id="12" name="TextBox 11">
            <a:extLst>
              <a:ext uri="{FF2B5EF4-FFF2-40B4-BE49-F238E27FC236}">
                <a16:creationId xmlns:a16="http://schemas.microsoft.com/office/drawing/2014/main" id="{53DC904C-1DAA-E1CF-1A13-4BA5EC245840}"/>
              </a:ext>
            </a:extLst>
          </p:cNvPr>
          <p:cNvSpPr txBox="1"/>
          <p:nvPr/>
        </p:nvSpPr>
        <p:spPr>
          <a:xfrm>
            <a:off x="1074199" y="3099668"/>
            <a:ext cx="4481474" cy="584775"/>
          </a:xfrm>
          <a:prstGeom prst="rect">
            <a:avLst/>
          </a:prstGeom>
          <a:noFill/>
        </p:spPr>
        <p:txBody>
          <a:bodyPr wrap="square" rtlCol="0">
            <a:spAutoFit/>
          </a:bodyPr>
          <a:lstStyle/>
          <a:p>
            <a:pPr algn="ctr">
              <a:spcAft>
                <a:spcPts val="3000"/>
              </a:spcAft>
            </a:pPr>
            <a:r>
              <a:rPr lang="en-US" sz="3200" dirty="0">
                <a:solidFill>
                  <a:schemeClr val="bg1"/>
                </a:solidFill>
                <a:latin typeface="Rakuten Sans" panose="020B0503020203020204" pitchFamily="34" charset="0"/>
                <a:ea typeface="Calibri"/>
                <a:cs typeface="Rakuten Sans" panose="020B0503020203020204" pitchFamily="34" charset="0"/>
              </a:rPr>
              <a:t>Predictable</a:t>
            </a:r>
          </a:p>
        </p:txBody>
      </p:sp>
      <p:grpSp>
        <p:nvGrpSpPr>
          <p:cNvPr id="13" name="Group 12">
            <a:extLst>
              <a:ext uri="{FF2B5EF4-FFF2-40B4-BE49-F238E27FC236}">
                <a16:creationId xmlns:a16="http://schemas.microsoft.com/office/drawing/2014/main" id="{18DD3B1A-BEB4-40E8-3609-7317D7E59996}"/>
              </a:ext>
            </a:extLst>
          </p:cNvPr>
          <p:cNvGrpSpPr/>
          <p:nvPr/>
        </p:nvGrpSpPr>
        <p:grpSpPr>
          <a:xfrm>
            <a:off x="6337987" y="3826463"/>
            <a:ext cx="4571191" cy="2363199"/>
            <a:chOff x="4519206" y="3986037"/>
            <a:chExt cx="4571191" cy="2363199"/>
          </a:xfrm>
        </p:grpSpPr>
        <p:grpSp>
          <p:nvGrpSpPr>
            <p:cNvPr id="14" name="Group 13">
              <a:extLst>
                <a:ext uri="{FF2B5EF4-FFF2-40B4-BE49-F238E27FC236}">
                  <a16:creationId xmlns:a16="http://schemas.microsoft.com/office/drawing/2014/main" id="{3D96A4CA-5910-59BD-FBF2-13CB57B62DCC}"/>
                </a:ext>
              </a:extLst>
            </p:cNvPr>
            <p:cNvGrpSpPr/>
            <p:nvPr/>
          </p:nvGrpSpPr>
          <p:grpSpPr>
            <a:xfrm>
              <a:off x="4519206" y="3986037"/>
              <a:ext cx="4571191" cy="2363199"/>
              <a:chOff x="1129552" y="2011679"/>
              <a:chExt cx="4571191" cy="2363199"/>
            </a:xfrm>
          </p:grpSpPr>
          <p:sp>
            <p:nvSpPr>
              <p:cNvPr id="16" name="Rounded Rectangle 15">
                <a:extLst>
                  <a:ext uri="{FF2B5EF4-FFF2-40B4-BE49-F238E27FC236}">
                    <a16:creationId xmlns:a16="http://schemas.microsoft.com/office/drawing/2014/main" id="{78177309-22C1-BA94-89F7-7BC7FA07C18A}"/>
                  </a:ext>
                </a:extLst>
              </p:cNvPr>
              <p:cNvSpPr/>
              <p:nvPr/>
            </p:nvSpPr>
            <p:spPr>
              <a:xfrm>
                <a:off x="1129552" y="2011679"/>
                <a:ext cx="4571191" cy="2363199"/>
              </a:xfrm>
              <a:prstGeom prst="roundRect">
                <a:avLst>
                  <a:gd name="adj" fmla="val 4223"/>
                </a:avLst>
              </a:prstGeom>
              <a:solidFill>
                <a:schemeClr val="bg2">
                  <a:lumMod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24D07E96-2F2B-CBAC-9E2B-EA0EAFD42CE2}"/>
                  </a:ext>
                </a:extLst>
              </p:cNvPr>
              <p:cNvGrpSpPr/>
              <p:nvPr/>
            </p:nvGrpSpPr>
            <p:grpSpPr>
              <a:xfrm>
                <a:off x="1291249" y="2197189"/>
                <a:ext cx="727071" cy="174840"/>
                <a:chOff x="1291249" y="2197189"/>
                <a:chExt cx="727071" cy="174840"/>
              </a:xfrm>
            </p:grpSpPr>
            <p:sp>
              <p:nvSpPr>
                <p:cNvPr id="18" name="Oval 17">
                  <a:extLst>
                    <a:ext uri="{FF2B5EF4-FFF2-40B4-BE49-F238E27FC236}">
                      <a16:creationId xmlns:a16="http://schemas.microsoft.com/office/drawing/2014/main" id="{E1FBF7B4-A638-D548-2E4F-79D62987F2A1}"/>
                    </a:ext>
                  </a:extLst>
                </p:cNvPr>
                <p:cNvSpPr/>
                <p:nvPr/>
              </p:nvSpPr>
              <p:spPr>
                <a:xfrm>
                  <a:off x="1291249" y="2197189"/>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4AA787F-114A-2066-B495-5B697A5279EE}"/>
                    </a:ext>
                  </a:extLst>
                </p:cNvPr>
                <p:cNvSpPr/>
                <p:nvPr/>
              </p:nvSpPr>
              <p:spPr>
                <a:xfrm>
                  <a:off x="1567365" y="2197189"/>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39FEE58-5617-1BAF-5B9F-73D28C418E22}"/>
                    </a:ext>
                  </a:extLst>
                </p:cNvPr>
                <p:cNvSpPr/>
                <p:nvPr/>
              </p:nvSpPr>
              <p:spPr>
                <a:xfrm>
                  <a:off x="1843480" y="2197189"/>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TextBox 14">
              <a:extLst>
                <a:ext uri="{FF2B5EF4-FFF2-40B4-BE49-F238E27FC236}">
                  <a16:creationId xmlns:a16="http://schemas.microsoft.com/office/drawing/2014/main" id="{275D420A-B6E5-D154-581D-6C1BB8461DC0}"/>
                </a:ext>
              </a:extLst>
            </p:cNvPr>
            <p:cNvSpPr txBox="1"/>
            <p:nvPr/>
          </p:nvSpPr>
          <p:spPr>
            <a:xfrm>
              <a:off x="4703343" y="4504942"/>
              <a:ext cx="4112629" cy="973964"/>
            </a:xfrm>
            <a:prstGeom prst="rect">
              <a:avLst/>
            </a:prstGeom>
            <a:noFill/>
          </p:spPr>
          <p:txBody>
            <a:bodyPr wrap="square" rtlCol="0">
              <a:noAutofit/>
            </a:bodyPr>
            <a:lstStyle/>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function rand() {</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return </a:t>
              </a:r>
              <a:r>
                <a:rPr lang="en-US" sz="2000" dirty="0" err="1">
                  <a:solidFill>
                    <a:schemeClr val="bg1"/>
                  </a:solidFill>
                  <a:latin typeface="Fira Code" panose="020B0809050000020004" pitchFamily="49" charset="0"/>
                  <a:ea typeface="Fira Code" panose="020B0809050000020004" pitchFamily="49" charset="0"/>
                  <a:cs typeface="Courier New" panose="02070309020205020404" pitchFamily="49" charset="0"/>
                </a:rPr>
                <a:t>Math.random</a:t>
              </a:r>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p>
            <a:p>
              <a:endPar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endParaRP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rand() </a:t>
              </a:r>
              <a:r>
                <a:rPr lang="en-US" sz="2000" dirty="0">
                  <a:solidFill>
                    <a:schemeClr val="bg1">
                      <a:lumMod val="65000"/>
                    </a:schemeClr>
                  </a:solidFill>
                  <a:latin typeface="Fira Code" panose="020B0809050000020004" pitchFamily="49" charset="0"/>
                  <a:ea typeface="Fira Code" panose="020B0809050000020004" pitchFamily="49" charset="0"/>
                  <a:cs typeface="Courier New" panose="02070309020205020404" pitchFamily="49" charset="0"/>
                </a:rPr>
                <a:t>// returns ???</a:t>
              </a:r>
            </a:p>
          </p:txBody>
        </p:sp>
      </p:grpSp>
      <p:sp>
        <p:nvSpPr>
          <p:cNvPr id="21" name="TextBox 20">
            <a:extLst>
              <a:ext uri="{FF2B5EF4-FFF2-40B4-BE49-F238E27FC236}">
                <a16:creationId xmlns:a16="http://schemas.microsoft.com/office/drawing/2014/main" id="{40BA748D-ED5D-A29C-B3A4-F137628D322D}"/>
              </a:ext>
            </a:extLst>
          </p:cNvPr>
          <p:cNvSpPr txBox="1"/>
          <p:nvPr/>
        </p:nvSpPr>
        <p:spPr>
          <a:xfrm>
            <a:off x="6096000" y="3148933"/>
            <a:ext cx="4481474" cy="584775"/>
          </a:xfrm>
          <a:prstGeom prst="rect">
            <a:avLst/>
          </a:prstGeom>
          <a:noFill/>
        </p:spPr>
        <p:txBody>
          <a:bodyPr wrap="square" rtlCol="0">
            <a:spAutoFit/>
          </a:bodyPr>
          <a:lstStyle/>
          <a:p>
            <a:pPr algn="ctr">
              <a:spcAft>
                <a:spcPts val="3000"/>
              </a:spcAft>
            </a:pPr>
            <a:r>
              <a:rPr lang="en-US" sz="3200" dirty="0">
                <a:solidFill>
                  <a:schemeClr val="bg1"/>
                </a:solidFill>
                <a:latin typeface="Rakuten Sans" panose="020B0503020203020204" pitchFamily="34" charset="0"/>
                <a:ea typeface="Calibri"/>
                <a:cs typeface="Rakuten Sans" panose="020B0503020203020204" pitchFamily="34" charset="0"/>
              </a:rPr>
              <a:t>Unpredictable</a:t>
            </a:r>
          </a:p>
        </p:txBody>
      </p:sp>
    </p:spTree>
    <p:extLst>
      <p:ext uri="{BB962C8B-B14F-4D97-AF65-F5344CB8AC3E}">
        <p14:creationId xmlns:p14="http://schemas.microsoft.com/office/powerpoint/2010/main" val="756125284"/>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34">
            <a:extLst>
              <a:ext uri="{FF2B5EF4-FFF2-40B4-BE49-F238E27FC236}">
                <a16:creationId xmlns:a16="http://schemas.microsoft.com/office/drawing/2014/main" id="{0B17A40F-F670-BB40-8421-A30F19835C1F}"/>
              </a:ext>
            </a:extLst>
          </p:cNvPr>
          <p:cNvSpPr txBox="1">
            <a:spLocks/>
          </p:cNvSpPr>
          <p:nvPr/>
        </p:nvSpPr>
        <p:spPr>
          <a:xfrm>
            <a:off x="695325" y="469227"/>
            <a:ext cx="8323984" cy="781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marR="0" lvl="0" algn="l" rtl="0">
              <a:lnSpc>
                <a:spcPct val="100000"/>
              </a:lnSpc>
              <a:spcBef>
                <a:spcPts val="0"/>
              </a:spcBef>
              <a:spcAft>
                <a:spcPts val="0"/>
              </a:spcAft>
              <a:defRPr lang="ja-JP"/>
            </a:defPPr>
            <a:lvl1pPr>
              <a:lnSpc>
                <a:spcPct val="90000"/>
              </a:lnSpc>
              <a:defRPr sz="4400">
                <a:solidFill>
                  <a:schemeClr val="bg1"/>
                </a:solidFill>
                <a:latin typeface="Biome" panose="020B0503030204020804" pitchFamily="34" charset="0"/>
                <a:ea typeface="+mj-ea"/>
                <a:cs typeface="Biome" panose="020B0503030204020804" pitchFamily="34" charset="0"/>
              </a:defRPr>
            </a:lvl1pPr>
            <a:lvl2pPr>
              <a:lnSpc>
                <a:spcPct val="90000"/>
              </a:lnSpc>
              <a:defRPr sz="4400">
                <a:latin typeface="Calibri Light" panose="020F0302020204030204" pitchFamily="34" charset="0"/>
              </a:defRPr>
            </a:lvl2pPr>
            <a:lvl3pPr>
              <a:lnSpc>
                <a:spcPct val="90000"/>
              </a:lnSpc>
              <a:defRPr sz="4400">
                <a:latin typeface="Calibri Light" panose="020F0302020204030204" pitchFamily="34" charset="0"/>
              </a:defRPr>
            </a:lvl3pPr>
            <a:lvl4pPr>
              <a:lnSpc>
                <a:spcPct val="90000"/>
              </a:lnSpc>
              <a:defRPr sz="4400">
                <a:latin typeface="Calibri Light" panose="020F0302020204030204" pitchFamily="34" charset="0"/>
              </a:defRPr>
            </a:lvl4pPr>
            <a:lvl5pPr>
              <a:lnSpc>
                <a:spcPct val="90000"/>
              </a:lnSpc>
              <a:defRPr sz="4400">
                <a:latin typeface="Calibri Light" panose="020F0302020204030204" pitchFamily="34" charset="0"/>
              </a:defRPr>
            </a:lvl5pPr>
            <a:lvl6pPr marL="457200" fontAlgn="base">
              <a:lnSpc>
                <a:spcPct val="90000"/>
              </a:lnSpc>
              <a:spcBef>
                <a:spcPct val="0"/>
              </a:spcBef>
              <a:spcAft>
                <a:spcPct val="0"/>
              </a:spcAft>
              <a:defRPr sz="4400">
                <a:latin typeface="Calibri Light" panose="020F0302020204030204" pitchFamily="34" charset="0"/>
              </a:defRPr>
            </a:lvl6pPr>
            <a:lvl7pPr marL="914400" fontAlgn="base">
              <a:lnSpc>
                <a:spcPct val="90000"/>
              </a:lnSpc>
              <a:spcBef>
                <a:spcPct val="0"/>
              </a:spcBef>
              <a:spcAft>
                <a:spcPct val="0"/>
              </a:spcAft>
              <a:defRPr sz="4400">
                <a:latin typeface="Calibri Light" panose="020F0302020204030204" pitchFamily="34" charset="0"/>
              </a:defRPr>
            </a:lvl7pPr>
            <a:lvl8pPr marL="1371600" fontAlgn="base">
              <a:lnSpc>
                <a:spcPct val="90000"/>
              </a:lnSpc>
              <a:spcBef>
                <a:spcPct val="0"/>
              </a:spcBef>
              <a:spcAft>
                <a:spcPct val="0"/>
              </a:spcAft>
              <a:defRPr sz="4400">
                <a:latin typeface="Calibri Light" panose="020F0302020204030204" pitchFamily="34" charset="0"/>
              </a:defRPr>
            </a:lvl8pPr>
            <a:lvl9pPr marL="1828800" fontAlgn="base">
              <a:lnSpc>
                <a:spcPct val="90000"/>
              </a:lnSpc>
              <a:spcBef>
                <a:spcPct val="0"/>
              </a:spcBef>
              <a:spcAft>
                <a:spcPct val="0"/>
              </a:spcAft>
              <a:defRPr sz="4400">
                <a:latin typeface="Calibri Light" panose="020F0302020204030204" pitchFamily="34" charset="0"/>
              </a:defRPr>
            </a:lvl9pPr>
          </a:lstStyle>
          <a:p>
            <a:r>
              <a:rPr lang="en-US" dirty="0">
                <a:latin typeface="Rakuten Sans" panose="020B0503020203020204" pitchFamily="34" charset="0"/>
                <a:cs typeface="Rakuten Sans" panose="020B0503020203020204" pitchFamily="34" charset="0"/>
                <a:sym typeface="Calibri"/>
              </a:rPr>
              <a:t>Mutable Global Variables</a:t>
            </a:r>
            <a:endParaRPr lang="en" dirty="0">
              <a:latin typeface="Rakuten Sans" panose="020B0503020203020204" pitchFamily="34" charset="0"/>
              <a:cs typeface="Rakuten Sans" panose="020B0503020203020204" pitchFamily="34" charset="0"/>
              <a:sym typeface="Calibri"/>
            </a:endParaRPr>
          </a:p>
        </p:txBody>
      </p:sp>
      <p:sp>
        <p:nvSpPr>
          <p:cNvPr id="3" name="TextBox 2">
            <a:extLst>
              <a:ext uri="{FF2B5EF4-FFF2-40B4-BE49-F238E27FC236}">
                <a16:creationId xmlns:a16="http://schemas.microsoft.com/office/drawing/2014/main" id="{939060EF-ED1F-9B4F-98F2-D422107E6C3B}"/>
              </a:ext>
            </a:extLst>
          </p:cNvPr>
          <p:cNvSpPr txBox="1"/>
          <p:nvPr/>
        </p:nvSpPr>
        <p:spPr>
          <a:xfrm>
            <a:off x="581891" y="1251068"/>
            <a:ext cx="10914784" cy="1815882"/>
          </a:xfrm>
          <a:prstGeom prst="rect">
            <a:avLst/>
          </a:prstGeom>
          <a:noFill/>
        </p:spPr>
        <p:txBody>
          <a:bodyPr wrap="square" rtlCol="0">
            <a:spAutoFit/>
          </a:bodyPr>
          <a:lstStyle/>
          <a:p>
            <a:pPr>
              <a:spcAft>
                <a:spcPts val="3000"/>
              </a:spcAft>
            </a:pPr>
            <a:r>
              <a:rPr lang="en-US" sz="2800" dirty="0">
                <a:solidFill>
                  <a:schemeClr val="bg1"/>
                </a:solidFill>
                <a:latin typeface="Rakuten Sans" panose="020B0503020203020204" pitchFamily="34" charset="0"/>
                <a:ea typeface="Calibri"/>
                <a:cs typeface="Rakuten Sans" panose="020B0503020203020204" pitchFamily="34" charset="0"/>
              </a:rPr>
              <a:t>Functions that use mutable global variables are unpredictable, unless we are 100% sure about the value of it. So, they are considered Impure because they are not guaranteed to always return the same value.</a:t>
            </a:r>
          </a:p>
        </p:txBody>
      </p:sp>
      <p:grpSp>
        <p:nvGrpSpPr>
          <p:cNvPr id="6" name="Group 5">
            <a:extLst>
              <a:ext uri="{FF2B5EF4-FFF2-40B4-BE49-F238E27FC236}">
                <a16:creationId xmlns:a16="http://schemas.microsoft.com/office/drawing/2014/main" id="{EF562EF1-BDDA-8D9E-7953-407C4180631E}"/>
              </a:ext>
            </a:extLst>
          </p:cNvPr>
          <p:cNvGrpSpPr/>
          <p:nvPr/>
        </p:nvGrpSpPr>
        <p:grpSpPr>
          <a:xfrm>
            <a:off x="1074198" y="3826464"/>
            <a:ext cx="4779815" cy="2726736"/>
            <a:chOff x="7010923" y="4326058"/>
            <a:chExt cx="4779815" cy="2726736"/>
          </a:xfrm>
        </p:grpSpPr>
        <p:sp>
          <p:nvSpPr>
            <p:cNvPr id="7" name="Rounded Rectangle 6">
              <a:extLst>
                <a:ext uri="{FF2B5EF4-FFF2-40B4-BE49-F238E27FC236}">
                  <a16:creationId xmlns:a16="http://schemas.microsoft.com/office/drawing/2014/main" id="{ECAD04A5-567F-8247-45FE-B9D75DBC87E8}"/>
                </a:ext>
              </a:extLst>
            </p:cNvPr>
            <p:cNvSpPr/>
            <p:nvPr/>
          </p:nvSpPr>
          <p:spPr>
            <a:xfrm>
              <a:off x="7010923" y="4326058"/>
              <a:ext cx="4779815" cy="2726736"/>
            </a:xfrm>
            <a:prstGeom prst="roundRect">
              <a:avLst>
                <a:gd name="adj" fmla="val 4223"/>
              </a:avLst>
            </a:prstGeom>
            <a:solidFill>
              <a:schemeClr val="bg2">
                <a:lumMod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40373A6-6E66-8D05-E113-83AD28199B1C}"/>
                </a:ext>
              </a:extLst>
            </p:cNvPr>
            <p:cNvSpPr/>
            <p:nvPr/>
          </p:nvSpPr>
          <p:spPr>
            <a:xfrm>
              <a:off x="7172620" y="4511568"/>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0146882-781D-D09F-5854-B796791711F3}"/>
                </a:ext>
              </a:extLst>
            </p:cNvPr>
            <p:cNvSpPr/>
            <p:nvPr/>
          </p:nvSpPr>
          <p:spPr>
            <a:xfrm>
              <a:off x="7448736" y="4511568"/>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68688FC-6CC4-71EF-4881-DD4ABDED75E9}"/>
                </a:ext>
              </a:extLst>
            </p:cNvPr>
            <p:cNvSpPr/>
            <p:nvPr/>
          </p:nvSpPr>
          <p:spPr>
            <a:xfrm>
              <a:off x="7724851" y="4511568"/>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554522FF-2994-2AA6-54C6-303EF49FBB8B}"/>
                </a:ext>
              </a:extLst>
            </p:cNvPr>
            <p:cNvSpPr txBox="1"/>
            <p:nvPr/>
          </p:nvSpPr>
          <p:spPr>
            <a:xfrm>
              <a:off x="7219547" y="4797789"/>
              <a:ext cx="4481474" cy="2062103"/>
            </a:xfrm>
            <a:prstGeom prst="rect">
              <a:avLst/>
            </a:prstGeom>
            <a:noFill/>
          </p:spPr>
          <p:txBody>
            <a:bodyPr wrap="square" rtlCol="0">
              <a:spAutoFit/>
            </a:bodyPr>
            <a:lstStyle/>
            <a:p>
              <a:r>
                <a:rPr lang="en-US" sz="1600" dirty="0">
                  <a:solidFill>
                    <a:schemeClr val="bg1"/>
                  </a:solidFill>
                  <a:latin typeface="Fira Code" panose="020B0809050000020004" pitchFamily="49" charset="0"/>
                  <a:ea typeface="Fira Code" panose="020B0809050000020004" pitchFamily="49" charset="0"/>
                  <a:cs typeface="Courier New" panose="02070309020205020404" pitchFamily="49" charset="0"/>
                </a:rPr>
                <a:t>var </a:t>
              </a:r>
              <a:r>
                <a:rPr lang="en-US" sz="1600" dirty="0" err="1">
                  <a:solidFill>
                    <a:srgbClr val="FFFF00"/>
                  </a:solidFill>
                  <a:latin typeface="Fira Code" panose="020B0809050000020004" pitchFamily="49" charset="0"/>
                  <a:ea typeface="Fira Code" panose="020B0809050000020004" pitchFamily="49" charset="0"/>
                  <a:cs typeface="Courier New" panose="02070309020205020404" pitchFamily="49" charset="0"/>
                </a:rPr>
                <a:t>globalVariable</a:t>
              </a:r>
              <a:r>
                <a:rPr lang="en-US" sz="1600" dirty="0">
                  <a:solidFill>
                    <a:schemeClr val="bg1"/>
                  </a:solidFill>
                  <a:latin typeface="Fira Code" panose="020B0809050000020004" pitchFamily="49" charset="0"/>
                  <a:ea typeface="Fira Code" panose="020B0809050000020004" pitchFamily="49" charset="0"/>
                  <a:cs typeface="Courier New" panose="02070309020205020404" pitchFamily="49" charset="0"/>
                </a:rPr>
                <a:t> = 0</a:t>
              </a:r>
            </a:p>
            <a:p>
              <a:endParaRPr lang="en-US" sz="1600" dirty="0">
                <a:solidFill>
                  <a:schemeClr val="bg1"/>
                </a:solidFill>
                <a:latin typeface="Fira Code" panose="020B0809050000020004" pitchFamily="49" charset="0"/>
                <a:ea typeface="Fira Code" panose="020B0809050000020004" pitchFamily="49" charset="0"/>
                <a:cs typeface="Courier New" panose="02070309020205020404" pitchFamily="49" charset="0"/>
              </a:endParaRPr>
            </a:p>
            <a:p>
              <a:endParaRPr lang="en-US" sz="1600" dirty="0">
                <a:solidFill>
                  <a:schemeClr val="bg1"/>
                </a:solidFill>
                <a:latin typeface="Fira Code" panose="020B0809050000020004" pitchFamily="49" charset="0"/>
                <a:ea typeface="Fira Code" panose="020B0809050000020004" pitchFamily="49" charset="0"/>
                <a:cs typeface="Courier New" panose="02070309020205020404" pitchFamily="49" charset="0"/>
              </a:endParaRPr>
            </a:p>
            <a:p>
              <a:r>
                <a:rPr lang="en-US" sz="1600" dirty="0">
                  <a:solidFill>
                    <a:schemeClr val="bg1"/>
                  </a:solidFill>
                  <a:latin typeface="Fira Code" panose="020B0809050000020004" pitchFamily="49" charset="0"/>
                  <a:ea typeface="Fira Code" panose="020B0809050000020004" pitchFamily="49" charset="0"/>
                  <a:cs typeface="Courier New" panose="02070309020205020404" pitchFamily="49" charset="0"/>
                </a:rPr>
                <a:t>function sum(a, b) {</a:t>
              </a:r>
            </a:p>
            <a:p>
              <a:r>
                <a:rPr lang="en-US" sz="1600" dirty="0">
                  <a:solidFill>
                    <a:schemeClr val="bg1"/>
                  </a:solidFill>
                  <a:latin typeface="Fira Code" panose="020B0809050000020004" pitchFamily="49" charset="0"/>
                  <a:ea typeface="Fira Code" panose="020B0809050000020004" pitchFamily="49" charset="0"/>
                  <a:cs typeface="Courier New" panose="02070309020205020404" pitchFamily="49" charset="0"/>
                </a:rPr>
                <a:t>    return a + b + </a:t>
              </a:r>
              <a:r>
                <a:rPr lang="en-US" sz="1600" dirty="0" err="1">
                  <a:solidFill>
                    <a:srgbClr val="FFFF00"/>
                  </a:solidFill>
                  <a:latin typeface="Fira Code" panose="020B0809050000020004" pitchFamily="49" charset="0"/>
                  <a:ea typeface="Fira Code" panose="020B0809050000020004" pitchFamily="49" charset="0"/>
                  <a:cs typeface="Courier New" panose="02070309020205020404" pitchFamily="49" charset="0"/>
                </a:rPr>
                <a:t>globalVariable</a:t>
              </a:r>
              <a:endParaRPr lang="en-US" sz="1600" dirty="0">
                <a:solidFill>
                  <a:srgbClr val="FFFF00"/>
                </a:solidFill>
                <a:latin typeface="Fira Code" panose="020B0809050000020004" pitchFamily="49" charset="0"/>
                <a:ea typeface="Fira Code" panose="020B0809050000020004" pitchFamily="49" charset="0"/>
                <a:cs typeface="Courier New" panose="02070309020205020404" pitchFamily="49" charset="0"/>
              </a:endParaRPr>
            </a:p>
            <a:p>
              <a:r>
                <a:rPr lang="en-US" sz="1600"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p>
            <a:p>
              <a:endParaRPr lang="en-US" sz="1600" dirty="0">
                <a:solidFill>
                  <a:schemeClr val="bg1"/>
                </a:solidFill>
                <a:latin typeface="Fira Code" panose="020B0809050000020004" pitchFamily="49" charset="0"/>
                <a:ea typeface="Fira Code" panose="020B0809050000020004" pitchFamily="49" charset="0"/>
                <a:cs typeface="Courier New" panose="02070309020205020404" pitchFamily="49" charset="0"/>
              </a:endParaRPr>
            </a:p>
            <a:p>
              <a:r>
                <a:rPr lang="en-US" sz="1600" dirty="0">
                  <a:solidFill>
                    <a:schemeClr val="bg1"/>
                  </a:solidFill>
                  <a:latin typeface="Fira Code" panose="020B0809050000020004" pitchFamily="49" charset="0"/>
                  <a:ea typeface="Fira Code" panose="020B0809050000020004" pitchFamily="49" charset="0"/>
                  <a:cs typeface="Courier New" panose="02070309020205020404" pitchFamily="49" charset="0"/>
                </a:rPr>
                <a:t>sum(3, 7) </a:t>
              </a:r>
              <a:r>
                <a:rPr lang="en-US" sz="1600" dirty="0">
                  <a:solidFill>
                    <a:schemeClr val="bg1">
                      <a:lumMod val="65000"/>
                    </a:schemeClr>
                  </a:solidFill>
                  <a:latin typeface="Fira Code" panose="020B0809050000020004" pitchFamily="49" charset="0"/>
                  <a:ea typeface="Fira Code" panose="020B0809050000020004" pitchFamily="49" charset="0"/>
                  <a:cs typeface="Courier New" panose="02070309020205020404" pitchFamily="49" charset="0"/>
                </a:rPr>
                <a:t>// returns 10</a:t>
              </a:r>
            </a:p>
          </p:txBody>
        </p:sp>
      </p:grpSp>
      <p:sp>
        <p:nvSpPr>
          <p:cNvPr id="12" name="TextBox 11">
            <a:extLst>
              <a:ext uri="{FF2B5EF4-FFF2-40B4-BE49-F238E27FC236}">
                <a16:creationId xmlns:a16="http://schemas.microsoft.com/office/drawing/2014/main" id="{53DC904C-1DAA-E1CF-1A13-4BA5EC245840}"/>
              </a:ext>
            </a:extLst>
          </p:cNvPr>
          <p:cNvSpPr txBox="1"/>
          <p:nvPr/>
        </p:nvSpPr>
        <p:spPr>
          <a:xfrm>
            <a:off x="1074199" y="3099668"/>
            <a:ext cx="4481474" cy="584775"/>
          </a:xfrm>
          <a:prstGeom prst="rect">
            <a:avLst/>
          </a:prstGeom>
          <a:noFill/>
        </p:spPr>
        <p:txBody>
          <a:bodyPr wrap="square" rtlCol="0">
            <a:spAutoFit/>
          </a:bodyPr>
          <a:lstStyle/>
          <a:p>
            <a:pPr algn="ctr">
              <a:spcAft>
                <a:spcPts val="3000"/>
              </a:spcAft>
            </a:pPr>
            <a:r>
              <a:rPr lang="en-US" sz="3200" dirty="0">
                <a:solidFill>
                  <a:schemeClr val="bg1"/>
                </a:solidFill>
                <a:latin typeface="Rakuten Sans" panose="020B0503020203020204" pitchFamily="34" charset="0"/>
                <a:ea typeface="Calibri"/>
                <a:cs typeface="Rakuten Sans" panose="020B0503020203020204" pitchFamily="34" charset="0"/>
              </a:rPr>
              <a:t>Predictable</a:t>
            </a:r>
          </a:p>
        </p:txBody>
      </p:sp>
      <p:sp>
        <p:nvSpPr>
          <p:cNvPr id="21" name="TextBox 20">
            <a:extLst>
              <a:ext uri="{FF2B5EF4-FFF2-40B4-BE49-F238E27FC236}">
                <a16:creationId xmlns:a16="http://schemas.microsoft.com/office/drawing/2014/main" id="{40BA748D-ED5D-A29C-B3A4-F137628D322D}"/>
              </a:ext>
            </a:extLst>
          </p:cNvPr>
          <p:cNvSpPr txBox="1"/>
          <p:nvPr/>
        </p:nvSpPr>
        <p:spPr>
          <a:xfrm>
            <a:off x="6096000" y="3148933"/>
            <a:ext cx="4481474" cy="584775"/>
          </a:xfrm>
          <a:prstGeom prst="rect">
            <a:avLst/>
          </a:prstGeom>
          <a:noFill/>
        </p:spPr>
        <p:txBody>
          <a:bodyPr wrap="square" rtlCol="0">
            <a:spAutoFit/>
          </a:bodyPr>
          <a:lstStyle/>
          <a:p>
            <a:pPr algn="ctr">
              <a:spcAft>
                <a:spcPts val="3000"/>
              </a:spcAft>
            </a:pPr>
            <a:r>
              <a:rPr lang="en-US" sz="3200" dirty="0">
                <a:solidFill>
                  <a:schemeClr val="bg1"/>
                </a:solidFill>
                <a:latin typeface="Rakuten Sans" panose="020B0503020203020204" pitchFamily="34" charset="0"/>
                <a:ea typeface="Calibri"/>
                <a:cs typeface="Rakuten Sans" panose="020B0503020203020204" pitchFamily="34" charset="0"/>
              </a:rPr>
              <a:t>Unpredictable</a:t>
            </a:r>
          </a:p>
        </p:txBody>
      </p:sp>
      <p:grpSp>
        <p:nvGrpSpPr>
          <p:cNvPr id="22" name="Group 21">
            <a:extLst>
              <a:ext uri="{FF2B5EF4-FFF2-40B4-BE49-F238E27FC236}">
                <a16:creationId xmlns:a16="http://schemas.microsoft.com/office/drawing/2014/main" id="{92749F6F-7272-E6B4-0BFC-6A7284AB59DD}"/>
              </a:ext>
            </a:extLst>
          </p:cNvPr>
          <p:cNvGrpSpPr/>
          <p:nvPr/>
        </p:nvGrpSpPr>
        <p:grpSpPr>
          <a:xfrm>
            <a:off x="6337989" y="3845071"/>
            <a:ext cx="4779815" cy="2708129"/>
            <a:chOff x="7010923" y="4326058"/>
            <a:chExt cx="4779815" cy="2708129"/>
          </a:xfrm>
        </p:grpSpPr>
        <p:sp>
          <p:nvSpPr>
            <p:cNvPr id="23" name="Rounded Rectangle 22">
              <a:extLst>
                <a:ext uri="{FF2B5EF4-FFF2-40B4-BE49-F238E27FC236}">
                  <a16:creationId xmlns:a16="http://schemas.microsoft.com/office/drawing/2014/main" id="{23490A47-9A73-9A47-4EB6-5FBD45D5C492}"/>
                </a:ext>
              </a:extLst>
            </p:cNvPr>
            <p:cNvSpPr/>
            <p:nvPr/>
          </p:nvSpPr>
          <p:spPr>
            <a:xfrm>
              <a:off x="7010923" y="4326058"/>
              <a:ext cx="4779815" cy="2708129"/>
            </a:xfrm>
            <a:prstGeom prst="roundRect">
              <a:avLst>
                <a:gd name="adj" fmla="val 4223"/>
              </a:avLst>
            </a:prstGeom>
            <a:solidFill>
              <a:schemeClr val="bg2">
                <a:lumMod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200899B-140F-AAAB-9ECE-4E1C1FF2499A}"/>
                </a:ext>
              </a:extLst>
            </p:cNvPr>
            <p:cNvSpPr/>
            <p:nvPr/>
          </p:nvSpPr>
          <p:spPr>
            <a:xfrm>
              <a:off x="7172620" y="4511568"/>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A68ABFF-E5CB-9BB7-C4BD-90226977429B}"/>
                </a:ext>
              </a:extLst>
            </p:cNvPr>
            <p:cNvSpPr/>
            <p:nvPr/>
          </p:nvSpPr>
          <p:spPr>
            <a:xfrm>
              <a:off x="7448736" y="4511568"/>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39DEB78-7FA7-093C-702E-F9CA554FAEDD}"/>
                </a:ext>
              </a:extLst>
            </p:cNvPr>
            <p:cNvSpPr/>
            <p:nvPr/>
          </p:nvSpPr>
          <p:spPr>
            <a:xfrm>
              <a:off x="7724851" y="4511568"/>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A65F917-68E7-DBA1-113A-AE1167FA647E}"/>
                </a:ext>
              </a:extLst>
            </p:cNvPr>
            <p:cNvSpPr txBox="1"/>
            <p:nvPr/>
          </p:nvSpPr>
          <p:spPr>
            <a:xfrm>
              <a:off x="7219547" y="4797789"/>
              <a:ext cx="4481474" cy="2062103"/>
            </a:xfrm>
            <a:prstGeom prst="rect">
              <a:avLst/>
            </a:prstGeom>
            <a:noFill/>
          </p:spPr>
          <p:txBody>
            <a:bodyPr wrap="square" rtlCol="0">
              <a:spAutoFit/>
            </a:bodyPr>
            <a:lstStyle/>
            <a:p>
              <a:r>
                <a:rPr lang="en-US" sz="1600" dirty="0">
                  <a:solidFill>
                    <a:schemeClr val="bg1"/>
                  </a:solidFill>
                  <a:latin typeface="Fira Code" panose="020B0809050000020004" pitchFamily="49" charset="0"/>
                  <a:ea typeface="Fira Code" panose="020B0809050000020004" pitchFamily="49" charset="0"/>
                  <a:cs typeface="Courier New" panose="02070309020205020404" pitchFamily="49" charset="0"/>
                </a:rPr>
                <a:t>var </a:t>
              </a:r>
              <a:r>
                <a:rPr lang="en-US" sz="1600" dirty="0" err="1">
                  <a:solidFill>
                    <a:srgbClr val="FFFF00"/>
                  </a:solidFill>
                  <a:latin typeface="Fira Code" panose="020B0809050000020004" pitchFamily="49" charset="0"/>
                  <a:ea typeface="Fira Code" panose="020B0809050000020004" pitchFamily="49" charset="0"/>
                  <a:cs typeface="Courier New" panose="02070309020205020404" pitchFamily="49" charset="0"/>
                </a:rPr>
                <a:t>globalVariable</a:t>
              </a:r>
              <a:r>
                <a:rPr lang="en-US" sz="1600" dirty="0">
                  <a:solidFill>
                    <a:schemeClr val="bg1"/>
                  </a:solidFill>
                  <a:latin typeface="Fira Code" panose="020B0809050000020004" pitchFamily="49" charset="0"/>
                  <a:ea typeface="Fira Code" panose="020B0809050000020004" pitchFamily="49" charset="0"/>
                  <a:cs typeface="Courier New" panose="02070309020205020404" pitchFamily="49" charset="0"/>
                </a:rPr>
                <a:t> = 0</a:t>
              </a:r>
            </a:p>
            <a:p>
              <a:r>
                <a:rPr lang="en-US" sz="1600" dirty="0">
                  <a:solidFill>
                    <a:srgbClr val="00CEAD"/>
                  </a:solidFill>
                  <a:latin typeface="Fira Code" panose="020B0809050000020004" pitchFamily="49" charset="0"/>
                  <a:ea typeface="Fira Code" panose="020B0809050000020004" pitchFamily="49" charset="0"/>
                  <a:cs typeface="Courier New" panose="02070309020205020404" pitchFamily="49" charset="0"/>
                </a:rPr>
                <a:t>...  other stuff   ...</a:t>
              </a:r>
            </a:p>
            <a:p>
              <a:r>
                <a:rPr lang="en-US" sz="1600" dirty="0">
                  <a:solidFill>
                    <a:srgbClr val="00CEAD"/>
                  </a:solidFill>
                  <a:latin typeface="Fira Code" panose="020B0809050000020004" pitchFamily="49" charset="0"/>
                  <a:ea typeface="Fira Code" panose="020B0809050000020004" pitchFamily="49" charset="0"/>
                  <a:cs typeface="Courier New" panose="02070309020205020404" pitchFamily="49" charset="0"/>
                </a:rPr>
                <a:t>... happening here ...</a:t>
              </a:r>
            </a:p>
            <a:p>
              <a:r>
                <a:rPr lang="en-US" sz="1600" dirty="0">
                  <a:solidFill>
                    <a:schemeClr val="bg1"/>
                  </a:solidFill>
                  <a:latin typeface="Fira Code" panose="020B0809050000020004" pitchFamily="49" charset="0"/>
                  <a:ea typeface="Fira Code" panose="020B0809050000020004" pitchFamily="49" charset="0"/>
                  <a:cs typeface="Courier New" panose="02070309020205020404" pitchFamily="49" charset="0"/>
                </a:rPr>
                <a:t>function sum(a, b) {</a:t>
              </a:r>
            </a:p>
            <a:p>
              <a:r>
                <a:rPr lang="en-US" sz="1600" dirty="0">
                  <a:solidFill>
                    <a:schemeClr val="bg1"/>
                  </a:solidFill>
                  <a:latin typeface="Fira Code" panose="020B0809050000020004" pitchFamily="49" charset="0"/>
                  <a:ea typeface="Fira Code" panose="020B0809050000020004" pitchFamily="49" charset="0"/>
                  <a:cs typeface="Courier New" panose="02070309020205020404" pitchFamily="49" charset="0"/>
                </a:rPr>
                <a:t>    return a + b + </a:t>
              </a:r>
              <a:r>
                <a:rPr lang="en-US" sz="1600" dirty="0" err="1">
                  <a:solidFill>
                    <a:srgbClr val="FFFF00"/>
                  </a:solidFill>
                  <a:latin typeface="Fira Code" panose="020B0809050000020004" pitchFamily="49" charset="0"/>
                  <a:ea typeface="Fira Code" panose="020B0809050000020004" pitchFamily="49" charset="0"/>
                  <a:cs typeface="Courier New" panose="02070309020205020404" pitchFamily="49" charset="0"/>
                </a:rPr>
                <a:t>globalVariable</a:t>
              </a:r>
              <a:endParaRPr lang="en-US" sz="1600" dirty="0">
                <a:solidFill>
                  <a:srgbClr val="FFFF00"/>
                </a:solidFill>
                <a:latin typeface="Fira Code" panose="020B0809050000020004" pitchFamily="49" charset="0"/>
                <a:ea typeface="Fira Code" panose="020B0809050000020004" pitchFamily="49" charset="0"/>
                <a:cs typeface="Courier New" panose="02070309020205020404" pitchFamily="49" charset="0"/>
              </a:endParaRPr>
            </a:p>
            <a:p>
              <a:r>
                <a:rPr lang="en-US" sz="1600"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p>
            <a:p>
              <a:endParaRPr lang="en-US" sz="1600" dirty="0">
                <a:solidFill>
                  <a:schemeClr val="bg1"/>
                </a:solidFill>
                <a:latin typeface="Fira Code" panose="020B0809050000020004" pitchFamily="49" charset="0"/>
                <a:ea typeface="Fira Code" panose="020B0809050000020004" pitchFamily="49" charset="0"/>
                <a:cs typeface="Courier New" panose="02070309020205020404" pitchFamily="49" charset="0"/>
              </a:endParaRPr>
            </a:p>
            <a:p>
              <a:r>
                <a:rPr lang="en-US" sz="1600" dirty="0">
                  <a:solidFill>
                    <a:schemeClr val="bg1"/>
                  </a:solidFill>
                  <a:latin typeface="Fira Code" panose="020B0809050000020004" pitchFamily="49" charset="0"/>
                  <a:ea typeface="Fira Code" panose="020B0809050000020004" pitchFamily="49" charset="0"/>
                  <a:cs typeface="Courier New" panose="02070309020205020404" pitchFamily="49" charset="0"/>
                </a:rPr>
                <a:t>sum(3, 7) </a:t>
              </a:r>
              <a:r>
                <a:rPr lang="en-US" sz="1600" dirty="0">
                  <a:solidFill>
                    <a:schemeClr val="bg1">
                      <a:lumMod val="65000"/>
                    </a:schemeClr>
                  </a:solidFill>
                  <a:latin typeface="Fira Code" panose="020B0809050000020004" pitchFamily="49" charset="0"/>
                  <a:ea typeface="Fira Code" panose="020B0809050000020004" pitchFamily="49" charset="0"/>
                  <a:cs typeface="Courier New" panose="02070309020205020404" pitchFamily="49" charset="0"/>
                </a:rPr>
                <a:t>// returns ???</a:t>
              </a:r>
            </a:p>
          </p:txBody>
        </p:sp>
      </p:grpSp>
    </p:spTree>
    <p:extLst>
      <p:ext uri="{BB962C8B-B14F-4D97-AF65-F5344CB8AC3E}">
        <p14:creationId xmlns:p14="http://schemas.microsoft.com/office/powerpoint/2010/main" val="3327760825"/>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5BEA22A-8D1E-C24B-A049-902C405569D6}"/>
              </a:ext>
            </a:extLst>
          </p:cNvPr>
          <p:cNvGrpSpPr/>
          <p:nvPr/>
        </p:nvGrpSpPr>
        <p:grpSpPr>
          <a:xfrm>
            <a:off x="1124951" y="1594433"/>
            <a:ext cx="4821393" cy="2803947"/>
            <a:chOff x="7010924" y="4326058"/>
            <a:chExt cx="4821393" cy="2803947"/>
          </a:xfrm>
        </p:grpSpPr>
        <p:sp>
          <p:nvSpPr>
            <p:cNvPr id="43" name="Rounded Rectangle 42">
              <a:extLst>
                <a:ext uri="{FF2B5EF4-FFF2-40B4-BE49-F238E27FC236}">
                  <a16:creationId xmlns:a16="http://schemas.microsoft.com/office/drawing/2014/main" id="{13D7101A-BF97-EB43-A0E4-548F4025F7AD}"/>
                </a:ext>
              </a:extLst>
            </p:cNvPr>
            <p:cNvSpPr/>
            <p:nvPr/>
          </p:nvSpPr>
          <p:spPr>
            <a:xfrm>
              <a:off x="7010924" y="4326058"/>
              <a:ext cx="4821393" cy="2803947"/>
            </a:xfrm>
            <a:prstGeom prst="roundRect">
              <a:avLst>
                <a:gd name="adj" fmla="val 4223"/>
              </a:avLst>
            </a:prstGeom>
            <a:solidFill>
              <a:schemeClr val="bg2">
                <a:lumMod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EBB330E-F1E9-B546-84EF-A6CF54796907}"/>
                </a:ext>
              </a:extLst>
            </p:cNvPr>
            <p:cNvSpPr/>
            <p:nvPr/>
          </p:nvSpPr>
          <p:spPr>
            <a:xfrm>
              <a:off x="7172620" y="4511568"/>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E88159D-AD55-3241-A1B0-08222D5B5CE8}"/>
                </a:ext>
              </a:extLst>
            </p:cNvPr>
            <p:cNvSpPr/>
            <p:nvPr/>
          </p:nvSpPr>
          <p:spPr>
            <a:xfrm>
              <a:off x="7448736" y="4511568"/>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D29C227-8BB3-2A4B-82F0-F25496D071AE}"/>
                </a:ext>
              </a:extLst>
            </p:cNvPr>
            <p:cNvSpPr/>
            <p:nvPr/>
          </p:nvSpPr>
          <p:spPr>
            <a:xfrm>
              <a:off x="7724851" y="4511568"/>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FA10410-0109-4A4A-92A6-564FD15D07C8}"/>
                </a:ext>
              </a:extLst>
            </p:cNvPr>
            <p:cNvSpPr txBox="1"/>
            <p:nvPr/>
          </p:nvSpPr>
          <p:spPr>
            <a:xfrm>
              <a:off x="7219547" y="4797789"/>
              <a:ext cx="4612770" cy="2031325"/>
            </a:xfrm>
            <a:prstGeom prst="rect">
              <a:avLst/>
            </a:prstGeom>
            <a:noFill/>
          </p:spPr>
          <p:txBody>
            <a:bodyPr wrap="square" rtlCol="0">
              <a:spAutoFit/>
            </a:bodyPr>
            <a:lstStyle/>
            <a:p>
              <a:r>
                <a:rPr lang="en-US" dirty="0">
                  <a:solidFill>
                    <a:schemeClr val="bg1"/>
                  </a:solidFill>
                  <a:latin typeface="Fira Code" panose="020B0809050000020004" pitchFamily="49" charset="0"/>
                  <a:ea typeface="Fira Code" panose="020B0809050000020004" pitchFamily="49" charset="0"/>
                  <a:cs typeface="Courier New" panose="02070309020205020404" pitchFamily="49" charset="0"/>
                </a:rPr>
                <a:t>function sum(a, b) {</a:t>
              </a:r>
            </a:p>
            <a:p>
              <a:r>
                <a:rPr lang="en-US" dirty="0">
                  <a:solidFill>
                    <a:schemeClr val="bg1"/>
                  </a:solidFill>
                  <a:latin typeface="Fira Code" panose="020B0809050000020004" pitchFamily="49" charset="0"/>
                  <a:ea typeface="Fira Code" panose="020B0809050000020004" pitchFamily="49" charset="0"/>
                  <a:cs typeface="Courier New" panose="02070309020205020404" pitchFamily="49" charset="0"/>
                </a:rPr>
                <a:t>    return a + b</a:t>
              </a:r>
            </a:p>
            <a:p>
              <a:r>
                <a:rPr lang="en-US"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p>
            <a:p>
              <a:endParaRPr lang="en-US" dirty="0">
                <a:solidFill>
                  <a:schemeClr val="bg1"/>
                </a:solidFill>
                <a:latin typeface="Fira Code" panose="020B0809050000020004" pitchFamily="49" charset="0"/>
                <a:ea typeface="Fira Code" panose="020B0809050000020004" pitchFamily="49" charset="0"/>
                <a:cs typeface="Courier New" panose="02070309020205020404" pitchFamily="49" charset="0"/>
              </a:endParaRPr>
            </a:p>
            <a:p>
              <a:r>
                <a:rPr lang="en-US" dirty="0">
                  <a:solidFill>
                    <a:schemeClr val="bg1"/>
                  </a:solidFill>
                  <a:latin typeface="Fira Code" panose="020B0809050000020004" pitchFamily="49" charset="0"/>
                  <a:ea typeface="Fira Code" panose="020B0809050000020004" pitchFamily="49" charset="0"/>
                  <a:cs typeface="Courier New" panose="02070309020205020404" pitchFamily="49" charset="0"/>
                </a:rPr>
                <a:t>function </a:t>
              </a:r>
              <a:r>
                <a:rPr lang="en-US" dirty="0" err="1">
                  <a:solidFill>
                    <a:srgbClr val="FFFF00"/>
                  </a:solidFill>
                  <a:latin typeface="Fira Code" panose="020B0809050000020004" pitchFamily="49" charset="0"/>
                  <a:ea typeface="Fira Code" panose="020B0809050000020004" pitchFamily="49" charset="0"/>
                  <a:cs typeface="Courier New" panose="02070309020205020404" pitchFamily="49" charset="0"/>
                </a:rPr>
                <a:t>sumAndDouble</a:t>
              </a:r>
              <a:r>
                <a:rPr lang="en-US" dirty="0">
                  <a:solidFill>
                    <a:schemeClr val="bg1"/>
                  </a:solidFill>
                  <a:latin typeface="Fira Code" panose="020B0809050000020004" pitchFamily="49" charset="0"/>
                  <a:ea typeface="Fira Code" panose="020B0809050000020004" pitchFamily="49" charset="0"/>
                  <a:cs typeface="Courier New" panose="02070309020205020404" pitchFamily="49" charset="0"/>
                </a:rPr>
                <a:t>(a, b) {</a:t>
              </a:r>
            </a:p>
            <a:p>
              <a:r>
                <a:rPr lang="en-US" dirty="0">
                  <a:solidFill>
                    <a:schemeClr val="bg1"/>
                  </a:solidFill>
                  <a:latin typeface="Fira Code" panose="020B0809050000020004" pitchFamily="49" charset="0"/>
                  <a:ea typeface="Fira Code" panose="020B0809050000020004" pitchFamily="49" charset="0"/>
                  <a:cs typeface="Courier New" panose="02070309020205020404" pitchFamily="49" charset="0"/>
                </a:rPr>
                <a:t>    return (sum(a, b) * 2)</a:t>
              </a:r>
            </a:p>
            <a:p>
              <a:r>
                <a:rPr lang="en-US"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p>
          </p:txBody>
        </p:sp>
      </p:grpSp>
      <p:sp>
        <p:nvSpPr>
          <p:cNvPr id="35" name="TextBox 34">
            <a:extLst>
              <a:ext uri="{FF2B5EF4-FFF2-40B4-BE49-F238E27FC236}">
                <a16:creationId xmlns:a16="http://schemas.microsoft.com/office/drawing/2014/main" id="{496970D9-DC31-9E55-3422-47BC768AAFD9}"/>
              </a:ext>
            </a:extLst>
          </p:cNvPr>
          <p:cNvSpPr txBox="1"/>
          <p:nvPr/>
        </p:nvSpPr>
        <p:spPr>
          <a:xfrm>
            <a:off x="6317300" y="1594433"/>
            <a:ext cx="5539738" cy="2448232"/>
          </a:xfrm>
          <a:prstGeom prst="rect">
            <a:avLst/>
          </a:prstGeom>
          <a:noFill/>
        </p:spPr>
        <p:txBody>
          <a:bodyPr wrap="square" rtlCol="0">
            <a:noAutofit/>
          </a:bodyPr>
          <a:lstStyle/>
          <a:p>
            <a:pPr>
              <a:spcAft>
                <a:spcPts val="1500"/>
              </a:spcAft>
            </a:pPr>
            <a:r>
              <a:rPr lang="en-US" sz="2800" dirty="0">
                <a:solidFill>
                  <a:schemeClr val="bg1"/>
                </a:solidFill>
                <a:latin typeface="Rakuten Sans" panose="020B0503020203020204" pitchFamily="34" charset="0"/>
                <a:ea typeface="Calibri"/>
                <a:cs typeface="Rakuten Sans" panose="020B0503020203020204" pitchFamily="34" charset="0"/>
              </a:rPr>
              <a:t>Is </a:t>
            </a:r>
            <a:r>
              <a:rPr lang="en-US" sz="2800" dirty="0" err="1">
                <a:solidFill>
                  <a:srgbClr val="FFFF00"/>
                </a:solidFill>
                <a:latin typeface="Rakuten Sans" panose="020B0503020203020204" pitchFamily="34" charset="0"/>
                <a:ea typeface="Fira Code" panose="020B0809050000020004" pitchFamily="49" charset="0"/>
                <a:cs typeface="Rakuten Sans" panose="020B0503020203020204" pitchFamily="34" charset="0"/>
              </a:rPr>
              <a:t>sumAndDouble</a:t>
            </a:r>
            <a:r>
              <a:rPr lang="en-US" sz="2800" dirty="0">
                <a:solidFill>
                  <a:schemeClr val="bg1"/>
                </a:solidFill>
                <a:latin typeface="Rakuten Sans" panose="020B0503020203020204" pitchFamily="34" charset="0"/>
                <a:ea typeface="Calibri"/>
                <a:cs typeface="Rakuten Sans" panose="020B0503020203020204" pitchFamily="34" charset="0"/>
              </a:rPr>
              <a:t> Pure or Impure?</a:t>
            </a:r>
          </a:p>
          <a:p>
            <a:pPr>
              <a:spcAft>
                <a:spcPts val="1500"/>
              </a:spcAft>
            </a:pPr>
            <a:r>
              <a:rPr lang="en-US" sz="2800" dirty="0">
                <a:solidFill>
                  <a:schemeClr val="bg1"/>
                </a:solidFill>
                <a:latin typeface="Rakuten Sans" panose="020B0503020203020204" pitchFamily="34" charset="0"/>
                <a:ea typeface="Calibri"/>
                <a:cs typeface="Rakuten Sans" panose="020B0503020203020204" pitchFamily="34" charset="0"/>
              </a:rPr>
              <a:t>☐  1. Pure</a:t>
            </a:r>
          </a:p>
          <a:p>
            <a:pPr>
              <a:spcAft>
                <a:spcPts val="1500"/>
              </a:spcAft>
            </a:pPr>
            <a:r>
              <a:rPr lang="en-US" sz="2800" dirty="0">
                <a:solidFill>
                  <a:schemeClr val="bg1"/>
                </a:solidFill>
                <a:latin typeface="Rakuten Sans" panose="020B0503020203020204" pitchFamily="34" charset="0"/>
                <a:ea typeface="Calibri"/>
                <a:cs typeface="Rakuten Sans" panose="020B0503020203020204" pitchFamily="34" charset="0"/>
              </a:rPr>
              <a:t>☐  2. Impure</a:t>
            </a:r>
          </a:p>
        </p:txBody>
      </p:sp>
      <p:sp>
        <p:nvSpPr>
          <p:cNvPr id="11" name="Shape 134">
            <a:extLst>
              <a:ext uri="{FF2B5EF4-FFF2-40B4-BE49-F238E27FC236}">
                <a16:creationId xmlns:a16="http://schemas.microsoft.com/office/drawing/2014/main" id="{BE27EFCF-1184-835B-303E-B6A70B5F482C}"/>
              </a:ext>
            </a:extLst>
          </p:cNvPr>
          <p:cNvSpPr txBox="1">
            <a:spLocks/>
          </p:cNvSpPr>
          <p:nvPr/>
        </p:nvSpPr>
        <p:spPr>
          <a:xfrm>
            <a:off x="334962" y="313744"/>
            <a:ext cx="11522075" cy="7541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1pPr>
            <a:lvl2pPr marR="0" lvl="1"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2pPr>
            <a:lvl3pPr marR="0" lvl="2"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3pPr>
            <a:lvl4pPr marR="0" lvl="3"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4pPr>
            <a:lvl5pPr marR="0" lvl="4"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5pPr>
            <a:lvl6pPr marR="0" lvl="5"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6pPr>
            <a:lvl7pPr marR="0" lvl="6"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7pPr>
            <a:lvl8pPr marR="0" lvl="7"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8pPr>
            <a:lvl9pPr marR="0" lvl="8"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9pPr>
          </a:lstStyle>
          <a:p>
            <a:r>
              <a:rPr lang="en-US" sz="4400" b="0" dirty="0">
                <a:solidFill>
                  <a:schemeClr val="bg1"/>
                </a:solidFill>
                <a:latin typeface="Rakuten Sans" panose="020B0503020203020204" pitchFamily="34" charset="0"/>
                <a:ea typeface="+mj-ea"/>
                <a:cs typeface="Rakuten Sans" panose="020B0503020203020204" pitchFamily="34" charset="0"/>
                <a:sym typeface="Calibri"/>
              </a:rPr>
              <a:t>Question: Pure or Impure?</a:t>
            </a:r>
            <a:endParaRPr lang="en" sz="4400" b="0" dirty="0">
              <a:solidFill>
                <a:schemeClr val="bg1"/>
              </a:solidFill>
              <a:latin typeface="Rakuten Sans" panose="020B0503020203020204" pitchFamily="34" charset="0"/>
              <a:ea typeface="+mj-ea"/>
              <a:cs typeface="Rakuten Sans" panose="020B0503020203020204" pitchFamily="34" charset="0"/>
              <a:sym typeface="Calibri"/>
            </a:endParaRPr>
          </a:p>
        </p:txBody>
      </p:sp>
    </p:spTree>
    <p:extLst>
      <p:ext uri="{BB962C8B-B14F-4D97-AF65-F5344CB8AC3E}">
        <p14:creationId xmlns:p14="http://schemas.microsoft.com/office/powerpoint/2010/main" val="378217248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A81C35-9112-5A42-BC3E-A9E8236A3D19}"/>
              </a:ext>
            </a:extLst>
          </p:cNvPr>
          <p:cNvSpPr txBox="1"/>
          <p:nvPr/>
        </p:nvSpPr>
        <p:spPr>
          <a:xfrm>
            <a:off x="334963" y="33046"/>
            <a:ext cx="9199383" cy="1222382"/>
          </a:xfrm>
          <a:prstGeom prst="rect">
            <a:avLst/>
          </a:prstGeom>
          <a:noFill/>
          <a:ln>
            <a:noFill/>
          </a:ln>
        </p:spPr>
        <p:txBody>
          <a:bodyPr wrap="square" lIns="270000" tIns="270000" rIns="270000" bIns="270000" rtlCol="0" anchor="ctr">
            <a:sp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4400" dirty="0">
                <a:latin typeface="Rakuten Sans"/>
              </a:rPr>
              <a:t>Agenda</a:t>
            </a:r>
          </a:p>
        </p:txBody>
      </p:sp>
      <p:sp>
        <p:nvSpPr>
          <p:cNvPr id="3" name="TextBox 2">
            <a:extLst>
              <a:ext uri="{FF2B5EF4-FFF2-40B4-BE49-F238E27FC236}">
                <a16:creationId xmlns:a16="http://schemas.microsoft.com/office/drawing/2014/main" id="{B6C14533-D017-6079-D479-7CCB33CD2B59}"/>
              </a:ext>
            </a:extLst>
          </p:cNvPr>
          <p:cNvSpPr txBox="1"/>
          <p:nvPr/>
        </p:nvSpPr>
        <p:spPr>
          <a:xfrm>
            <a:off x="2310845" y="1353262"/>
            <a:ext cx="7570310" cy="4660080"/>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marL="323850" indent="-323850" algn="l">
              <a:lnSpc>
                <a:spcPct val="150000"/>
              </a:lnSpc>
              <a:buFont typeface="Arial" panose="020B0604020202020204" pitchFamily="34" charset="0"/>
              <a:buChar char="•"/>
            </a:pPr>
            <a:r>
              <a:rPr lang="en-US" sz="2400" dirty="0">
                <a:latin typeface="Rakuten Sans"/>
              </a:rPr>
              <a:t>Definition of Functional Programming</a:t>
            </a:r>
          </a:p>
          <a:p>
            <a:pPr marL="323850" indent="-323850" algn="l">
              <a:lnSpc>
                <a:spcPct val="150000"/>
              </a:lnSpc>
              <a:buFont typeface="Arial" panose="020B0604020202020204" pitchFamily="34" charset="0"/>
              <a:buChar char="•"/>
            </a:pPr>
            <a:r>
              <a:rPr lang="en-US" sz="2400" dirty="0">
                <a:latin typeface="Rakuten Sans"/>
              </a:rPr>
              <a:t>Definition of Functional Programming Language</a:t>
            </a:r>
          </a:p>
          <a:p>
            <a:pPr marL="323850" indent="-323850" algn="l">
              <a:lnSpc>
                <a:spcPct val="150000"/>
              </a:lnSpc>
              <a:buFont typeface="Arial" panose="020B0604020202020204" pitchFamily="34" charset="0"/>
              <a:buChar char="•"/>
            </a:pPr>
            <a:r>
              <a:rPr lang="en-US" sz="2400" dirty="0">
                <a:latin typeface="Rakuten Sans"/>
              </a:rPr>
              <a:t>Pure Functions</a:t>
            </a:r>
          </a:p>
          <a:p>
            <a:pPr marL="323850" indent="-323850" algn="l">
              <a:lnSpc>
                <a:spcPct val="150000"/>
              </a:lnSpc>
              <a:buFont typeface="Arial" panose="020B0604020202020204" pitchFamily="34" charset="0"/>
              <a:buChar char="•"/>
            </a:pPr>
            <a:r>
              <a:rPr lang="en-US" sz="2400" dirty="0">
                <a:latin typeface="Rakuten Sans"/>
              </a:rPr>
              <a:t>Stress Free Developer Experience</a:t>
            </a:r>
          </a:p>
          <a:p>
            <a:pPr marL="323850" indent="-323850" algn="l">
              <a:lnSpc>
                <a:spcPct val="150000"/>
              </a:lnSpc>
              <a:buFont typeface="Arial" panose="020B0604020202020204" pitchFamily="34" charset="0"/>
              <a:buChar char="•"/>
            </a:pPr>
            <a:r>
              <a:rPr lang="en-US" sz="2400" dirty="0">
                <a:latin typeface="Rakuten Sans"/>
              </a:rPr>
              <a:t>Introduction to Elm</a:t>
            </a:r>
          </a:p>
          <a:p>
            <a:pPr marL="323850" indent="-323850" algn="l">
              <a:lnSpc>
                <a:spcPct val="150000"/>
              </a:lnSpc>
              <a:buFont typeface="Arial" panose="020B0604020202020204" pitchFamily="34" charset="0"/>
              <a:buChar char="•"/>
            </a:pPr>
            <a:r>
              <a:rPr lang="en-US" sz="2400" dirty="0">
                <a:latin typeface="Rakuten Sans"/>
              </a:rPr>
              <a:t>Let's code!</a:t>
            </a:r>
          </a:p>
          <a:p>
            <a:pPr marL="323850" indent="-323850" algn="l">
              <a:lnSpc>
                <a:spcPct val="150000"/>
              </a:lnSpc>
              <a:buFont typeface="Arial" panose="020B0604020202020204" pitchFamily="34" charset="0"/>
              <a:buChar char="•"/>
            </a:pPr>
            <a:endParaRPr lang="en-US" sz="2400" dirty="0">
              <a:solidFill>
                <a:schemeClr val="bg1"/>
              </a:solidFill>
              <a:latin typeface="Rakuten Sans"/>
            </a:endParaRPr>
          </a:p>
          <a:p>
            <a:pPr algn="l">
              <a:lnSpc>
                <a:spcPct val="150000"/>
              </a:lnSpc>
            </a:pPr>
            <a:r>
              <a:rPr lang="en-US" sz="2000" dirty="0">
                <a:latin typeface="Rakuten Sans"/>
              </a:rPr>
              <a:t>Ask questions at any time via Zoom chat!</a:t>
            </a:r>
            <a:endParaRPr lang="en-US" sz="2400" dirty="0">
              <a:solidFill>
                <a:schemeClr val="bg1"/>
              </a:solidFill>
              <a:latin typeface="Rakuten Sans"/>
            </a:endParaRPr>
          </a:p>
        </p:txBody>
      </p:sp>
    </p:spTree>
    <p:extLst>
      <p:ext uri="{BB962C8B-B14F-4D97-AF65-F5344CB8AC3E}">
        <p14:creationId xmlns:p14="http://schemas.microsoft.com/office/powerpoint/2010/main" val="154759237"/>
      </p:ext>
    </p:extLst>
  </p:cSld>
  <p:clrMapOvr>
    <a:masterClrMapping/>
  </p:clrMapOvr>
  <p:transition spd="med"/>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5BEA22A-8D1E-C24B-A049-902C405569D6}"/>
              </a:ext>
            </a:extLst>
          </p:cNvPr>
          <p:cNvGrpSpPr/>
          <p:nvPr/>
        </p:nvGrpSpPr>
        <p:grpSpPr>
          <a:xfrm>
            <a:off x="1124951" y="1594433"/>
            <a:ext cx="4821393" cy="2803947"/>
            <a:chOff x="7010924" y="4326058"/>
            <a:chExt cx="4821393" cy="2803947"/>
          </a:xfrm>
        </p:grpSpPr>
        <p:sp>
          <p:nvSpPr>
            <p:cNvPr id="43" name="Rounded Rectangle 42">
              <a:extLst>
                <a:ext uri="{FF2B5EF4-FFF2-40B4-BE49-F238E27FC236}">
                  <a16:creationId xmlns:a16="http://schemas.microsoft.com/office/drawing/2014/main" id="{13D7101A-BF97-EB43-A0E4-548F4025F7AD}"/>
                </a:ext>
              </a:extLst>
            </p:cNvPr>
            <p:cNvSpPr/>
            <p:nvPr/>
          </p:nvSpPr>
          <p:spPr>
            <a:xfrm>
              <a:off x="7010924" y="4326058"/>
              <a:ext cx="4821393" cy="2803947"/>
            </a:xfrm>
            <a:prstGeom prst="roundRect">
              <a:avLst>
                <a:gd name="adj" fmla="val 4223"/>
              </a:avLst>
            </a:prstGeom>
            <a:solidFill>
              <a:schemeClr val="bg2">
                <a:lumMod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7EBB330E-F1E9-B546-84EF-A6CF54796907}"/>
                </a:ext>
              </a:extLst>
            </p:cNvPr>
            <p:cNvSpPr/>
            <p:nvPr/>
          </p:nvSpPr>
          <p:spPr>
            <a:xfrm>
              <a:off x="7172620" y="4511568"/>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E88159D-AD55-3241-A1B0-08222D5B5CE8}"/>
                </a:ext>
              </a:extLst>
            </p:cNvPr>
            <p:cNvSpPr/>
            <p:nvPr/>
          </p:nvSpPr>
          <p:spPr>
            <a:xfrm>
              <a:off x="7448736" y="4511568"/>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9D29C227-8BB3-2A4B-82F0-F25496D071AE}"/>
                </a:ext>
              </a:extLst>
            </p:cNvPr>
            <p:cNvSpPr/>
            <p:nvPr/>
          </p:nvSpPr>
          <p:spPr>
            <a:xfrm>
              <a:off x="7724851" y="4511568"/>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EFA10410-0109-4A4A-92A6-564FD15D07C8}"/>
                </a:ext>
              </a:extLst>
            </p:cNvPr>
            <p:cNvSpPr txBox="1"/>
            <p:nvPr/>
          </p:nvSpPr>
          <p:spPr>
            <a:xfrm>
              <a:off x="7219547" y="4797789"/>
              <a:ext cx="4612770" cy="2031325"/>
            </a:xfrm>
            <a:prstGeom prst="rect">
              <a:avLst/>
            </a:prstGeom>
            <a:noFill/>
          </p:spPr>
          <p:txBody>
            <a:bodyPr wrap="square" rtlCol="0">
              <a:spAutoFit/>
            </a:bodyPr>
            <a:lstStyle/>
            <a:p>
              <a:r>
                <a:rPr lang="en-US" dirty="0">
                  <a:solidFill>
                    <a:schemeClr val="bg1"/>
                  </a:solidFill>
                  <a:latin typeface="Fira Code" panose="020B0809050000020004" pitchFamily="49" charset="0"/>
                  <a:ea typeface="Fira Code" panose="020B0809050000020004" pitchFamily="49" charset="0"/>
                  <a:cs typeface="Courier New" panose="02070309020205020404" pitchFamily="49" charset="0"/>
                </a:rPr>
                <a:t>function sum(a, b) {</a:t>
              </a:r>
            </a:p>
            <a:p>
              <a:r>
                <a:rPr lang="en-US" dirty="0">
                  <a:solidFill>
                    <a:schemeClr val="bg1"/>
                  </a:solidFill>
                  <a:latin typeface="Fira Code" panose="020B0809050000020004" pitchFamily="49" charset="0"/>
                  <a:ea typeface="Fira Code" panose="020B0809050000020004" pitchFamily="49" charset="0"/>
                  <a:cs typeface="Courier New" panose="02070309020205020404" pitchFamily="49" charset="0"/>
                </a:rPr>
                <a:t>    return a + b</a:t>
              </a:r>
            </a:p>
            <a:p>
              <a:r>
                <a:rPr lang="en-US"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p>
            <a:p>
              <a:endParaRPr lang="en-US" dirty="0">
                <a:solidFill>
                  <a:schemeClr val="bg1"/>
                </a:solidFill>
                <a:latin typeface="Fira Code" panose="020B0809050000020004" pitchFamily="49" charset="0"/>
                <a:ea typeface="Fira Code" panose="020B0809050000020004" pitchFamily="49" charset="0"/>
                <a:cs typeface="Courier New" panose="02070309020205020404" pitchFamily="49" charset="0"/>
              </a:endParaRPr>
            </a:p>
            <a:p>
              <a:r>
                <a:rPr lang="en-US" dirty="0">
                  <a:solidFill>
                    <a:schemeClr val="bg1"/>
                  </a:solidFill>
                  <a:latin typeface="Fira Code" panose="020B0809050000020004" pitchFamily="49" charset="0"/>
                  <a:ea typeface="Fira Code" panose="020B0809050000020004" pitchFamily="49" charset="0"/>
                  <a:cs typeface="Courier New" panose="02070309020205020404" pitchFamily="49" charset="0"/>
                </a:rPr>
                <a:t>function </a:t>
              </a:r>
              <a:r>
                <a:rPr lang="en-US" dirty="0" err="1">
                  <a:solidFill>
                    <a:srgbClr val="FFFF00"/>
                  </a:solidFill>
                  <a:latin typeface="Fira Code" panose="020B0809050000020004" pitchFamily="49" charset="0"/>
                  <a:ea typeface="Fira Code" panose="020B0809050000020004" pitchFamily="49" charset="0"/>
                  <a:cs typeface="Courier New" panose="02070309020205020404" pitchFamily="49" charset="0"/>
                </a:rPr>
                <a:t>sumAndDouble</a:t>
              </a:r>
              <a:r>
                <a:rPr lang="en-US" dirty="0">
                  <a:solidFill>
                    <a:schemeClr val="bg1"/>
                  </a:solidFill>
                  <a:latin typeface="Fira Code" panose="020B0809050000020004" pitchFamily="49" charset="0"/>
                  <a:ea typeface="Fira Code" panose="020B0809050000020004" pitchFamily="49" charset="0"/>
                  <a:cs typeface="Courier New" panose="02070309020205020404" pitchFamily="49" charset="0"/>
                </a:rPr>
                <a:t>(a, b) {</a:t>
              </a:r>
            </a:p>
            <a:p>
              <a:r>
                <a:rPr lang="en-US" dirty="0">
                  <a:solidFill>
                    <a:schemeClr val="bg1"/>
                  </a:solidFill>
                  <a:latin typeface="Fira Code" panose="020B0809050000020004" pitchFamily="49" charset="0"/>
                  <a:ea typeface="Fira Code" panose="020B0809050000020004" pitchFamily="49" charset="0"/>
                  <a:cs typeface="Courier New" panose="02070309020205020404" pitchFamily="49" charset="0"/>
                </a:rPr>
                <a:t>    return (sum(a, b) * 2)</a:t>
              </a:r>
            </a:p>
            <a:p>
              <a:r>
                <a:rPr lang="en-US"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p>
          </p:txBody>
        </p:sp>
      </p:grpSp>
      <p:sp>
        <p:nvSpPr>
          <p:cNvPr id="35" name="TextBox 34">
            <a:extLst>
              <a:ext uri="{FF2B5EF4-FFF2-40B4-BE49-F238E27FC236}">
                <a16:creationId xmlns:a16="http://schemas.microsoft.com/office/drawing/2014/main" id="{496970D9-DC31-9E55-3422-47BC768AAFD9}"/>
              </a:ext>
            </a:extLst>
          </p:cNvPr>
          <p:cNvSpPr txBox="1"/>
          <p:nvPr/>
        </p:nvSpPr>
        <p:spPr>
          <a:xfrm>
            <a:off x="6317300" y="1594433"/>
            <a:ext cx="5539738" cy="2448232"/>
          </a:xfrm>
          <a:prstGeom prst="rect">
            <a:avLst/>
          </a:prstGeom>
          <a:noFill/>
        </p:spPr>
        <p:txBody>
          <a:bodyPr wrap="square" rtlCol="0">
            <a:noAutofit/>
          </a:bodyPr>
          <a:lstStyle/>
          <a:p>
            <a:pPr>
              <a:spcAft>
                <a:spcPts val="1500"/>
              </a:spcAft>
            </a:pPr>
            <a:r>
              <a:rPr lang="en-US" sz="2800" dirty="0">
                <a:solidFill>
                  <a:schemeClr val="bg1"/>
                </a:solidFill>
                <a:latin typeface="Rakuten Sans" panose="020B0503020203020204" pitchFamily="34" charset="0"/>
                <a:ea typeface="Calibri"/>
                <a:cs typeface="Rakuten Sans" panose="020B0503020203020204" pitchFamily="34" charset="0"/>
              </a:rPr>
              <a:t>Is </a:t>
            </a:r>
            <a:r>
              <a:rPr lang="en-US" sz="2800" dirty="0" err="1">
                <a:solidFill>
                  <a:srgbClr val="FFFF00"/>
                </a:solidFill>
                <a:latin typeface="Rakuten Sans" panose="020B0503020203020204" pitchFamily="34" charset="0"/>
                <a:ea typeface="Fira Code" panose="020B0809050000020004" pitchFamily="49" charset="0"/>
                <a:cs typeface="Rakuten Sans" panose="020B0503020203020204" pitchFamily="34" charset="0"/>
              </a:rPr>
              <a:t>sumAndDouble</a:t>
            </a:r>
            <a:r>
              <a:rPr lang="en-US" sz="2800" dirty="0">
                <a:solidFill>
                  <a:schemeClr val="bg1"/>
                </a:solidFill>
                <a:latin typeface="Rakuten Sans" panose="020B0503020203020204" pitchFamily="34" charset="0"/>
                <a:ea typeface="Calibri"/>
                <a:cs typeface="Rakuten Sans" panose="020B0503020203020204" pitchFamily="34" charset="0"/>
              </a:rPr>
              <a:t> Pure or Impure?</a:t>
            </a:r>
          </a:p>
          <a:p>
            <a:pPr>
              <a:spcAft>
                <a:spcPts val="1500"/>
              </a:spcAft>
            </a:pPr>
            <a:r>
              <a:rPr lang="en-US" sz="2800" dirty="0">
                <a:solidFill>
                  <a:schemeClr val="bg1"/>
                </a:solidFill>
                <a:latin typeface="Rakuten Sans" panose="020B0503020203020204" pitchFamily="34" charset="0"/>
                <a:ea typeface="Calibri"/>
                <a:cs typeface="Rakuten Sans" panose="020B0503020203020204" pitchFamily="34" charset="0"/>
              </a:rPr>
              <a:t>☐  1. Pure</a:t>
            </a:r>
          </a:p>
          <a:p>
            <a:pPr>
              <a:spcAft>
                <a:spcPts val="1500"/>
              </a:spcAft>
            </a:pPr>
            <a:r>
              <a:rPr lang="en-US" sz="2800" dirty="0">
                <a:solidFill>
                  <a:schemeClr val="bg1"/>
                </a:solidFill>
                <a:latin typeface="Rakuten Sans" panose="020B0503020203020204" pitchFamily="34" charset="0"/>
                <a:ea typeface="Calibri"/>
                <a:cs typeface="Rakuten Sans" panose="020B0503020203020204" pitchFamily="34" charset="0"/>
              </a:rPr>
              <a:t>☐  2. Impure</a:t>
            </a:r>
          </a:p>
        </p:txBody>
      </p:sp>
      <p:sp>
        <p:nvSpPr>
          <p:cNvPr id="36" name="TextBox 35">
            <a:extLst>
              <a:ext uri="{FF2B5EF4-FFF2-40B4-BE49-F238E27FC236}">
                <a16:creationId xmlns:a16="http://schemas.microsoft.com/office/drawing/2014/main" id="{04D8D15B-3952-4185-34B6-0189632518FA}"/>
              </a:ext>
            </a:extLst>
          </p:cNvPr>
          <p:cNvSpPr txBox="1"/>
          <p:nvPr/>
        </p:nvSpPr>
        <p:spPr>
          <a:xfrm>
            <a:off x="1087741" y="4671743"/>
            <a:ext cx="10459118" cy="2031325"/>
          </a:xfrm>
          <a:prstGeom prst="rect">
            <a:avLst/>
          </a:prstGeom>
          <a:noFill/>
        </p:spPr>
        <p:txBody>
          <a:bodyPr wrap="square" rtlCol="0">
            <a:noAutofit/>
          </a:bodyPr>
          <a:lstStyle/>
          <a:p>
            <a:pPr>
              <a:spcAft>
                <a:spcPts val="3000"/>
              </a:spcAft>
            </a:pPr>
            <a:r>
              <a:rPr lang="en-US" sz="2800" dirty="0">
                <a:solidFill>
                  <a:schemeClr val="bg1"/>
                </a:solidFill>
                <a:latin typeface="Rakuten Sans" panose="020B0503020203020204" pitchFamily="34" charset="0"/>
                <a:ea typeface="Calibri"/>
                <a:cs typeface="Rakuten Sans" panose="020B0503020203020204" pitchFamily="34" charset="0"/>
              </a:rPr>
              <a:t>Correct answer: 1. Pure</a:t>
            </a:r>
          </a:p>
          <a:p>
            <a:pPr>
              <a:spcAft>
                <a:spcPts val="3000"/>
              </a:spcAft>
            </a:pPr>
            <a:r>
              <a:rPr lang="en-US" sz="2800" dirty="0">
                <a:solidFill>
                  <a:schemeClr val="bg1"/>
                </a:solidFill>
                <a:latin typeface="Rakuten Sans" panose="020B0503020203020204" pitchFamily="34" charset="0"/>
                <a:ea typeface="Calibri"/>
                <a:cs typeface="Rakuten Sans" panose="020B0503020203020204" pitchFamily="34" charset="0"/>
              </a:rPr>
              <a:t>If a function is pure and call another function that is pure, it maintains its purity, otherwise it gets “contaminated”</a:t>
            </a:r>
          </a:p>
        </p:txBody>
      </p:sp>
      <p:sp>
        <p:nvSpPr>
          <p:cNvPr id="11" name="Shape 134">
            <a:extLst>
              <a:ext uri="{FF2B5EF4-FFF2-40B4-BE49-F238E27FC236}">
                <a16:creationId xmlns:a16="http://schemas.microsoft.com/office/drawing/2014/main" id="{BE27EFCF-1184-835B-303E-B6A70B5F482C}"/>
              </a:ext>
            </a:extLst>
          </p:cNvPr>
          <p:cNvSpPr txBox="1">
            <a:spLocks/>
          </p:cNvSpPr>
          <p:nvPr/>
        </p:nvSpPr>
        <p:spPr>
          <a:xfrm>
            <a:off x="334962" y="313744"/>
            <a:ext cx="11522075" cy="7541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1pPr>
            <a:lvl2pPr marR="0" lvl="1"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2pPr>
            <a:lvl3pPr marR="0" lvl="2"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3pPr>
            <a:lvl4pPr marR="0" lvl="3"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4pPr>
            <a:lvl5pPr marR="0" lvl="4"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5pPr>
            <a:lvl6pPr marR="0" lvl="5"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6pPr>
            <a:lvl7pPr marR="0" lvl="6"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7pPr>
            <a:lvl8pPr marR="0" lvl="7"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8pPr>
            <a:lvl9pPr marR="0" lvl="8"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9pPr>
          </a:lstStyle>
          <a:p>
            <a:r>
              <a:rPr lang="en-US" sz="4400" b="0" dirty="0">
                <a:solidFill>
                  <a:schemeClr val="bg1"/>
                </a:solidFill>
                <a:latin typeface="Rakuten Sans" panose="020B0503020203020204" pitchFamily="34" charset="0"/>
                <a:ea typeface="+mj-ea"/>
                <a:cs typeface="Rakuten Sans" panose="020B0503020203020204" pitchFamily="34" charset="0"/>
                <a:sym typeface="Calibri"/>
              </a:rPr>
              <a:t>Question: Pure or Impure?</a:t>
            </a:r>
            <a:endParaRPr lang="en" sz="4400" b="0" dirty="0">
              <a:solidFill>
                <a:schemeClr val="bg1"/>
              </a:solidFill>
              <a:latin typeface="Rakuten Sans" panose="020B0503020203020204" pitchFamily="34" charset="0"/>
              <a:ea typeface="+mj-ea"/>
              <a:cs typeface="Rakuten Sans" panose="020B0503020203020204" pitchFamily="34" charset="0"/>
              <a:sym typeface="Calibri"/>
            </a:endParaRPr>
          </a:p>
        </p:txBody>
      </p:sp>
      <p:pic>
        <p:nvPicPr>
          <p:cNvPr id="12" name="Graphic 11" descr="Checkmark with solid fill">
            <a:extLst>
              <a:ext uri="{FF2B5EF4-FFF2-40B4-BE49-F238E27FC236}">
                <a16:creationId xmlns:a16="http://schemas.microsoft.com/office/drawing/2014/main" id="{0E7647B8-DD32-567E-431E-10D19262CD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56291" y="2306940"/>
            <a:ext cx="817418" cy="817418"/>
          </a:xfrm>
          <a:prstGeom prst="rect">
            <a:avLst/>
          </a:prstGeom>
        </p:spPr>
      </p:pic>
    </p:spTree>
    <p:extLst>
      <p:ext uri="{BB962C8B-B14F-4D97-AF65-F5344CB8AC3E}">
        <p14:creationId xmlns:p14="http://schemas.microsoft.com/office/powerpoint/2010/main" val="224570665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496970D9-DC31-9E55-3422-47BC768AAFD9}"/>
              </a:ext>
            </a:extLst>
          </p:cNvPr>
          <p:cNvSpPr txBox="1"/>
          <p:nvPr/>
        </p:nvSpPr>
        <p:spPr>
          <a:xfrm>
            <a:off x="6317300" y="1594433"/>
            <a:ext cx="5539738" cy="2448232"/>
          </a:xfrm>
          <a:prstGeom prst="rect">
            <a:avLst/>
          </a:prstGeom>
          <a:noFill/>
        </p:spPr>
        <p:txBody>
          <a:bodyPr wrap="square" rtlCol="0">
            <a:noAutofit/>
          </a:bodyPr>
          <a:lstStyle/>
          <a:p>
            <a:pPr>
              <a:spcAft>
                <a:spcPts val="1500"/>
              </a:spcAft>
            </a:pPr>
            <a:r>
              <a:rPr lang="en-US" sz="2800" dirty="0">
                <a:solidFill>
                  <a:schemeClr val="bg1"/>
                </a:solidFill>
                <a:latin typeface="Rakuten Sans" panose="020B0503020203020204" pitchFamily="34" charset="0"/>
                <a:ea typeface="Calibri"/>
                <a:cs typeface="Rakuten Sans" panose="020B0503020203020204" pitchFamily="34" charset="0"/>
              </a:rPr>
              <a:t>Is </a:t>
            </a:r>
            <a:r>
              <a:rPr lang="en-US" sz="2800" dirty="0">
                <a:solidFill>
                  <a:srgbClr val="FFFF00"/>
                </a:solidFill>
                <a:latin typeface="Rakuten Sans" panose="020B0503020203020204" pitchFamily="34" charset="0"/>
                <a:ea typeface="Fira Code" panose="020B0809050000020004" pitchFamily="49" charset="0"/>
                <a:cs typeface="Rakuten Sans" panose="020B0503020203020204" pitchFamily="34" charset="0"/>
              </a:rPr>
              <a:t>sum</a:t>
            </a:r>
            <a:r>
              <a:rPr lang="en-US" sz="2800" dirty="0">
                <a:solidFill>
                  <a:schemeClr val="bg1"/>
                </a:solidFill>
                <a:latin typeface="Rakuten Sans" panose="020B0503020203020204" pitchFamily="34" charset="0"/>
                <a:ea typeface="Calibri"/>
                <a:cs typeface="Rakuten Sans" panose="020B0503020203020204" pitchFamily="34" charset="0"/>
              </a:rPr>
              <a:t> Pure or Impure?</a:t>
            </a:r>
          </a:p>
          <a:p>
            <a:pPr>
              <a:spcAft>
                <a:spcPts val="1500"/>
              </a:spcAft>
            </a:pPr>
            <a:r>
              <a:rPr lang="en-US" sz="2800" dirty="0">
                <a:solidFill>
                  <a:schemeClr val="bg1"/>
                </a:solidFill>
                <a:latin typeface="Rakuten Sans" panose="020B0503020203020204" pitchFamily="34" charset="0"/>
                <a:ea typeface="Calibri"/>
                <a:cs typeface="Rakuten Sans" panose="020B0503020203020204" pitchFamily="34" charset="0"/>
              </a:rPr>
              <a:t>☐  1. Pure</a:t>
            </a:r>
          </a:p>
          <a:p>
            <a:pPr>
              <a:spcAft>
                <a:spcPts val="1500"/>
              </a:spcAft>
            </a:pPr>
            <a:r>
              <a:rPr lang="en-US" sz="2800" dirty="0">
                <a:solidFill>
                  <a:schemeClr val="bg1"/>
                </a:solidFill>
                <a:latin typeface="Rakuten Sans" panose="020B0503020203020204" pitchFamily="34" charset="0"/>
                <a:ea typeface="Calibri"/>
                <a:cs typeface="Rakuten Sans" panose="020B0503020203020204" pitchFamily="34" charset="0"/>
              </a:rPr>
              <a:t>☐  2. Impure</a:t>
            </a:r>
          </a:p>
        </p:txBody>
      </p:sp>
      <p:grpSp>
        <p:nvGrpSpPr>
          <p:cNvPr id="11" name="Group 10">
            <a:extLst>
              <a:ext uri="{FF2B5EF4-FFF2-40B4-BE49-F238E27FC236}">
                <a16:creationId xmlns:a16="http://schemas.microsoft.com/office/drawing/2014/main" id="{39F2F1A5-3798-E48C-94B3-AB0DCEECC8F6}"/>
              </a:ext>
            </a:extLst>
          </p:cNvPr>
          <p:cNvGrpSpPr/>
          <p:nvPr/>
        </p:nvGrpSpPr>
        <p:grpSpPr>
          <a:xfrm>
            <a:off x="797107" y="1594433"/>
            <a:ext cx="4779815" cy="2645057"/>
            <a:chOff x="7010923" y="4326058"/>
            <a:chExt cx="4779815" cy="2645057"/>
          </a:xfrm>
        </p:grpSpPr>
        <p:sp>
          <p:nvSpPr>
            <p:cNvPr id="12" name="Rounded Rectangle 11">
              <a:extLst>
                <a:ext uri="{FF2B5EF4-FFF2-40B4-BE49-F238E27FC236}">
                  <a16:creationId xmlns:a16="http://schemas.microsoft.com/office/drawing/2014/main" id="{598EEE02-8899-F580-71FB-B86A51CD0342}"/>
                </a:ext>
              </a:extLst>
            </p:cNvPr>
            <p:cNvSpPr/>
            <p:nvPr/>
          </p:nvSpPr>
          <p:spPr>
            <a:xfrm>
              <a:off x="7010923" y="4326058"/>
              <a:ext cx="4779815" cy="2645057"/>
            </a:xfrm>
            <a:prstGeom prst="roundRect">
              <a:avLst>
                <a:gd name="adj" fmla="val 4223"/>
              </a:avLst>
            </a:prstGeom>
            <a:solidFill>
              <a:schemeClr val="bg2">
                <a:lumMod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623E580-D0F6-652A-F291-8297EADB1E48}"/>
                </a:ext>
              </a:extLst>
            </p:cNvPr>
            <p:cNvSpPr/>
            <p:nvPr/>
          </p:nvSpPr>
          <p:spPr>
            <a:xfrm>
              <a:off x="7172620" y="4511568"/>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C4E3D72-B5D4-9B78-913E-C0F35A1429D8}"/>
                </a:ext>
              </a:extLst>
            </p:cNvPr>
            <p:cNvSpPr/>
            <p:nvPr/>
          </p:nvSpPr>
          <p:spPr>
            <a:xfrm>
              <a:off x="7448736" y="4511568"/>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48B57FA-7D0C-3A88-BF3A-737B3A212FA4}"/>
                </a:ext>
              </a:extLst>
            </p:cNvPr>
            <p:cNvSpPr/>
            <p:nvPr/>
          </p:nvSpPr>
          <p:spPr>
            <a:xfrm>
              <a:off x="7724851" y="4511568"/>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D156CB0-D297-8D97-3323-19B55956A315}"/>
                </a:ext>
              </a:extLst>
            </p:cNvPr>
            <p:cNvSpPr txBox="1"/>
            <p:nvPr/>
          </p:nvSpPr>
          <p:spPr>
            <a:xfrm>
              <a:off x="7219547" y="4797789"/>
              <a:ext cx="4481474" cy="1938992"/>
            </a:xfrm>
            <a:prstGeom prst="rect">
              <a:avLst/>
            </a:prstGeom>
            <a:noFill/>
          </p:spPr>
          <p:txBody>
            <a:bodyPr wrap="square" rtlCol="0">
              <a:spAutoFit/>
            </a:bodyPr>
            <a:lstStyle/>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var </a:t>
              </a:r>
              <a:r>
                <a:rPr lang="en-US" sz="2000" dirty="0" err="1">
                  <a:solidFill>
                    <a:schemeClr val="bg1"/>
                  </a:solidFill>
                  <a:latin typeface="Fira Code" panose="020B0809050000020004" pitchFamily="49" charset="0"/>
                  <a:ea typeface="Fira Code" panose="020B0809050000020004" pitchFamily="49" charset="0"/>
                  <a:cs typeface="Courier New" panose="02070309020205020404" pitchFamily="49" charset="0"/>
                </a:rPr>
                <a:t>globalVariable</a:t>
              </a:r>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 0</a:t>
              </a:r>
            </a:p>
            <a:p>
              <a:endPar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endParaRP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function </a:t>
              </a:r>
              <a:r>
                <a:rPr lang="en-US" sz="2000" dirty="0">
                  <a:solidFill>
                    <a:srgbClr val="FFFF00"/>
                  </a:solidFill>
                  <a:latin typeface="Fira Code" panose="020B0809050000020004" pitchFamily="49" charset="0"/>
                  <a:ea typeface="Fira Code" panose="020B0809050000020004" pitchFamily="49" charset="0"/>
                  <a:cs typeface="Courier New" panose="02070309020205020404" pitchFamily="49" charset="0"/>
                </a:rPr>
                <a:t>sum</a:t>
              </a:r>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(a, b) {</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a:t>
              </a:r>
              <a:r>
                <a:rPr lang="en-US" sz="2000" dirty="0" err="1">
                  <a:solidFill>
                    <a:schemeClr val="bg1"/>
                  </a:solidFill>
                  <a:latin typeface="Fira Code" panose="020B0809050000020004" pitchFamily="49" charset="0"/>
                  <a:ea typeface="Fira Code" panose="020B0809050000020004" pitchFamily="49" charset="0"/>
                  <a:cs typeface="Courier New" panose="02070309020205020404" pitchFamily="49" charset="0"/>
                </a:rPr>
                <a:t>globalVariable</a:t>
              </a:r>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 1</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return a + b</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p>
          </p:txBody>
        </p:sp>
      </p:grpSp>
      <p:sp>
        <p:nvSpPr>
          <p:cNvPr id="17" name="Shape 134">
            <a:extLst>
              <a:ext uri="{FF2B5EF4-FFF2-40B4-BE49-F238E27FC236}">
                <a16:creationId xmlns:a16="http://schemas.microsoft.com/office/drawing/2014/main" id="{A1C6629A-3805-8A35-4A9C-686434A8C325}"/>
              </a:ext>
            </a:extLst>
          </p:cNvPr>
          <p:cNvSpPr txBox="1">
            <a:spLocks/>
          </p:cNvSpPr>
          <p:nvPr/>
        </p:nvSpPr>
        <p:spPr>
          <a:xfrm>
            <a:off x="334962" y="313744"/>
            <a:ext cx="11522075" cy="7541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1pPr>
            <a:lvl2pPr marR="0" lvl="1"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2pPr>
            <a:lvl3pPr marR="0" lvl="2"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3pPr>
            <a:lvl4pPr marR="0" lvl="3"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4pPr>
            <a:lvl5pPr marR="0" lvl="4"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5pPr>
            <a:lvl6pPr marR="0" lvl="5"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6pPr>
            <a:lvl7pPr marR="0" lvl="6"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7pPr>
            <a:lvl8pPr marR="0" lvl="7"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8pPr>
            <a:lvl9pPr marR="0" lvl="8"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9pPr>
          </a:lstStyle>
          <a:p>
            <a:r>
              <a:rPr lang="en-US" sz="4400" b="0" dirty="0">
                <a:solidFill>
                  <a:schemeClr val="bg1"/>
                </a:solidFill>
                <a:latin typeface="Rakuten Sans" panose="020B0503020203020204" pitchFamily="34" charset="0"/>
                <a:ea typeface="+mj-ea"/>
                <a:cs typeface="Rakuten Sans" panose="020B0503020203020204" pitchFamily="34" charset="0"/>
                <a:sym typeface="Calibri"/>
              </a:rPr>
              <a:t>Question: Pure or Impure?</a:t>
            </a:r>
            <a:endParaRPr lang="en" sz="4400" b="0" dirty="0">
              <a:solidFill>
                <a:schemeClr val="bg1"/>
              </a:solidFill>
              <a:latin typeface="Rakuten Sans" panose="020B0503020203020204" pitchFamily="34" charset="0"/>
              <a:ea typeface="+mj-ea"/>
              <a:cs typeface="Rakuten Sans" panose="020B0503020203020204" pitchFamily="34" charset="0"/>
              <a:sym typeface="Calibri"/>
            </a:endParaRPr>
          </a:p>
        </p:txBody>
      </p:sp>
    </p:spTree>
    <p:extLst>
      <p:ext uri="{BB962C8B-B14F-4D97-AF65-F5344CB8AC3E}">
        <p14:creationId xmlns:p14="http://schemas.microsoft.com/office/powerpoint/2010/main" val="3171603590"/>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496970D9-DC31-9E55-3422-47BC768AAFD9}"/>
              </a:ext>
            </a:extLst>
          </p:cNvPr>
          <p:cNvSpPr txBox="1"/>
          <p:nvPr/>
        </p:nvSpPr>
        <p:spPr>
          <a:xfrm>
            <a:off x="6317300" y="1594433"/>
            <a:ext cx="5539738" cy="2448232"/>
          </a:xfrm>
          <a:prstGeom prst="rect">
            <a:avLst/>
          </a:prstGeom>
          <a:noFill/>
        </p:spPr>
        <p:txBody>
          <a:bodyPr wrap="square" rtlCol="0">
            <a:noAutofit/>
          </a:bodyPr>
          <a:lstStyle/>
          <a:p>
            <a:pPr>
              <a:spcAft>
                <a:spcPts val="1500"/>
              </a:spcAft>
            </a:pPr>
            <a:r>
              <a:rPr lang="en-US" sz="2800" dirty="0">
                <a:solidFill>
                  <a:schemeClr val="bg1"/>
                </a:solidFill>
                <a:latin typeface="Rakuten Sans" panose="020B0503020203020204" pitchFamily="34" charset="0"/>
                <a:ea typeface="Calibri"/>
                <a:cs typeface="Rakuten Sans" panose="020B0503020203020204" pitchFamily="34" charset="0"/>
              </a:rPr>
              <a:t>Is </a:t>
            </a:r>
            <a:r>
              <a:rPr lang="en-US" sz="2800" dirty="0">
                <a:solidFill>
                  <a:srgbClr val="FFFF00"/>
                </a:solidFill>
                <a:latin typeface="Rakuten Sans" panose="020B0503020203020204" pitchFamily="34" charset="0"/>
                <a:ea typeface="Fira Code" panose="020B0809050000020004" pitchFamily="49" charset="0"/>
                <a:cs typeface="Rakuten Sans" panose="020B0503020203020204" pitchFamily="34" charset="0"/>
              </a:rPr>
              <a:t>sum</a:t>
            </a:r>
            <a:r>
              <a:rPr lang="en-US" sz="2800" dirty="0">
                <a:solidFill>
                  <a:schemeClr val="bg1"/>
                </a:solidFill>
                <a:latin typeface="Rakuten Sans" panose="020B0503020203020204" pitchFamily="34" charset="0"/>
                <a:ea typeface="Calibri"/>
                <a:cs typeface="Rakuten Sans" panose="020B0503020203020204" pitchFamily="34" charset="0"/>
              </a:rPr>
              <a:t> Pure or Impure?</a:t>
            </a:r>
          </a:p>
          <a:p>
            <a:pPr>
              <a:spcAft>
                <a:spcPts val="1500"/>
              </a:spcAft>
            </a:pPr>
            <a:r>
              <a:rPr lang="en-US" sz="2800" dirty="0">
                <a:solidFill>
                  <a:schemeClr val="bg1"/>
                </a:solidFill>
                <a:latin typeface="Rakuten Sans" panose="020B0503020203020204" pitchFamily="34" charset="0"/>
                <a:ea typeface="Calibri"/>
                <a:cs typeface="Rakuten Sans" panose="020B0503020203020204" pitchFamily="34" charset="0"/>
              </a:rPr>
              <a:t>☐  1. Pure</a:t>
            </a:r>
          </a:p>
          <a:p>
            <a:pPr>
              <a:spcAft>
                <a:spcPts val="1500"/>
              </a:spcAft>
            </a:pPr>
            <a:r>
              <a:rPr lang="en-US" sz="2800" dirty="0">
                <a:solidFill>
                  <a:schemeClr val="bg1"/>
                </a:solidFill>
                <a:latin typeface="Rakuten Sans" panose="020B0503020203020204" pitchFamily="34" charset="0"/>
                <a:ea typeface="Calibri"/>
                <a:cs typeface="Rakuten Sans" panose="020B0503020203020204" pitchFamily="34" charset="0"/>
              </a:rPr>
              <a:t>☐  2. Impure</a:t>
            </a:r>
          </a:p>
        </p:txBody>
      </p:sp>
      <p:sp>
        <p:nvSpPr>
          <p:cNvPr id="36" name="TextBox 35">
            <a:extLst>
              <a:ext uri="{FF2B5EF4-FFF2-40B4-BE49-F238E27FC236}">
                <a16:creationId xmlns:a16="http://schemas.microsoft.com/office/drawing/2014/main" id="{04D8D15B-3952-4185-34B6-0189632518FA}"/>
              </a:ext>
            </a:extLst>
          </p:cNvPr>
          <p:cNvSpPr txBox="1"/>
          <p:nvPr/>
        </p:nvSpPr>
        <p:spPr>
          <a:xfrm>
            <a:off x="958804" y="4654224"/>
            <a:ext cx="10459118" cy="2031325"/>
          </a:xfrm>
          <a:prstGeom prst="rect">
            <a:avLst/>
          </a:prstGeom>
          <a:noFill/>
        </p:spPr>
        <p:txBody>
          <a:bodyPr wrap="square" rtlCol="0">
            <a:noAutofit/>
          </a:bodyPr>
          <a:lstStyle/>
          <a:p>
            <a:pPr>
              <a:spcAft>
                <a:spcPts val="3000"/>
              </a:spcAft>
            </a:pPr>
            <a:r>
              <a:rPr lang="en-US" sz="2800" dirty="0">
                <a:solidFill>
                  <a:schemeClr val="bg1"/>
                </a:solidFill>
                <a:latin typeface="Rakuten Sans" panose="020B0503020203020204" pitchFamily="34" charset="0"/>
                <a:ea typeface="Calibri"/>
                <a:cs typeface="Rakuten Sans" panose="020B0503020203020204" pitchFamily="34" charset="0"/>
              </a:rPr>
              <a:t>Correct answer: 2. Impure</a:t>
            </a:r>
          </a:p>
          <a:p>
            <a:pPr>
              <a:spcAft>
                <a:spcPts val="3000"/>
              </a:spcAft>
            </a:pPr>
            <a:r>
              <a:rPr lang="en-US" sz="2800" dirty="0">
                <a:solidFill>
                  <a:schemeClr val="bg1"/>
                </a:solidFill>
                <a:latin typeface="Rakuten Sans" panose="020B0503020203020204" pitchFamily="34" charset="0"/>
                <a:ea typeface="Calibri"/>
                <a:cs typeface="Rakuten Sans" panose="020B0503020203020204" pitchFamily="34" charset="0"/>
              </a:rPr>
              <a:t>Because it changed a global variable and that is a side effect.</a:t>
            </a:r>
          </a:p>
        </p:txBody>
      </p:sp>
      <p:grpSp>
        <p:nvGrpSpPr>
          <p:cNvPr id="11" name="Group 10">
            <a:extLst>
              <a:ext uri="{FF2B5EF4-FFF2-40B4-BE49-F238E27FC236}">
                <a16:creationId xmlns:a16="http://schemas.microsoft.com/office/drawing/2014/main" id="{39F2F1A5-3798-E48C-94B3-AB0DCEECC8F6}"/>
              </a:ext>
            </a:extLst>
          </p:cNvPr>
          <p:cNvGrpSpPr/>
          <p:nvPr/>
        </p:nvGrpSpPr>
        <p:grpSpPr>
          <a:xfrm>
            <a:off x="797107" y="1594433"/>
            <a:ext cx="4779815" cy="2645057"/>
            <a:chOff x="7010923" y="4326058"/>
            <a:chExt cx="4779815" cy="2645057"/>
          </a:xfrm>
        </p:grpSpPr>
        <p:sp>
          <p:nvSpPr>
            <p:cNvPr id="12" name="Rounded Rectangle 11">
              <a:extLst>
                <a:ext uri="{FF2B5EF4-FFF2-40B4-BE49-F238E27FC236}">
                  <a16:creationId xmlns:a16="http://schemas.microsoft.com/office/drawing/2014/main" id="{598EEE02-8899-F580-71FB-B86A51CD0342}"/>
                </a:ext>
              </a:extLst>
            </p:cNvPr>
            <p:cNvSpPr/>
            <p:nvPr/>
          </p:nvSpPr>
          <p:spPr>
            <a:xfrm>
              <a:off x="7010923" y="4326058"/>
              <a:ext cx="4779815" cy="2645057"/>
            </a:xfrm>
            <a:prstGeom prst="roundRect">
              <a:avLst>
                <a:gd name="adj" fmla="val 4223"/>
              </a:avLst>
            </a:prstGeom>
            <a:solidFill>
              <a:schemeClr val="bg2">
                <a:lumMod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F623E580-D0F6-652A-F291-8297EADB1E48}"/>
                </a:ext>
              </a:extLst>
            </p:cNvPr>
            <p:cNvSpPr/>
            <p:nvPr/>
          </p:nvSpPr>
          <p:spPr>
            <a:xfrm>
              <a:off x="7172620" y="4511568"/>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C4E3D72-B5D4-9B78-913E-C0F35A1429D8}"/>
                </a:ext>
              </a:extLst>
            </p:cNvPr>
            <p:cNvSpPr/>
            <p:nvPr/>
          </p:nvSpPr>
          <p:spPr>
            <a:xfrm>
              <a:off x="7448736" y="4511568"/>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48B57FA-7D0C-3A88-BF3A-737B3A212FA4}"/>
                </a:ext>
              </a:extLst>
            </p:cNvPr>
            <p:cNvSpPr/>
            <p:nvPr/>
          </p:nvSpPr>
          <p:spPr>
            <a:xfrm>
              <a:off x="7724851" y="4511568"/>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D156CB0-D297-8D97-3323-19B55956A315}"/>
                </a:ext>
              </a:extLst>
            </p:cNvPr>
            <p:cNvSpPr txBox="1"/>
            <p:nvPr/>
          </p:nvSpPr>
          <p:spPr>
            <a:xfrm>
              <a:off x="7219547" y="4797789"/>
              <a:ext cx="4481474" cy="1938992"/>
            </a:xfrm>
            <a:prstGeom prst="rect">
              <a:avLst/>
            </a:prstGeom>
            <a:noFill/>
          </p:spPr>
          <p:txBody>
            <a:bodyPr wrap="square" rtlCol="0">
              <a:spAutoFit/>
            </a:bodyPr>
            <a:lstStyle/>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var </a:t>
              </a:r>
              <a:r>
                <a:rPr lang="en-US" sz="2000" dirty="0" err="1">
                  <a:solidFill>
                    <a:schemeClr val="bg1"/>
                  </a:solidFill>
                  <a:latin typeface="Fira Code" panose="020B0809050000020004" pitchFamily="49" charset="0"/>
                  <a:ea typeface="Fira Code" panose="020B0809050000020004" pitchFamily="49" charset="0"/>
                  <a:cs typeface="Courier New" panose="02070309020205020404" pitchFamily="49" charset="0"/>
                </a:rPr>
                <a:t>globalVariable</a:t>
              </a:r>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 0</a:t>
              </a:r>
            </a:p>
            <a:p>
              <a:endPar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endParaRP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function </a:t>
              </a:r>
              <a:r>
                <a:rPr lang="en-US" sz="2000" dirty="0">
                  <a:solidFill>
                    <a:srgbClr val="FFFF00"/>
                  </a:solidFill>
                  <a:latin typeface="Fira Code" panose="020B0809050000020004" pitchFamily="49" charset="0"/>
                  <a:ea typeface="Fira Code" panose="020B0809050000020004" pitchFamily="49" charset="0"/>
                  <a:cs typeface="Courier New" panose="02070309020205020404" pitchFamily="49" charset="0"/>
                </a:rPr>
                <a:t>sum</a:t>
              </a:r>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(a, b) {</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a:t>
              </a:r>
              <a:r>
                <a:rPr lang="en-US" sz="2000" dirty="0" err="1">
                  <a:solidFill>
                    <a:schemeClr val="bg1"/>
                  </a:solidFill>
                  <a:latin typeface="Fira Code" panose="020B0809050000020004" pitchFamily="49" charset="0"/>
                  <a:ea typeface="Fira Code" panose="020B0809050000020004" pitchFamily="49" charset="0"/>
                  <a:cs typeface="Courier New" panose="02070309020205020404" pitchFamily="49" charset="0"/>
                </a:rPr>
                <a:t>globalVariable</a:t>
              </a:r>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 1</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return a + b</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p>
          </p:txBody>
        </p:sp>
      </p:grpSp>
      <p:sp>
        <p:nvSpPr>
          <p:cNvPr id="17" name="Shape 134">
            <a:extLst>
              <a:ext uri="{FF2B5EF4-FFF2-40B4-BE49-F238E27FC236}">
                <a16:creationId xmlns:a16="http://schemas.microsoft.com/office/drawing/2014/main" id="{A1C6629A-3805-8A35-4A9C-686434A8C325}"/>
              </a:ext>
            </a:extLst>
          </p:cNvPr>
          <p:cNvSpPr txBox="1">
            <a:spLocks/>
          </p:cNvSpPr>
          <p:nvPr/>
        </p:nvSpPr>
        <p:spPr>
          <a:xfrm>
            <a:off x="334962" y="313744"/>
            <a:ext cx="11522075" cy="7541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1pPr>
            <a:lvl2pPr marR="0" lvl="1"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2pPr>
            <a:lvl3pPr marR="0" lvl="2"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3pPr>
            <a:lvl4pPr marR="0" lvl="3"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4pPr>
            <a:lvl5pPr marR="0" lvl="4"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5pPr>
            <a:lvl6pPr marR="0" lvl="5"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6pPr>
            <a:lvl7pPr marR="0" lvl="6"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7pPr>
            <a:lvl8pPr marR="0" lvl="7"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8pPr>
            <a:lvl9pPr marR="0" lvl="8"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9pPr>
          </a:lstStyle>
          <a:p>
            <a:r>
              <a:rPr lang="en-US" sz="4400" b="0" dirty="0">
                <a:solidFill>
                  <a:schemeClr val="bg1"/>
                </a:solidFill>
                <a:latin typeface="Rakuten Sans" panose="020B0503020203020204" pitchFamily="34" charset="0"/>
                <a:ea typeface="+mj-ea"/>
                <a:cs typeface="Rakuten Sans" panose="020B0503020203020204" pitchFamily="34" charset="0"/>
                <a:sym typeface="Calibri"/>
              </a:rPr>
              <a:t>Question: Pure or Impure?</a:t>
            </a:r>
            <a:endParaRPr lang="en" sz="4400" b="0" dirty="0">
              <a:solidFill>
                <a:schemeClr val="bg1"/>
              </a:solidFill>
              <a:latin typeface="Rakuten Sans" panose="020B0503020203020204" pitchFamily="34" charset="0"/>
              <a:ea typeface="+mj-ea"/>
              <a:cs typeface="Rakuten Sans" panose="020B0503020203020204" pitchFamily="34" charset="0"/>
              <a:sym typeface="Calibri"/>
            </a:endParaRPr>
          </a:p>
        </p:txBody>
      </p:sp>
      <p:pic>
        <p:nvPicPr>
          <p:cNvPr id="18" name="Graphic 17" descr="Checkmark with solid fill">
            <a:extLst>
              <a:ext uri="{FF2B5EF4-FFF2-40B4-BE49-F238E27FC236}">
                <a16:creationId xmlns:a16="http://schemas.microsoft.com/office/drawing/2014/main" id="{24473516-E902-D712-A8CC-11B2F98A41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56291" y="2498329"/>
            <a:ext cx="817418" cy="817418"/>
          </a:xfrm>
          <a:prstGeom prst="rect">
            <a:avLst/>
          </a:prstGeom>
        </p:spPr>
      </p:pic>
    </p:spTree>
    <p:extLst>
      <p:ext uri="{BB962C8B-B14F-4D97-AF65-F5344CB8AC3E}">
        <p14:creationId xmlns:p14="http://schemas.microsoft.com/office/powerpoint/2010/main" val="392633866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58F764C7-5006-1BF6-5C7A-F49475A89D21}"/>
              </a:ext>
            </a:extLst>
          </p:cNvPr>
          <p:cNvSpPr txBox="1"/>
          <p:nvPr/>
        </p:nvSpPr>
        <p:spPr>
          <a:xfrm>
            <a:off x="8128061" y="1540175"/>
            <a:ext cx="3728977" cy="3493264"/>
          </a:xfrm>
          <a:prstGeom prst="rect">
            <a:avLst/>
          </a:prstGeom>
          <a:noFill/>
        </p:spPr>
        <p:txBody>
          <a:bodyPr wrap="square" rtlCol="0">
            <a:noAutofit/>
          </a:bodyPr>
          <a:lstStyle/>
          <a:p>
            <a:pPr>
              <a:spcAft>
                <a:spcPts val="3000"/>
              </a:spcAft>
            </a:pPr>
            <a:r>
              <a:rPr lang="en-US" sz="2800" dirty="0">
                <a:solidFill>
                  <a:schemeClr val="bg1"/>
                </a:solidFill>
                <a:latin typeface="Rakuten Sans" panose="020B0503020203020204" pitchFamily="34" charset="0"/>
                <a:ea typeface="Calibri"/>
                <a:cs typeface="Rakuten Sans" panose="020B0503020203020204" pitchFamily="34" charset="0"/>
              </a:rPr>
              <a:t>Is </a:t>
            </a:r>
            <a:r>
              <a:rPr lang="en-US" sz="2800" dirty="0" err="1">
                <a:solidFill>
                  <a:srgbClr val="FFFF00"/>
                </a:solidFill>
                <a:latin typeface="Rakuten Sans" panose="020B0503020203020204" pitchFamily="34" charset="0"/>
                <a:ea typeface="Calibri"/>
                <a:cs typeface="Rakuten Sans" panose="020B0503020203020204" pitchFamily="34" charset="0"/>
              </a:rPr>
              <a:t>getPhoto</a:t>
            </a:r>
            <a:r>
              <a:rPr lang="en-US" sz="2800" dirty="0">
                <a:solidFill>
                  <a:schemeClr val="bg1"/>
                </a:solidFill>
                <a:latin typeface="Rakuten Sans" panose="020B0503020203020204" pitchFamily="34" charset="0"/>
                <a:ea typeface="Calibri"/>
                <a:cs typeface="Rakuten Sans" panose="020B0503020203020204" pitchFamily="34" charset="0"/>
              </a:rPr>
              <a:t> Pure or Impure?</a:t>
            </a:r>
          </a:p>
          <a:p>
            <a:pPr>
              <a:spcAft>
                <a:spcPts val="3000"/>
              </a:spcAft>
            </a:pPr>
            <a:r>
              <a:rPr lang="en-US" sz="2800" dirty="0">
                <a:solidFill>
                  <a:schemeClr val="bg1"/>
                </a:solidFill>
                <a:latin typeface="Rakuten Sans" panose="020B0503020203020204" pitchFamily="34" charset="0"/>
                <a:ea typeface="Calibri"/>
                <a:cs typeface="Rakuten Sans" panose="020B0503020203020204" pitchFamily="34" charset="0"/>
              </a:rPr>
              <a:t>☐  1. Pure </a:t>
            </a:r>
          </a:p>
          <a:p>
            <a:pPr>
              <a:spcAft>
                <a:spcPts val="3000"/>
              </a:spcAft>
            </a:pPr>
            <a:r>
              <a:rPr lang="en-US" sz="2800" dirty="0">
                <a:solidFill>
                  <a:schemeClr val="bg1"/>
                </a:solidFill>
                <a:latin typeface="Rakuten Sans" panose="020B0503020203020204" pitchFamily="34" charset="0"/>
                <a:ea typeface="Calibri"/>
                <a:cs typeface="Rakuten Sans" panose="020B0503020203020204" pitchFamily="34" charset="0"/>
              </a:rPr>
              <a:t>☐  2. Impure</a:t>
            </a:r>
          </a:p>
        </p:txBody>
      </p:sp>
      <p:grpSp>
        <p:nvGrpSpPr>
          <p:cNvPr id="10" name="Group 9">
            <a:extLst>
              <a:ext uri="{FF2B5EF4-FFF2-40B4-BE49-F238E27FC236}">
                <a16:creationId xmlns:a16="http://schemas.microsoft.com/office/drawing/2014/main" id="{F1702369-9DF2-569D-C04E-1C875C64E00F}"/>
              </a:ext>
            </a:extLst>
          </p:cNvPr>
          <p:cNvGrpSpPr/>
          <p:nvPr/>
        </p:nvGrpSpPr>
        <p:grpSpPr>
          <a:xfrm>
            <a:off x="797107" y="1594433"/>
            <a:ext cx="7169257" cy="1702949"/>
            <a:chOff x="7010923" y="4326058"/>
            <a:chExt cx="7169257" cy="1702949"/>
          </a:xfrm>
        </p:grpSpPr>
        <p:sp>
          <p:nvSpPr>
            <p:cNvPr id="11" name="Rounded Rectangle 10">
              <a:extLst>
                <a:ext uri="{FF2B5EF4-FFF2-40B4-BE49-F238E27FC236}">
                  <a16:creationId xmlns:a16="http://schemas.microsoft.com/office/drawing/2014/main" id="{8F8126F1-D87A-7339-38AB-54F3A850AB8E}"/>
                </a:ext>
              </a:extLst>
            </p:cNvPr>
            <p:cNvSpPr/>
            <p:nvPr/>
          </p:nvSpPr>
          <p:spPr>
            <a:xfrm>
              <a:off x="7010923" y="4326058"/>
              <a:ext cx="7169257" cy="1702949"/>
            </a:xfrm>
            <a:prstGeom prst="roundRect">
              <a:avLst>
                <a:gd name="adj" fmla="val 4223"/>
              </a:avLst>
            </a:prstGeom>
            <a:solidFill>
              <a:schemeClr val="bg2">
                <a:lumMod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B1086E9-6174-47C2-071D-F542605C3EE9}"/>
                </a:ext>
              </a:extLst>
            </p:cNvPr>
            <p:cNvSpPr/>
            <p:nvPr/>
          </p:nvSpPr>
          <p:spPr>
            <a:xfrm>
              <a:off x="7172620" y="4511568"/>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C39FF0C-9886-C922-B88B-67AFE634D8A7}"/>
                </a:ext>
              </a:extLst>
            </p:cNvPr>
            <p:cNvSpPr/>
            <p:nvPr/>
          </p:nvSpPr>
          <p:spPr>
            <a:xfrm>
              <a:off x="7448736" y="4511568"/>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A146DEA-B213-479F-D9C6-0382AD2D5D00}"/>
                </a:ext>
              </a:extLst>
            </p:cNvPr>
            <p:cNvSpPr/>
            <p:nvPr/>
          </p:nvSpPr>
          <p:spPr>
            <a:xfrm>
              <a:off x="7724851" y="4511568"/>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BA4CAC-D643-F72E-8809-66CF88959827}"/>
                </a:ext>
              </a:extLst>
            </p:cNvPr>
            <p:cNvSpPr txBox="1"/>
            <p:nvPr/>
          </p:nvSpPr>
          <p:spPr>
            <a:xfrm>
              <a:off x="7219546" y="4797789"/>
              <a:ext cx="6503434" cy="1015663"/>
            </a:xfrm>
            <a:prstGeom prst="rect">
              <a:avLst/>
            </a:prstGeom>
            <a:noFill/>
          </p:spPr>
          <p:txBody>
            <a:bodyPr wrap="square" rtlCol="0">
              <a:spAutoFit/>
            </a:bodyPr>
            <a:lstStyle/>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function </a:t>
              </a:r>
              <a:r>
                <a:rPr lang="en-US" sz="2000" dirty="0" err="1">
                  <a:solidFill>
                    <a:srgbClr val="FFFF00"/>
                  </a:solidFill>
                  <a:latin typeface="Fira Code" panose="020B0809050000020004" pitchFamily="49" charset="0"/>
                  <a:ea typeface="Fira Code" panose="020B0809050000020004" pitchFamily="49" charset="0"/>
                  <a:cs typeface="Courier New" panose="02070309020205020404" pitchFamily="49" charset="0"/>
                </a:rPr>
                <a:t>getPhoto</a:t>
              </a:r>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fetch('http://</a:t>
              </a:r>
              <a:r>
                <a:rPr lang="en-US" sz="2000" dirty="0" err="1">
                  <a:solidFill>
                    <a:schemeClr val="bg1"/>
                  </a:solidFill>
                  <a:latin typeface="Fira Code" panose="020B0809050000020004" pitchFamily="49" charset="0"/>
                  <a:ea typeface="Fira Code" panose="020B0809050000020004" pitchFamily="49" charset="0"/>
                  <a:cs typeface="Courier New" panose="02070309020205020404" pitchFamily="49" charset="0"/>
                </a:rPr>
                <a:t>exmaple.com</a:t>
              </a:r>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r>
                <a:rPr lang="en-US" sz="2000" dirty="0" err="1">
                  <a:solidFill>
                    <a:schemeClr val="bg1"/>
                  </a:solidFill>
                  <a:latin typeface="Fira Code" panose="020B0809050000020004" pitchFamily="49" charset="0"/>
                  <a:ea typeface="Fira Code" panose="020B0809050000020004" pitchFamily="49" charset="0"/>
                  <a:cs typeface="Courier New" panose="02070309020205020404" pitchFamily="49" charset="0"/>
                </a:rPr>
                <a:t>cat.json</a:t>
              </a:r>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p>
          </p:txBody>
        </p:sp>
      </p:grpSp>
      <p:sp>
        <p:nvSpPr>
          <p:cNvPr id="16" name="Shape 134">
            <a:extLst>
              <a:ext uri="{FF2B5EF4-FFF2-40B4-BE49-F238E27FC236}">
                <a16:creationId xmlns:a16="http://schemas.microsoft.com/office/drawing/2014/main" id="{7169A584-7103-4D6E-D7A9-532EE98B9BD8}"/>
              </a:ext>
            </a:extLst>
          </p:cNvPr>
          <p:cNvSpPr txBox="1">
            <a:spLocks/>
          </p:cNvSpPr>
          <p:nvPr/>
        </p:nvSpPr>
        <p:spPr>
          <a:xfrm>
            <a:off x="334962" y="313744"/>
            <a:ext cx="11522075" cy="7541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1pPr>
            <a:lvl2pPr marR="0" lvl="1"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2pPr>
            <a:lvl3pPr marR="0" lvl="2"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3pPr>
            <a:lvl4pPr marR="0" lvl="3"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4pPr>
            <a:lvl5pPr marR="0" lvl="4"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5pPr>
            <a:lvl6pPr marR="0" lvl="5"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6pPr>
            <a:lvl7pPr marR="0" lvl="6"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7pPr>
            <a:lvl8pPr marR="0" lvl="7"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8pPr>
            <a:lvl9pPr marR="0" lvl="8"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9pPr>
          </a:lstStyle>
          <a:p>
            <a:r>
              <a:rPr lang="en-US" sz="4400" b="0" dirty="0">
                <a:solidFill>
                  <a:schemeClr val="bg1"/>
                </a:solidFill>
                <a:latin typeface="Rakuten Sans" panose="020B0503020203020204" pitchFamily="34" charset="0"/>
                <a:ea typeface="+mj-ea"/>
                <a:cs typeface="Rakuten Sans" panose="020B0503020203020204" pitchFamily="34" charset="0"/>
                <a:sym typeface="Calibri"/>
              </a:rPr>
              <a:t>Question: Pure or Impure?</a:t>
            </a:r>
            <a:endParaRPr lang="en" sz="4400" b="0" dirty="0">
              <a:solidFill>
                <a:schemeClr val="bg1"/>
              </a:solidFill>
              <a:latin typeface="Rakuten Sans" panose="020B0503020203020204" pitchFamily="34" charset="0"/>
              <a:ea typeface="+mj-ea"/>
              <a:cs typeface="Rakuten Sans" panose="020B0503020203020204" pitchFamily="34" charset="0"/>
              <a:sym typeface="Calibri"/>
            </a:endParaRPr>
          </a:p>
        </p:txBody>
      </p:sp>
    </p:spTree>
    <p:extLst>
      <p:ext uri="{BB962C8B-B14F-4D97-AF65-F5344CB8AC3E}">
        <p14:creationId xmlns:p14="http://schemas.microsoft.com/office/powerpoint/2010/main" val="2622820558"/>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58F764C7-5006-1BF6-5C7A-F49475A89D21}"/>
              </a:ext>
            </a:extLst>
          </p:cNvPr>
          <p:cNvSpPr txBox="1"/>
          <p:nvPr/>
        </p:nvSpPr>
        <p:spPr>
          <a:xfrm>
            <a:off x="8128061" y="1540175"/>
            <a:ext cx="3728977" cy="3493264"/>
          </a:xfrm>
          <a:prstGeom prst="rect">
            <a:avLst/>
          </a:prstGeom>
          <a:noFill/>
        </p:spPr>
        <p:txBody>
          <a:bodyPr wrap="square" rtlCol="0">
            <a:noAutofit/>
          </a:bodyPr>
          <a:lstStyle/>
          <a:p>
            <a:pPr>
              <a:spcAft>
                <a:spcPts val="3000"/>
              </a:spcAft>
            </a:pPr>
            <a:r>
              <a:rPr lang="en-US" sz="2800" dirty="0">
                <a:solidFill>
                  <a:schemeClr val="bg1"/>
                </a:solidFill>
                <a:latin typeface="Rakuten Sans" panose="020B0503020203020204" pitchFamily="34" charset="0"/>
                <a:ea typeface="Calibri"/>
                <a:cs typeface="Rakuten Sans" panose="020B0503020203020204" pitchFamily="34" charset="0"/>
              </a:rPr>
              <a:t>Is </a:t>
            </a:r>
            <a:r>
              <a:rPr lang="en-US" sz="2800" dirty="0" err="1">
                <a:solidFill>
                  <a:srgbClr val="FFFF00"/>
                </a:solidFill>
                <a:latin typeface="Rakuten Sans" panose="020B0503020203020204" pitchFamily="34" charset="0"/>
                <a:ea typeface="Calibri"/>
                <a:cs typeface="Rakuten Sans" panose="020B0503020203020204" pitchFamily="34" charset="0"/>
              </a:rPr>
              <a:t>getPhoto</a:t>
            </a:r>
            <a:r>
              <a:rPr lang="en-US" sz="2800" dirty="0">
                <a:solidFill>
                  <a:schemeClr val="bg1"/>
                </a:solidFill>
                <a:latin typeface="Rakuten Sans" panose="020B0503020203020204" pitchFamily="34" charset="0"/>
                <a:ea typeface="Calibri"/>
                <a:cs typeface="Rakuten Sans" panose="020B0503020203020204" pitchFamily="34" charset="0"/>
              </a:rPr>
              <a:t>  Pure or Impure?</a:t>
            </a:r>
          </a:p>
          <a:p>
            <a:pPr>
              <a:spcAft>
                <a:spcPts val="3000"/>
              </a:spcAft>
            </a:pPr>
            <a:r>
              <a:rPr lang="en-US" sz="2800" dirty="0">
                <a:solidFill>
                  <a:schemeClr val="bg1"/>
                </a:solidFill>
                <a:latin typeface="Rakuten Sans" panose="020B0503020203020204" pitchFamily="34" charset="0"/>
                <a:ea typeface="Calibri"/>
                <a:cs typeface="Rakuten Sans" panose="020B0503020203020204" pitchFamily="34" charset="0"/>
              </a:rPr>
              <a:t>☐  1. Pure </a:t>
            </a:r>
          </a:p>
          <a:p>
            <a:pPr>
              <a:spcAft>
                <a:spcPts val="3000"/>
              </a:spcAft>
            </a:pPr>
            <a:r>
              <a:rPr lang="en-US" sz="2800" dirty="0">
                <a:solidFill>
                  <a:schemeClr val="bg1"/>
                </a:solidFill>
                <a:latin typeface="Rakuten Sans" panose="020B0503020203020204" pitchFamily="34" charset="0"/>
                <a:ea typeface="Calibri"/>
                <a:cs typeface="Rakuten Sans" panose="020B0503020203020204" pitchFamily="34" charset="0"/>
              </a:rPr>
              <a:t>☐  2. Impure</a:t>
            </a:r>
          </a:p>
        </p:txBody>
      </p:sp>
      <p:grpSp>
        <p:nvGrpSpPr>
          <p:cNvPr id="10" name="Group 9">
            <a:extLst>
              <a:ext uri="{FF2B5EF4-FFF2-40B4-BE49-F238E27FC236}">
                <a16:creationId xmlns:a16="http://schemas.microsoft.com/office/drawing/2014/main" id="{F1702369-9DF2-569D-C04E-1C875C64E00F}"/>
              </a:ext>
            </a:extLst>
          </p:cNvPr>
          <p:cNvGrpSpPr/>
          <p:nvPr/>
        </p:nvGrpSpPr>
        <p:grpSpPr>
          <a:xfrm>
            <a:off x="797107" y="1594433"/>
            <a:ext cx="7169257" cy="1702949"/>
            <a:chOff x="7010923" y="4326058"/>
            <a:chExt cx="7169257" cy="1702949"/>
          </a:xfrm>
        </p:grpSpPr>
        <p:sp>
          <p:nvSpPr>
            <p:cNvPr id="11" name="Rounded Rectangle 10">
              <a:extLst>
                <a:ext uri="{FF2B5EF4-FFF2-40B4-BE49-F238E27FC236}">
                  <a16:creationId xmlns:a16="http://schemas.microsoft.com/office/drawing/2014/main" id="{8F8126F1-D87A-7339-38AB-54F3A850AB8E}"/>
                </a:ext>
              </a:extLst>
            </p:cNvPr>
            <p:cNvSpPr/>
            <p:nvPr/>
          </p:nvSpPr>
          <p:spPr>
            <a:xfrm>
              <a:off x="7010923" y="4326058"/>
              <a:ext cx="7169257" cy="1702949"/>
            </a:xfrm>
            <a:prstGeom prst="roundRect">
              <a:avLst>
                <a:gd name="adj" fmla="val 4223"/>
              </a:avLst>
            </a:prstGeom>
            <a:solidFill>
              <a:schemeClr val="bg2">
                <a:lumMod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B1086E9-6174-47C2-071D-F542605C3EE9}"/>
                </a:ext>
              </a:extLst>
            </p:cNvPr>
            <p:cNvSpPr/>
            <p:nvPr/>
          </p:nvSpPr>
          <p:spPr>
            <a:xfrm>
              <a:off x="7172620" y="4511568"/>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C39FF0C-9886-C922-B88B-67AFE634D8A7}"/>
                </a:ext>
              </a:extLst>
            </p:cNvPr>
            <p:cNvSpPr/>
            <p:nvPr/>
          </p:nvSpPr>
          <p:spPr>
            <a:xfrm>
              <a:off x="7448736" y="4511568"/>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A146DEA-B213-479F-D9C6-0382AD2D5D00}"/>
                </a:ext>
              </a:extLst>
            </p:cNvPr>
            <p:cNvSpPr/>
            <p:nvPr/>
          </p:nvSpPr>
          <p:spPr>
            <a:xfrm>
              <a:off x="7724851" y="4511568"/>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A4BA4CAC-D643-F72E-8809-66CF88959827}"/>
                </a:ext>
              </a:extLst>
            </p:cNvPr>
            <p:cNvSpPr txBox="1"/>
            <p:nvPr/>
          </p:nvSpPr>
          <p:spPr>
            <a:xfrm>
              <a:off x="7219546" y="4797789"/>
              <a:ext cx="6503434" cy="1015663"/>
            </a:xfrm>
            <a:prstGeom prst="rect">
              <a:avLst/>
            </a:prstGeom>
            <a:noFill/>
          </p:spPr>
          <p:txBody>
            <a:bodyPr wrap="square" rtlCol="0">
              <a:spAutoFit/>
            </a:bodyPr>
            <a:lstStyle/>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function </a:t>
              </a:r>
              <a:r>
                <a:rPr lang="en-US" sz="2000" dirty="0" err="1">
                  <a:solidFill>
                    <a:srgbClr val="FFFF00"/>
                  </a:solidFill>
                  <a:latin typeface="Fira Code" panose="020B0809050000020004" pitchFamily="49" charset="0"/>
                  <a:ea typeface="Fira Code" panose="020B0809050000020004" pitchFamily="49" charset="0"/>
                  <a:cs typeface="Courier New" panose="02070309020205020404" pitchFamily="49" charset="0"/>
                </a:rPr>
                <a:t>getPhoto</a:t>
              </a:r>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fetch('http://</a:t>
              </a:r>
              <a:r>
                <a:rPr lang="en-US" sz="2000" dirty="0" err="1">
                  <a:solidFill>
                    <a:schemeClr val="bg1"/>
                  </a:solidFill>
                  <a:latin typeface="Fira Code" panose="020B0809050000020004" pitchFamily="49" charset="0"/>
                  <a:ea typeface="Fira Code" panose="020B0809050000020004" pitchFamily="49" charset="0"/>
                  <a:cs typeface="Courier New" panose="02070309020205020404" pitchFamily="49" charset="0"/>
                </a:rPr>
                <a:t>exmaple.com</a:t>
              </a:r>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r>
                <a:rPr lang="en-US" sz="2000" dirty="0" err="1">
                  <a:solidFill>
                    <a:schemeClr val="bg1"/>
                  </a:solidFill>
                  <a:latin typeface="Fira Code" panose="020B0809050000020004" pitchFamily="49" charset="0"/>
                  <a:ea typeface="Fira Code" panose="020B0809050000020004" pitchFamily="49" charset="0"/>
                  <a:cs typeface="Courier New" panose="02070309020205020404" pitchFamily="49" charset="0"/>
                </a:rPr>
                <a:t>cat.json</a:t>
              </a:r>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p>
          </p:txBody>
        </p:sp>
      </p:grpSp>
      <p:sp>
        <p:nvSpPr>
          <p:cNvPr id="22" name="TextBox 21">
            <a:extLst>
              <a:ext uri="{FF2B5EF4-FFF2-40B4-BE49-F238E27FC236}">
                <a16:creationId xmlns:a16="http://schemas.microsoft.com/office/drawing/2014/main" id="{20F5B625-CACC-DB00-50AF-89FDBCF2AFF2}"/>
              </a:ext>
            </a:extLst>
          </p:cNvPr>
          <p:cNvSpPr txBox="1"/>
          <p:nvPr/>
        </p:nvSpPr>
        <p:spPr>
          <a:xfrm>
            <a:off x="694828" y="4210804"/>
            <a:ext cx="11162210" cy="2227209"/>
          </a:xfrm>
          <a:prstGeom prst="rect">
            <a:avLst/>
          </a:prstGeom>
          <a:noFill/>
        </p:spPr>
        <p:txBody>
          <a:bodyPr wrap="square" rtlCol="0">
            <a:noAutofit/>
          </a:bodyPr>
          <a:lstStyle/>
          <a:p>
            <a:pPr>
              <a:spcAft>
                <a:spcPts val="3000"/>
              </a:spcAft>
            </a:pPr>
            <a:r>
              <a:rPr lang="en-US" sz="2800" dirty="0">
                <a:solidFill>
                  <a:schemeClr val="bg1"/>
                </a:solidFill>
                <a:latin typeface="Rakuten Sans" panose="020B0503020203020204" pitchFamily="34" charset="0"/>
                <a:ea typeface="Calibri"/>
                <a:cs typeface="Rakuten Sans" panose="020B0503020203020204" pitchFamily="34" charset="0"/>
              </a:rPr>
              <a:t>Correct answer: 2. Impure</a:t>
            </a:r>
          </a:p>
          <a:p>
            <a:pPr>
              <a:spcAft>
                <a:spcPts val="3000"/>
              </a:spcAft>
            </a:pPr>
            <a:r>
              <a:rPr lang="en-US" sz="2000" dirty="0">
                <a:solidFill>
                  <a:schemeClr val="bg1"/>
                </a:solidFill>
                <a:latin typeface="Rakuten Sans" panose="020B0503020203020204" pitchFamily="34" charset="0"/>
                <a:ea typeface="Calibri"/>
                <a:cs typeface="Rakuten Sans" panose="020B0503020203020204" pitchFamily="34" charset="0"/>
              </a:rPr>
              <a:t>Because it is using an external system making the outcome both unpredictable (does the http request returns an error? a success? correct data?) and with possible side effect. GET requests do not usually modify a database, but they can still generate log entries, for example.</a:t>
            </a:r>
          </a:p>
        </p:txBody>
      </p:sp>
      <p:sp>
        <p:nvSpPr>
          <p:cNvPr id="16" name="Shape 134">
            <a:extLst>
              <a:ext uri="{FF2B5EF4-FFF2-40B4-BE49-F238E27FC236}">
                <a16:creationId xmlns:a16="http://schemas.microsoft.com/office/drawing/2014/main" id="{7169A584-7103-4D6E-D7A9-532EE98B9BD8}"/>
              </a:ext>
            </a:extLst>
          </p:cNvPr>
          <p:cNvSpPr txBox="1">
            <a:spLocks/>
          </p:cNvSpPr>
          <p:nvPr/>
        </p:nvSpPr>
        <p:spPr>
          <a:xfrm>
            <a:off x="334962" y="313744"/>
            <a:ext cx="11522075" cy="7541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1pPr>
            <a:lvl2pPr marR="0" lvl="1"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2pPr>
            <a:lvl3pPr marR="0" lvl="2"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3pPr>
            <a:lvl4pPr marR="0" lvl="3"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4pPr>
            <a:lvl5pPr marR="0" lvl="4"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5pPr>
            <a:lvl6pPr marR="0" lvl="5"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6pPr>
            <a:lvl7pPr marR="0" lvl="6"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7pPr>
            <a:lvl8pPr marR="0" lvl="7"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8pPr>
            <a:lvl9pPr marR="0" lvl="8"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9pPr>
          </a:lstStyle>
          <a:p>
            <a:r>
              <a:rPr lang="en-US" sz="4400" b="0" dirty="0">
                <a:solidFill>
                  <a:schemeClr val="bg1"/>
                </a:solidFill>
                <a:latin typeface="Rakuten Sans" panose="020B0503020203020204" pitchFamily="34" charset="0"/>
                <a:ea typeface="+mj-ea"/>
                <a:cs typeface="Rakuten Sans" panose="020B0503020203020204" pitchFamily="34" charset="0"/>
                <a:sym typeface="Calibri"/>
              </a:rPr>
              <a:t>Question: Pure or Impure?</a:t>
            </a:r>
            <a:endParaRPr lang="en" sz="4400" b="0" dirty="0">
              <a:solidFill>
                <a:schemeClr val="bg1"/>
              </a:solidFill>
              <a:latin typeface="Rakuten Sans" panose="020B0503020203020204" pitchFamily="34" charset="0"/>
              <a:ea typeface="+mj-ea"/>
              <a:cs typeface="Rakuten Sans" panose="020B0503020203020204" pitchFamily="34" charset="0"/>
              <a:sym typeface="Calibri"/>
            </a:endParaRPr>
          </a:p>
        </p:txBody>
      </p:sp>
      <p:pic>
        <p:nvPicPr>
          <p:cNvPr id="17" name="Graphic 16" descr="Checkmark with solid fill">
            <a:extLst>
              <a:ext uri="{FF2B5EF4-FFF2-40B4-BE49-F238E27FC236}">
                <a16:creationId xmlns:a16="http://schemas.microsoft.com/office/drawing/2014/main" id="{9D6C4E32-52C8-5D48-5A48-0C563185DC6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64263" y="3244275"/>
            <a:ext cx="817418" cy="817418"/>
          </a:xfrm>
          <a:prstGeom prst="rect">
            <a:avLst/>
          </a:prstGeom>
        </p:spPr>
      </p:pic>
    </p:spTree>
    <p:extLst>
      <p:ext uri="{BB962C8B-B14F-4D97-AF65-F5344CB8AC3E}">
        <p14:creationId xmlns:p14="http://schemas.microsoft.com/office/powerpoint/2010/main" val="4034410713"/>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34">
            <a:extLst>
              <a:ext uri="{FF2B5EF4-FFF2-40B4-BE49-F238E27FC236}">
                <a16:creationId xmlns:a16="http://schemas.microsoft.com/office/drawing/2014/main" id="{8C0428D3-129E-2E48-819D-5E968E172E18}"/>
              </a:ext>
            </a:extLst>
          </p:cNvPr>
          <p:cNvSpPr txBox="1">
            <a:spLocks/>
          </p:cNvSpPr>
          <p:nvPr/>
        </p:nvSpPr>
        <p:spPr>
          <a:xfrm>
            <a:off x="334962" y="313744"/>
            <a:ext cx="11522075" cy="7541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1pPr>
            <a:lvl2pPr marR="0" lvl="1"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2pPr>
            <a:lvl3pPr marR="0" lvl="2"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3pPr>
            <a:lvl4pPr marR="0" lvl="3"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4pPr>
            <a:lvl5pPr marR="0" lvl="4"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5pPr>
            <a:lvl6pPr marR="0" lvl="5"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6pPr>
            <a:lvl7pPr marR="0" lvl="6"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7pPr>
            <a:lvl8pPr marR="0" lvl="7"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8pPr>
            <a:lvl9pPr marR="0" lvl="8"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9pPr>
          </a:lstStyle>
          <a:p>
            <a:r>
              <a:rPr lang="en-US" sz="4400" b="0" dirty="0">
                <a:solidFill>
                  <a:schemeClr val="bg1"/>
                </a:solidFill>
                <a:latin typeface="Rakuten Sans" panose="020B0503020203020204" pitchFamily="34" charset="0"/>
                <a:ea typeface="+mj-ea"/>
                <a:cs typeface="Rakuten Sans" panose="020B0503020203020204" pitchFamily="34" charset="0"/>
                <a:sym typeface="Calibri"/>
              </a:rPr>
              <a:t>Question: Pure or Impure?</a:t>
            </a:r>
            <a:endParaRPr lang="en" sz="4400" b="0" dirty="0">
              <a:solidFill>
                <a:schemeClr val="bg1"/>
              </a:solidFill>
              <a:latin typeface="Rakuten Sans" panose="020B0503020203020204" pitchFamily="34" charset="0"/>
              <a:ea typeface="+mj-ea"/>
              <a:cs typeface="Rakuten Sans" panose="020B0503020203020204" pitchFamily="34" charset="0"/>
              <a:sym typeface="Calibri"/>
            </a:endParaRPr>
          </a:p>
        </p:txBody>
      </p:sp>
      <p:grpSp>
        <p:nvGrpSpPr>
          <p:cNvPr id="26" name="Group 25">
            <a:extLst>
              <a:ext uri="{FF2B5EF4-FFF2-40B4-BE49-F238E27FC236}">
                <a16:creationId xmlns:a16="http://schemas.microsoft.com/office/drawing/2014/main" id="{F8D40A6F-E74A-0C4C-9043-602D3F6D2EB2}"/>
              </a:ext>
            </a:extLst>
          </p:cNvPr>
          <p:cNvGrpSpPr/>
          <p:nvPr/>
        </p:nvGrpSpPr>
        <p:grpSpPr>
          <a:xfrm>
            <a:off x="1211564" y="1899739"/>
            <a:ext cx="4265729" cy="1749658"/>
            <a:chOff x="1983371" y="1195909"/>
            <a:chExt cx="4265729" cy="1749658"/>
          </a:xfrm>
        </p:grpSpPr>
        <p:grpSp>
          <p:nvGrpSpPr>
            <p:cNvPr id="7" name="Group 6">
              <a:extLst>
                <a:ext uri="{FF2B5EF4-FFF2-40B4-BE49-F238E27FC236}">
                  <a16:creationId xmlns:a16="http://schemas.microsoft.com/office/drawing/2014/main" id="{FC25C826-1A1F-4844-8A9C-019FB470D72F}"/>
                </a:ext>
              </a:extLst>
            </p:cNvPr>
            <p:cNvGrpSpPr/>
            <p:nvPr/>
          </p:nvGrpSpPr>
          <p:grpSpPr>
            <a:xfrm>
              <a:off x="1983371" y="1195909"/>
              <a:ext cx="4265729" cy="1749658"/>
              <a:chOff x="1129553" y="2011680"/>
              <a:chExt cx="4265729" cy="1749658"/>
            </a:xfrm>
          </p:grpSpPr>
          <p:sp>
            <p:nvSpPr>
              <p:cNvPr id="9" name="Rounded Rectangle 8">
                <a:extLst>
                  <a:ext uri="{FF2B5EF4-FFF2-40B4-BE49-F238E27FC236}">
                    <a16:creationId xmlns:a16="http://schemas.microsoft.com/office/drawing/2014/main" id="{DAA08FCE-A4C1-F741-820F-8C327DB64172}"/>
                  </a:ext>
                </a:extLst>
              </p:cNvPr>
              <p:cNvSpPr/>
              <p:nvPr/>
            </p:nvSpPr>
            <p:spPr>
              <a:xfrm>
                <a:off x="1129553" y="2011680"/>
                <a:ext cx="4265729" cy="1749658"/>
              </a:xfrm>
              <a:prstGeom prst="roundRect">
                <a:avLst>
                  <a:gd name="adj" fmla="val 4223"/>
                </a:avLst>
              </a:prstGeom>
              <a:solidFill>
                <a:schemeClr val="bg2">
                  <a:lumMod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A82DCB0-944F-E146-9B9D-168ECAB6220D}"/>
                  </a:ext>
                </a:extLst>
              </p:cNvPr>
              <p:cNvGrpSpPr/>
              <p:nvPr/>
            </p:nvGrpSpPr>
            <p:grpSpPr>
              <a:xfrm>
                <a:off x="1291249" y="2197189"/>
                <a:ext cx="727071" cy="174840"/>
                <a:chOff x="1291249" y="2197189"/>
                <a:chExt cx="727071" cy="174840"/>
              </a:xfrm>
            </p:grpSpPr>
            <p:sp>
              <p:nvSpPr>
                <p:cNvPr id="11" name="Oval 10">
                  <a:extLst>
                    <a:ext uri="{FF2B5EF4-FFF2-40B4-BE49-F238E27FC236}">
                      <a16:creationId xmlns:a16="http://schemas.microsoft.com/office/drawing/2014/main" id="{1C898BF3-0D6A-B744-8A73-373E816F5556}"/>
                    </a:ext>
                  </a:extLst>
                </p:cNvPr>
                <p:cNvSpPr/>
                <p:nvPr/>
              </p:nvSpPr>
              <p:spPr>
                <a:xfrm>
                  <a:off x="1291249" y="2197189"/>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F26C504-21A1-4840-93CB-549F8B5968C4}"/>
                    </a:ext>
                  </a:extLst>
                </p:cNvPr>
                <p:cNvSpPr/>
                <p:nvPr/>
              </p:nvSpPr>
              <p:spPr>
                <a:xfrm>
                  <a:off x="1567365" y="2197189"/>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CF83A19-480C-8047-93E9-55D2115E9F10}"/>
                    </a:ext>
                  </a:extLst>
                </p:cNvPr>
                <p:cNvSpPr/>
                <p:nvPr/>
              </p:nvSpPr>
              <p:spPr>
                <a:xfrm>
                  <a:off x="1843480" y="2197189"/>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TextBox 2">
              <a:extLst>
                <a:ext uri="{FF2B5EF4-FFF2-40B4-BE49-F238E27FC236}">
                  <a16:creationId xmlns:a16="http://schemas.microsoft.com/office/drawing/2014/main" id="{9D768F9F-54A1-D142-8E32-2CB140A3DCDA}"/>
                </a:ext>
              </a:extLst>
            </p:cNvPr>
            <p:cNvSpPr txBox="1"/>
            <p:nvPr/>
          </p:nvSpPr>
          <p:spPr>
            <a:xfrm>
              <a:off x="2135772" y="1749852"/>
              <a:ext cx="3960228" cy="1015663"/>
            </a:xfrm>
            <a:prstGeom prst="rect">
              <a:avLst/>
            </a:prstGeom>
            <a:noFill/>
          </p:spPr>
          <p:txBody>
            <a:bodyPr wrap="square" rtlCol="0">
              <a:noAutofit/>
            </a:bodyPr>
            <a:lstStyle/>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function </a:t>
              </a:r>
              <a:r>
                <a:rPr lang="en-US" sz="2000" dirty="0">
                  <a:solidFill>
                    <a:srgbClr val="FFFF00"/>
                  </a:solidFill>
                  <a:latin typeface="Fira Code" panose="020B0809050000020004" pitchFamily="49" charset="0"/>
                  <a:ea typeface="Fira Code" panose="020B0809050000020004" pitchFamily="49" charset="0"/>
                  <a:cs typeface="Courier New" panose="02070309020205020404" pitchFamily="49" charset="0"/>
                </a:rPr>
                <a:t>increment</a:t>
              </a:r>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return </a:t>
              </a:r>
              <a:r>
                <a:rPr lang="en-US" sz="2000" dirty="0" err="1">
                  <a:solidFill>
                    <a:srgbClr val="FFFF00"/>
                  </a:solidFill>
                  <a:latin typeface="Fira Code" panose="020B0809050000020004" pitchFamily="49" charset="0"/>
                  <a:ea typeface="Fira Code" panose="020B0809050000020004" pitchFamily="49" charset="0"/>
                  <a:cs typeface="Courier New" panose="02070309020205020404" pitchFamily="49" charset="0"/>
                </a:rPr>
                <a:t>i</a:t>
              </a:r>
              <a:r>
                <a:rPr lang="en-US" sz="2000" dirty="0">
                  <a:solidFill>
                    <a:srgbClr val="FFFF00"/>
                  </a:solidFill>
                  <a:latin typeface="Fira Code" panose="020B0809050000020004" pitchFamily="49" charset="0"/>
                  <a:ea typeface="Fira Code" panose="020B0809050000020004" pitchFamily="49" charset="0"/>
                  <a:cs typeface="Courier New" panose="02070309020205020404" pitchFamily="49" charset="0"/>
                </a:rPr>
                <a:t> </a:t>
              </a:r>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+ 1</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p>
          </p:txBody>
        </p:sp>
      </p:grpSp>
      <p:sp>
        <p:nvSpPr>
          <p:cNvPr id="36" name="TextBox 35">
            <a:extLst>
              <a:ext uri="{FF2B5EF4-FFF2-40B4-BE49-F238E27FC236}">
                <a16:creationId xmlns:a16="http://schemas.microsoft.com/office/drawing/2014/main" id="{8ABAA234-797A-C3BC-125E-430140AB0F3D}"/>
              </a:ext>
            </a:extLst>
          </p:cNvPr>
          <p:cNvSpPr txBox="1"/>
          <p:nvPr/>
        </p:nvSpPr>
        <p:spPr>
          <a:xfrm>
            <a:off x="5806023" y="1341654"/>
            <a:ext cx="5874700" cy="2448232"/>
          </a:xfrm>
          <a:prstGeom prst="rect">
            <a:avLst/>
          </a:prstGeom>
          <a:noFill/>
        </p:spPr>
        <p:txBody>
          <a:bodyPr wrap="square" rtlCol="0">
            <a:noAutofit/>
          </a:bodyPr>
          <a:lstStyle/>
          <a:p>
            <a:pPr>
              <a:spcAft>
                <a:spcPts val="1500"/>
              </a:spcAft>
            </a:pPr>
            <a:r>
              <a:rPr lang="en-US" sz="2800" dirty="0">
                <a:solidFill>
                  <a:schemeClr val="bg1"/>
                </a:solidFill>
                <a:latin typeface="Rakuten Sans" panose="020B0503020203020204" pitchFamily="34" charset="0"/>
                <a:ea typeface="Calibri"/>
                <a:cs typeface="Rakuten Sans" panose="020B0503020203020204" pitchFamily="34" charset="0"/>
              </a:rPr>
              <a:t>The </a:t>
            </a:r>
            <a:r>
              <a:rPr lang="en-US" sz="2800" dirty="0">
                <a:solidFill>
                  <a:srgbClr val="FFFF00"/>
                </a:solidFill>
                <a:latin typeface="Rakuten Sans" panose="020B0503020203020204" pitchFamily="34" charset="0"/>
                <a:ea typeface="Fira Code" panose="020B0809050000020004" pitchFamily="49" charset="0"/>
                <a:cs typeface="Rakuten Sans" panose="020B0503020203020204" pitchFamily="34" charset="0"/>
              </a:rPr>
              <a:t>increment</a:t>
            </a:r>
            <a:r>
              <a:rPr lang="en-US" sz="2800" dirty="0">
                <a:solidFill>
                  <a:schemeClr val="bg1"/>
                </a:solidFill>
                <a:latin typeface="Rakuten Sans" panose="020B0503020203020204" pitchFamily="34" charset="0"/>
                <a:ea typeface="Calibri"/>
                <a:cs typeface="Rakuten Sans" panose="020B0503020203020204" pitchFamily="34" charset="0"/>
              </a:rPr>
              <a:t> function is:</a:t>
            </a:r>
          </a:p>
          <a:p>
            <a:pPr>
              <a:spcAft>
                <a:spcPts val="1500"/>
              </a:spcAft>
            </a:pPr>
            <a:r>
              <a:rPr lang="en-US" sz="2800" dirty="0">
                <a:solidFill>
                  <a:schemeClr val="bg1"/>
                </a:solidFill>
                <a:latin typeface="Rakuten Sans" panose="020B0503020203020204" pitchFamily="34" charset="0"/>
                <a:ea typeface="Calibri"/>
                <a:cs typeface="Rakuten Sans" panose="020B0503020203020204" pitchFamily="34" charset="0"/>
              </a:rPr>
              <a:t>☐  1. Pure</a:t>
            </a:r>
          </a:p>
          <a:p>
            <a:pPr>
              <a:spcAft>
                <a:spcPts val="1500"/>
              </a:spcAft>
            </a:pPr>
            <a:r>
              <a:rPr lang="en-US" sz="2800" dirty="0">
                <a:solidFill>
                  <a:schemeClr val="bg1"/>
                </a:solidFill>
                <a:latin typeface="Rakuten Sans" panose="020B0503020203020204" pitchFamily="34" charset="0"/>
                <a:ea typeface="Calibri"/>
                <a:cs typeface="Rakuten Sans" panose="020B0503020203020204" pitchFamily="34" charset="0"/>
              </a:rPr>
              <a:t>☐  2. Pure if </a:t>
            </a:r>
            <a:r>
              <a:rPr lang="en-US" sz="2800" dirty="0" err="1">
                <a:solidFill>
                  <a:srgbClr val="FFFF00"/>
                </a:solidFill>
                <a:latin typeface="Rakuten Sans" panose="020B0503020203020204" pitchFamily="34" charset="0"/>
                <a:ea typeface="Fira Code" panose="020B0809050000020004" pitchFamily="49" charset="0"/>
                <a:cs typeface="Rakuten Sans" panose="020B0503020203020204" pitchFamily="34" charset="0"/>
              </a:rPr>
              <a:t>i</a:t>
            </a:r>
            <a:r>
              <a:rPr lang="en-US" sz="2800" dirty="0">
                <a:solidFill>
                  <a:schemeClr val="bg1"/>
                </a:solidFill>
                <a:latin typeface="Rakuten Sans" panose="020B0503020203020204" pitchFamily="34" charset="0"/>
                <a:ea typeface="Calibri"/>
                <a:cs typeface="Rakuten Sans" panose="020B0503020203020204" pitchFamily="34" charset="0"/>
              </a:rPr>
              <a:t> is immutable</a:t>
            </a:r>
          </a:p>
          <a:p>
            <a:pPr>
              <a:spcAft>
                <a:spcPts val="1500"/>
              </a:spcAft>
            </a:pPr>
            <a:r>
              <a:rPr lang="en-US" sz="2800" dirty="0">
                <a:solidFill>
                  <a:schemeClr val="bg1"/>
                </a:solidFill>
                <a:latin typeface="Rakuten Sans" panose="020B0503020203020204" pitchFamily="34" charset="0"/>
                <a:ea typeface="Calibri"/>
                <a:cs typeface="Rakuten Sans" panose="020B0503020203020204" pitchFamily="34" charset="0"/>
              </a:rPr>
              <a:t>☐  3. Pure if </a:t>
            </a:r>
            <a:r>
              <a:rPr lang="en-US" sz="2800" dirty="0" err="1">
                <a:solidFill>
                  <a:srgbClr val="FFFF00"/>
                </a:solidFill>
                <a:latin typeface="Rakuten Sans" panose="020B0503020203020204" pitchFamily="34" charset="0"/>
                <a:ea typeface="Fira Code" panose="020B0809050000020004" pitchFamily="49" charset="0"/>
                <a:cs typeface="Rakuten Sans" panose="020B0503020203020204" pitchFamily="34" charset="0"/>
              </a:rPr>
              <a:t>i</a:t>
            </a:r>
            <a:r>
              <a:rPr lang="en-US" sz="2800" dirty="0">
                <a:solidFill>
                  <a:schemeClr val="bg1"/>
                </a:solidFill>
                <a:latin typeface="Rakuten Sans" panose="020B0503020203020204" pitchFamily="34" charset="0"/>
                <a:ea typeface="Calibri"/>
                <a:cs typeface="Rakuten Sans" panose="020B0503020203020204" pitchFamily="34" charset="0"/>
              </a:rPr>
              <a:t> is mutable</a:t>
            </a:r>
          </a:p>
          <a:p>
            <a:pPr>
              <a:spcAft>
                <a:spcPts val="1500"/>
              </a:spcAft>
            </a:pPr>
            <a:r>
              <a:rPr lang="en-US" sz="2800" dirty="0">
                <a:solidFill>
                  <a:schemeClr val="bg1"/>
                </a:solidFill>
                <a:latin typeface="Rakuten Sans" panose="020B0503020203020204" pitchFamily="34" charset="0"/>
                <a:ea typeface="Calibri"/>
                <a:cs typeface="Rakuten Sans" panose="020B0503020203020204" pitchFamily="34" charset="0"/>
              </a:rPr>
              <a:t>☐  4. Impure</a:t>
            </a:r>
          </a:p>
        </p:txBody>
      </p:sp>
    </p:spTree>
    <p:extLst>
      <p:ext uri="{BB962C8B-B14F-4D97-AF65-F5344CB8AC3E}">
        <p14:creationId xmlns:p14="http://schemas.microsoft.com/office/powerpoint/2010/main" val="803378244"/>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F8D40A6F-E74A-0C4C-9043-602D3F6D2EB2}"/>
              </a:ext>
            </a:extLst>
          </p:cNvPr>
          <p:cNvGrpSpPr/>
          <p:nvPr/>
        </p:nvGrpSpPr>
        <p:grpSpPr>
          <a:xfrm>
            <a:off x="1211564" y="1899739"/>
            <a:ext cx="4265729" cy="1749658"/>
            <a:chOff x="1983371" y="1195909"/>
            <a:chExt cx="4265729" cy="1749658"/>
          </a:xfrm>
        </p:grpSpPr>
        <p:grpSp>
          <p:nvGrpSpPr>
            <p:cNvPr id="7" name="Group 6">
              <a:extLst>
                <a:ext uri="{FF2B5EF4-FFF2-40B4-BE49-F238E27FC236}">
                  <a16:creationId xmlns:a16="http://schemas.microsoft.com/office/drawing/2014/main" id="{FC25C826-1A1F-4844-8A9C-019FB470D72F}"/>
                </a:ext>
              </a:extLst>
            </p:cNvPr>
            <p:cNvGrpSpPr/>
            <p:nvPr/>
          </p:nvGrpSpPr>
          <p:grpSpPr>
            <a:xfrm>
              <a:off x="1983371" y="1195909"/>
              <a:ext cx="4265729" cy="1749658"/>
              <a:chOff x="1129553" y="2011680"/>
              <a:chExt cx="4265729" cy="1749658"/>
            </a:xfrm>
          </p:grpSpPr>
          <p:sp>
            <p:nvSpPr>
              <p:cNvPr id="9" name="Rounded Rectangle 8">
                <a:extLst>
                  <a:ext uri="{FF2B5EF4-FFF2-40B4-BE49-F238E27FC236}">
                    <a16:creationId xmlns:a16="http://schemas.microsoft.com/office/drawing/2014/main" id="{DAA08FCE-A4C1-F741-820F-8C327DB64172}"/>
                  </a:ext>
                </a:extLst>
              </p:cNvPr>
              <p:cNvSpPr/>
              <p:nvPr/>
            </p:nvSpPr>
            <p:spPr>
              <a:xfrm>
                <a:off x="1129553" y="2011680"/>
                <a:ext cx="4265729" cy="1749658"/>
              </a:xfrm>
              <a:prstGeom prst="roundRect">
                <a:avLst>
                  <a:gd name="adj" fmla="val 4223"/>
                </a:avLst>
              </a:prstGeom>
              <a:solidFill>
                <a:schemeClr val="bg2">
                  <a:lumMod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A82DCB0-944F-E146-9B9D-168ECAB6220D}"/>
                  </a:ext>
                </a:extLst>
              </p:cNvPr>
              <p:cNvGrpSpPr/>
              <p:nvPr/>
            </p:nvGrpSpPr>
            <p:grpSpPr>
              <a:xfrm>
                <a:off x="1291249" y="2197189"/>
                <a:ext cx="727071" cy="174840"/>
                <a:chOff x="1291249" y="2197189"/>
                <a:chExt cx="727071" cy="174840"/>
              </a:xfrm>
            </p:grpSpPr>
            <p:sp>
              <p:nvSpPr>
                <p:cNvPr id="11" name="Oval 10">
                  <a:extLst>
                    <a:ext uri="{FF2B5EF4-FFF2-40B4-BE49-F238E27FC236}">
                      <a16:creationId xmlns:a16="http://schemas.microsoft.com/office/drawing/2014/main" id="{1C898BF3-0D6A-B744-8A73-373E816F5556}"/>
                    </a:ext>
                  </a:extLst>
                </p:cNvPr>
                <p:cNvSpPr/>
                <p:nvPr/>
              </p:nvSpPr>
              <p:spPr>
                <a:xfrm>
                  <a:off x="1291249" y="2197189"/>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F26C504-21A1-4840-93CB-549F8B5968C4}"/>
                    </a:ext>
                  </a:extLst>
                </p:cNvPr>
                <p:cNvSpPr/>
                <p:nvPr/>
              </p:nvSpPr>
              <p:spPr>
                <a:xfrm>
                  <a:off x="1567365" y="2197189"/>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CF83A19-480C-8047-93E9-55D2115E9F10}"/>
                    </a:ext>
                  </a:extLst>
                </p:cNvPr>
                <p:cNvSpPr/>
                <p:nvPr/>
              </p:nvSpPr>
              <p:spPr>
                <a:xfrm>
                  <a:off x="1843480" y="2197189"/>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3" name="TextBox 2">
              <a:extLst>
                <a:ext uri="{FF2B5EF4-FFF2-40B4-BE49-F238E27FC236}">
                  <a16:creationId xmlns:a16="http://schemas.microsoft.com/office/drawing/2014/main" id="{9D768F9F-54A1-D142-8E32-2CB140A3DCDA}"/>
                </a:ext>
              </a:extLst>
            </p:cNvPr>
            <p:cNvSpPr txBox="1"/>
            <p:nvPr/>
          </p:nvSpPr>
          <p:spPr>
            <a:xfrm>
              <a:off x="2135772" y="1749852"/>
              <a:ext cx="3960228" cy="1015663"/>
            </a:xfrm>
            <a:prstGeom prst="rect">
              <a:avLst/>
            </a:prstGeom>
            <a:noFill/>
          </p:spPr>
          <p:txBody>
            <a:bodyPr wrap="square" rtlCol="0">
              <a:noAutofit/>
            </a:bodyPr>
            <a:lstStyle/>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function </a:t>
              </a:r>
              <a:r>
                <a:rPr lang="en-US" sz="2000" dirty="0">
                  <a:solidFill>
                    <a:srgbClr val="FFFF00"/>
                  </a:solidFill>
                  <a:latin typeface="Fira Code" panose="020B0809050000020004" pitchFamily="49" charset="0"/>
                  <a:ea typeface="Fira Code" panose="020B0809050000020004" pitchFamily="49" charset="0"/>
                  <a:cs typeface="Courier New" panose="02070309020205020404" pitchFamily="49" charset="0"/>
                </a:rPr>
                <a:t>increment</a:t>
              </a:r>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return </a:t>
              </a:r>
              <a:r>
                <a:rPr lang="en-US" sz="2000" dirty="0" err="1">
                  <a:solidFill>
                    <a:srgbClr val="FFFF00"/>
                  </a:solidFill>
                  <a:latin typeface="Fira Code" panose="020B0809050000020004" pitchFamily="49" charset="0"/>
                  <a:ea typeface="Fira Code" panose="020B0809050000020004" pitchFamily="49" charset="0"/>
                  <a:cs typeface="Courier New" panose="02070309020205020404" pitchFamily="49" charset="0"/>
                </a:rPr>
                <a:t>i</a:t>
              </a:r>
              <a:r>
                <a:rPr lang="en-US" sz="2000" dirty="0">
                  <a:solidFill>
                    <a:srgbClr val="FFFF00"/>
                  </a:solidFill>
                  <a:latin typeface="Fira Code" panose="020B0809050000020004" pitchFamily="49" charset="0"/>
                  <a:ea typeface="Fira Code" panose="020B0809050000020004" pitchFamily="49" charset="0"/>
                  <a:cs typeface="Courier New" panose="02070309020205020404" pitchFamily="49" charset="0"/>
                </a:rPr>
                <a:t> </a:t>
              </a:r>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+ 1</a:t>
              </a:r>
            </a:p>
            <a:p>
              <a:r>
                <a:rPr lang="en-US" sz="2000" dirty="0">
                  <a:solidFill>
                    <a:schemeClr val="bg1"/>
                  </a:solidFill>
                  <a:latin typeface="Fira Code" panose="020B0809050000020004" pitchFamily="49" charset="0"/>
                  <a:ea typeface="Fira Code" panose="020B0809050000020004" pitchFamily="49" charset="0"/>
                  <a:cs typeface="Courier New" panose="02070309020205020404" pitchFamily="49" charset="0"/>
                </a:rPr>
                <a:t>}</a:t>
              </a:r>
            </a:p>
          </p:txBody>
        </p:sp>
      </p:grpSp>
      <p:sp>
        <p:nvSpPr>
          <p:cNvPr id="33" name="TextBox 32">
            <a:extLst>
              <a:ext uri="{FF2B5EF4-FFF2-40B4-BE49-F238E27FC236}">
                <a16:creationId xmlns:a16="http://schemas.microsoft.com/office/drawing/2014/main" id="{CECEE949-F947-391B-4FD0-1E8093493E1F}"/>
              </a:ext>
            </a:extLst>
          </p:cNvPr>
          <p:cNvSpPr txBox="1"/>
          <p:nvPr/>
        </p:nvSpPr>
        <p:spPr>
          <a:xfrm>
            <a:off x="1104909" y="4888469"/>
            <a:ext cx="10157258" cy="1523494"/>
          </a:xfrm>
          <a:prstGeom prst="rect">
            <a:avLst/>
          </a:prstGeom>
          <a:noFill/>
        </p:spPr>
        <p:txBody>
          <a:bodyPr wrap="square" rtlCol="0">
            <a:spAutoFit/>
          </a:bodyPr>
          <a:lstStyle/>
          <a:p>
            <a:pPr>
              <a:spcAft>
                <a:spcPts val="3000"/>
              </a:spcAft>
            </a:pPr>
            <a:r>
              <a:rPr lang="en-US" sz="2800" dirty="0">
                <a:solidFill>
                  <a:schemeClr val="bg1"/>
                </a:solidFill>
                <a:latin typeface="Rakuten Sans" panose="020B0503020203020204" pitchFamily="34" charset="0"/>
                <a:ea typeface="Calibri"/>
                <a:cs typeface="Rakuten Sans" panose="020B0503020203020204" pitchFamily="34" charset="0"/>
              </a:rPr>
              <a:t>Correct answer: 2. Pure if </a:t>
            </a:r>
            <a:r>
              <a:rPr lang="en-US" sz="2800" dirty="0" err="1">
                <a:solidFill>
                  <a:srgbClr val="FFFF00"/>
                </a:solidFill>
                <a:latin typeface="Rakuten Sans" panose="020B0503020203020204" pitchFamily="34" charset="0"/>
                <a:ea typeface="Fira Code" panose="020B0809050000020004" pitchFamily="49" charset="0"/>
                <a:cs typeface="Rakuten Sans" panose="020B0503020203020204" pitchFamily="34" charset="0"/>
              </a:rPr>
              <a:t>i</a:t>
            </a:r>
            <a:r>
              <a:rPr lang="en-US" sz="2800" dirty="0">
                <a:solidFill>
                  <a:schemeClr val="bg1"/>
                </a:solidFill>
                <a:latin typeface="Rakuten Sans" panose="020B0503020203020204" pitchFamily="34" charset="0"/>
                <a:ea typeface="Calibri"/>
                <a:cs typeface="Rakuten Sans" panose="020B0503020203020204" pitchFamily="34" charset="0"/>
              </a:rPr>
              <a:t> is immutable</a:t>
            </a:r>
          </a:p>
          <a:p>
            <a:pPr>
              <a:spcAft>
                <a:spcPts val="3000"/>
              </a:spcAft>
            </a:pPr>
            <a:r>
              <a:rPr lang="en-US" sz="2000" dirty="0">
                <a:solidFill>
                  <a:schemeClr val="bg1"/>
                </a:solidFill>
                <a:latin typeface="Rakuten Sans" panose="020B0503020203020204" pitchFamily="34" charset="0"/>
                <a:ea typeface="Calibri"/>
                <a:cs typeface="Rakuten Sans" panose="020B0503020203020204" pitchFamily="34" charset="0"/>
              </a:rPr>
              <a:t>Because </a:t>
            </a:r>
            <a:r>
              <a:rPr lang="en-US" sz="2000" dirty="0">
                <a:solidFill>
                  <a:schemeClr val="bg1"/>
                </a:solidFill>
                <a:latin typeface="Rakuten Sans" panose="020B0503020203020204" pitchFamily="34" charset="0"/>
                <a:ea typeface="Fira Code" panose="020B0809050000020004" pitchFamily="49" charset="0"/>
                <a:cs typeface="Rakuten Sans" panose="020B0503020203020204" pitchFamily="34" charset="0"/>
              </a:rPr>
              <a:t>increment</a:t>
            </a:r>
            <a:r>
              <a:rPr lang="en-US" sz="2000" dirty="0">
                <a:solidFill>
                  <a:schemeClr val="bg1"/>
                </a:solidFill>
                <a:latin typeface="Rakuten Sans" panose="020B0503020203020204" pitchFamily="34" charset="0"/>
                <a:ea typeface="Calibri"/>
                <a:cs typeface="Rakuten Sans" panose="020B0503020203020204" pitchFamily="34" charset="0"/>
              </a:rPr>
              <a:t> does not accept any argument, it must always return the same value. This is possible only if </a:t>
            </a:r>
            <a:r>
              <a:rPr lang="en-US" sz="2000" dirty="0" err="1">
                <a:solidFill>
                  <a:srgbClr val="FFFF00"/>
                </a:solidFill>
                <a:latin typeface="Rakuten Sans" panose="020B0503020203020204" pitchFamily="34" charset="0"/>
                <a:ea typeface="Fira Code" panose="020B0809050000020004" pitchFamily="49" charset="0"/>
                <a:cs typeface="Rakuten Sans" panose="020B0503020203020204" pitchFamily="34" charset="0"/>
              </a:rPr>
              <a:t>i</a:t>
            </a:r>
            <a:r>
              <a:rPr lang="en-US" sz="2000" dirty="0">
                <a:solidFill>
                  <a:schemeClr val="bg1"/>
                </a:solidFill>
                <a:latin typeface="Rakuten Sans" panose="020B0503020203020204" pitchFamily="34" charset="0"/>
                <a:ea typeface="Calibri"/>
                <a:cs typeface="Rakuten Sans" panose="020B0503020203020204" pitchFamily="34" charset="0"/>
              </a:rPr>
              <a:t> is immutable.</a:t>
            </a:r>
          </a:p>
        </p:txBody>
      </p:sp>
      <p:sp>
        <p:nvSpPr>
          <p:cNvPr id="14" name="Shape 134">
            <a:extLst>
              <a:ext uri="{FF2B5EF4-FFF2-40B4-BE49-F238E27FC236}">
                <a16:creationId xmlns:a16="http://schemas.microsoft.com/office/drawing/2014/main" id="{B90F2305-BEC8-4E9E-B07E-75F214AD2BEA}"/>
              </a:ext>
            </a:extLst>
          </p:cNvPr>
          <p:cNvSpPr txBox="1">
            <a:spLocks/>
          </p:cNvSpPr>
          <p:nvPr/>
        </p:nvSpPr>
        <p:spPr>
          <a:xfrm>
            <a:off x="334962" y="313744"/>
            <a:ext cx="11522075" cy="75418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1pPr>
            <a:lvl2pPr marR="0" lvl="1"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2pPr>
            <a:lvl3pPr marR="0" lvl="2"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3pPr>
            <a:lvl4pPr marR="0" lvl="3"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4pPr>
            <a:lvl5pPr marR="0" lvl="4"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5pPr>
            <a:lvl6pPr marR="0" lvl="5"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6pPr>
            <a:lvl7pPr marR="0" lvl="6"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7pPr>
            <a:lvl8pPr marR="0" lvl="7"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8pPr>
            <a:lvl9pPr marR="0" lvl="8" algn="l" rtl="0">
              <a:lnSpc>
                <a:spcPct val="100000"/>
              </a:lnSpc>
              <a:spcBef>
                <a:spcPts val="0"/>
              </a:spcBef>
              <a:spcAft>
                <a:spcPts val="0"/>
              </a:spcAft>
              <a:buClr>
                <a:srgbClr val="B7B7B7"/>
              </a:buClr>
              <a:buSzPts val="1200"/>
              <a:buFont typeface="Montserrat"/>
              <a:buNone/>
              <a:defRPr sz="1200" b="1" i="0" u="none" strike="noStrike" cap="none">
                <a:solidFill>
                  <a:srgbClr val="B7B7B7"/>
                </a:solidFill>
                <a:latin typeface="Montserrat"/>
                <a:ea typeface="Montserrat"/>
                <a:cs typeface="Montserrat"/>
                <a:sym typeface="Montserrat"/>
              </a:defRPr>
            </a:lvl9pPr>
          </a:lstStyle>
          <a:p>
            <a:r>
              <a:rPr lang="en-US" sz="4400" b="0" dirty="0">
                <a:solidFill>
                  <a:schemeClr val="bg1"/>
                </a:solidFill>
                <a:latin typeface="Rakuten Sans" panose="020B0503020203020204" pitchFamily="34" charset="0"/>
                <a:ea typeface="+mj-ea"/>
                <a:cs typeface="Rakuten Sans" panose="020B0503020203020204" pitchFamily="34" charset="0"/>
                <a:sym typeface="Calibri"/>
              </a:rPr>
              <a:t>Question: Pure or Impure?</a:t>
            </a:r>
            <a:endParaRPr lang="en" sz="4400" b="0" dirty="0">
              <a:solidFill>
                <a:schemeClr val="bg1"/>
              </a:solidFill>
              <a:latin typeface="Rakuten Sans" panose="020B0503020203020204" pitchFamily="34" charset="0"/>
              <a:ea typeface="+mj-ea"/>
              <a:cs typeface="Rakuten Sans" panose="020B0503020203020204" pitchFamily="34" charset="0"/>
              <a:sym typeface="Calibri"/>
            </a:endParaRPr>
          </a:p>
        </p:txBody>
      </p:sp>
      <p:sp>
        <p:nvSpPr>
          <p:cNvPr id="4" name="TextBox 3">
            <a:extLst>
              <a:ext uri="{FF2B5EF4-FFF2-40B4-BE49-F238E27FC236}">
                <a16:creationId xmlns:a16="http://schemas.microsoft.com/office/drawing/2014/main" id="{5AE440CB-8588-635F-D6FA-02C68CD9EC54}"/>
              </a:ext>
            </a:extLst>
          </p:cNvPr>
          <p:cNvSpPr txBox="1"/>
          <p:nvPr/>
        </p:nvSpPr>
        <p:spPr>
          <a:xfrm>
            <a:off x="5806023" y="1341654"/>
            <a:ext cx="5874700" cy="2448232"/>
          </a:xfrm>
          <a:prstGeom prst="rect">
            <a:avLst/>
          </a:prstGeom>
          <a:noFill/>
        </p:spPr>
        <p:txBody>
          <a:bodyPr wrap="square" rtlCol="0">
            <a:noAutofit/>
          </a:bodyPr>
          <a:lstStyle/>
          <a:p>
            <a:pPr>
              <a:spcAft>
                <a:spcPts val="1500"/>
              </a:spcAft>
            </a:pPr>
            <a:r>
              <a:rPr lang="en-US" sz="2800" dirty="0">
                <a:solidFill>
                  <a:schemeClr val="bg1"/>
                </a:solidFill>
                <a:latin typeface="Rakuten Sans" panose="020B0503020203020204" pitchFamily="34" charset="0"/>
                <a:ea typeface="Calibri"/>
                <a:cs typeface="Rakuten Sans" panose="020B0503020203020204" pitchFamily="34" charset="0"/>
              </a:rPr>
              <a:t>The </a:t>
            </a:r>
            <a:r>
              <a:rPr lang="en-US" sz="2800" dirty="0">
                <a:solidFill>
                  <a:srgbClr val="FFFF00"/>
                </a:solidFill>
                <a:latin typeface="Rakuten Sans" panose="020B0503020203020204" pitchFamily="34" charset="0"/>
                <a:ea typeface="Fira Code" panose="020B0809050000020004" pitchFamily="49" charset="0"/>
                <a:cs typeface="Rakuten Sans" panose="020B0503020203020204" pitchFamily="34" charset="0"/>
              </a:rPr>
              <a:t>increment</a:t>
            </a:r>
            <a:r>
              <a:rPr lang="en-US" sz="2800" dirty="0">
                <a:solidFill>
                  <a:schemeClr val="bg1"/>
                </a:solidFill>
                <a:latin typeface="Rakuten Sans" panose="020B0503020203020204" pitchFamily="34" charset="0"/>
                <a:ea typeface="Calibri"/>
                <a:cs typeface="Rakuten Sans" panose="020B0503020203020204" pitchFamily="34" charset="0"/>
              </a:rPr>
              <a:t> function is:</a:t>
            </a:r>
          </a:p>
          <a:p>
            <a:pPr>
              <a:spcAft>
                <a:spcPts val="1500"/>
              </a:spcAft>
            </a:pPr>
            <a:r>
              <a:rPr lang="en-US" sz="2800" dirty="0">
                <a:solidFill>
                  <a:schemeClr val="bg1"/>
                </a:solidFill>
                <a:latin typeface="Rakuten Sans" panose="020B0503020203020204" pitchFamily="34" charset="0"/>
                <a:ea typeface="Calibri"/>
                <a:cs typeface="Rakuten Sans" panose="020B0503020203020204" pitchFamily="34" charset="0"/>
              </a:rPr>
              <a:t>☐  1. Pure</a:t>
            </a:r>
          </a:p>
          <a:p>
            <a:pPr>
              <a:spcAft>
                <a:spcPts val="1500"/>
              </a:spcAft>
            </a:pPr>
            <a:r>
              <a:rPr lang="en-US" sz="2800" dirty="0">
                <a:solidFill>
                  <a:schemeClr val="bg1"/>
                </a:solidFill>
                <a:latin typeface="Rakuten Sans" panose="020B0503020203020204" pitchFamily="34" charset="0"/>
                <a:ea typeface="Calibri"/>
                <a:cs typeface="Rakuten Sans" panose="020B0503020203020204" pitchFamily="34" charset="0"/>
              </a:rPr>
              <a:t>☐  2. Pure if </a:t>
            </a:r>
            <a:r>
              <a:rPr lang="en-US" sz="2800" dirty="0" err="1">
                <a:solidFill>
                  <a:srgbClr val="FFFF00"/>
                </a:solidFill>
                <a:latin typeface="Rakuten Sans" panose="020B0503020203020204" pitchFamily="34" charset="0"/>
                <a:ea typeface="Fira Code" panose="020B0809050000020004" pitchFamily="49" charset="0"/>
                <a:cs typeface="Rakuten Sans" panose="020B0503020203020204" pitchFamily="34" charset="0"/>
              </a:rPr>
              <a:t>i</a:t>
            </a:r>
            <a:r>
              <a:rPr lang="en-US" sz="2800" dirty="0">
                <a:solidFill>
                  <a:schemeClr val="bg1"/>
                </a:solidFill>
                <a:latin typeface="Rakuten Sans" panose="020B0503020203020204" pitchFamily="34" charset="0"/>
                <a:ea typeface="Calibri"/>
                <a:cs typeface="Rakuten Sans" panose="020B0503020203020204" pitchFamily="34" charset="0"/>
              </a:rPr>
              <a:t> is immutable</a:t>
            </a:r>
          </a:p>
          <a:p>
            <a:pPr>
              <a:spcAft>
                <a:spcPts val="1500"/>
              </a:spcAft>
            </a:pPr>
            <a:r>
              <a:rPr lang="en-US" sz="2800" dirty="0">
                <a:solidFill>
                  <a:schemeClr val="bg1"/>
                </a:solidFill>
                <a:latin typeface="Rakuten Sans" panose="020B0503020203020204" pitchFamily="34" charset="0"/>
                <a:ea typeface="Calibri"/>
                <a:cs typeface="Rakuten Sans" panose="020B0503020203020204" pitchFamily="34" charset="0"/>
              </a:rPr>
              <a:t>☐  3. Pure if </a:t>
            </a:r>
            <a:r>
              <a:rPr lang="en-US" sz="2800" dirty="0" err="1">
                <a:solidFill>
                  <a:srgbClr val="FFFF00"/>
                </a:solidFill>
                <a:latin typeface="Rakuten Sans" panose="020B0503020203020204" pitchFamily="34" charset="0"/>
                <a:ea typeface="Fira Code" panose="020B0809050000020004" pitchFamily="49" charset="0"/>
                <a:cs typeface="Rakuten Sans" panose="020B0503020203020204" pitchFamily="34" charset="0"/>
              </a:rPr>
              <a:t>i</a:t>
            </a:r>
            <a:r>
              <a:rPr lang="en-US" sz="2800" dirty="0">
                <a:solidFill>
                  <a:schemeClr val="bg1"/>
                </a:solidFill>
                <a:latin typeface="Rakuten Sans" panose="020B0503020203020204" pitchFamily="34" charset="0"/>
                <a:ea typeface="Calibri"/>
                <a:cs typeface="Rakuten Sans" panose="020B0503020203020204" pitchFamily="34" charset="0"/>
              </a:rPr>
              <a:t> is mutable</a:t>
            </a:r>
          </a:p>
          <a:p>
            <a:pPr>
              <a:spcAft>
                <a:spcPts val="1500"/>
              </a:spcAft>
            </a:pPr>
            <a:r>
              <a:rPr lang="en-US" sz="2800" dirty="0">
                <a:solidFill>
                  <a:schemeClr val="bg1"/>
                </a:solidFill>
                <a:latin typeface="Rakuten Sans" panose="020B0503020203020204" pitchFamily="34" charset="0"/>
                <a:ea typeface="Calibri"/>
                <a:cs typeface="Rakuten Sans" panose="020B0503020203020204" pitchFamily="34" charset="0"/>
              </a:rPr>
              <a:t>☐  </a:t>
            </a:r>
            <a:r>
              <a:rPr lang="en-US" sz="2800" b="1" dirty="0">
                <a:solidFill>
                  <a:schemeClr val="bg1"/>
                </a:solidFill>
                <a:latin typeface="Rakuten Sans" panose="020B0503020203020204" pitchFamily="34" charset="0"/>
                <a:ea typeface="Calibri"/>
                <a:cs typeface="Rakuten Sans" panose="020B0503020203020204" pitchFamily="34" charset="0"/>
              </a:rPr>
              <a:t>4. </a:t>
            </a:r>
            <a:r>
              <a:rPr lang="en-US" sz="2800" dirty="0">
                <a:solidFill>
                  <a:schemeClr val="bg1"/>
                </a:solidFill>
                <a:latin typeface="Rakuten Sans" panose="020B0503020203020204" pitchFamily="34" charset="0"/>
                <a:ea typeface="Calibri"/>
                <a:cs typeface="Rakuten Sans" panose="020B0503020203020204" pitchFamily="34" charset="0"/>
              </a:rPr>
              <a:t>Impure</a:t>
            </a:r>
          </a:p>
        </p:txBody>
      </p:sp>
      <p:pic>
        <p:nvPicPr>
          <p:cNvPr id="6" name="Graphic 5" descr="Checkmark with solid fill">
            <a:extLst>
              <a:ext uri="{FF2B5EF4-FFF2-40B4-BE49-F238E27FC236}">
                <a16:creationId xmlns:a16="http://schemas.microsoft.com/office/drawing/2014/main" id="{82E24FDA-BE5E-7BAC-54A4-2BFA210195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1089" y="2242967"/>
            <a:ext cx="817418" cy="817418"/>
          </a:xfrm>
          <a:prstGeom prst="rect">
            <a:avLst/>
          </a:prstGeom>
        </p:spPr>
      </p:pic>
    </p:spTree>
    <p:extLst>
      <p:ext uri="{BB962C8B-B14F-4D97-AF65-F5344CB8AC3E}">
        <p14:creationId xmlns:p14="http://schemas.microsoft.com/office/powerpoint/2010/main" val="2039423690"/>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5A5D78-42EF-7A4A-9D8A-6F96D571F40D}"/>
              </a:ext>
            </a:extLst>
          </p:cNvPr>
          <p:cNvSpPr>
            <a:spLocks noGrp="1"/>
          </p:cNvSpPr>
          <p:nvPr>
            <p:ph sz="quarter" idx="10"/>
          </p:nvPr>
        </p:nvSpPr>
        <p:spPr>
          <a:xfrm>
            <a:off x="2510136" y="1495052"/>
            <a:ext cx="7402848" cy="4069504"/>
          </a:xfrm>
        </p:spPr>
        <p:txBody>
          <a:bodyPr numCol="1" spcCol="360000"/>
          <a:lstStyle/>
          <a:p>
            <a:pPr>
              <a:spcBef>
                <a:spcPts val="1200"/>
              </a:spcBef>
              <a:spcAft>
                <a:spcPts val="200"/>
              </a:spcAft>
            </a:pPr>
            <a:r>
              <a:rPr lang="en-US" sz="2400" dirty="0">
                <a:solidFill>
                  <a:schemeClr val="bg1"/>
                </a:solidFill>
              </a:rPr>
              <a:t>.. are easy to read and reason about</a:t>
            </a:r>
          </a:p>
          <a:p>
            <a:pPr>
              <a:spcAft>
                <a:spcPts val="0"/>
              </a:spcAft>
            </a:pPr>
            <a:r>
              <a:rPr lang="en-US" sz="2000" dirty="0">
                <a:solidFill>
                  <a:schemeClr val="bg1"/>
                </a:solidFill>
              </a:rPr>
              <a:t>	    </a:t>
            </a:r>
            <a:r>
              <a:rPr lang="en-US" sz="1600" dirty="0">
                <a:solidFill>
                  <a:schemeClr val="bg1"/>
                </a:solidFill>
              </a:rPr>
              <a:t>because function’s dependencies are explicit</a:t>
            </a:r>
          </a:p>
          <a:p>
            <a:pPr>
              <a:spcBef>
                <a:spcPts val="1200"/>
              </a:spcBef>
              <a:spcAft>
                <a:spcPts val="200"/>
              </a:spcAft>
            </a:pPr>
            <a:r>
              <a:rPr lang="en-US" sz="2400" dirty="0">
                <a:solidFill>
                  <a:schemeClr val="bg1"/>
                </a:solidFill>
              </a:rPr>
              <a:t>.. are easy to test</a:t>
            </a:r>
          </a:p>
          <a:p>
            <a:pPr>
              <a:spcAft>
                <a:spcPts val="0"/>
              </a:spcAft>
            </a:pPr>
            <a:r>
              <a:rPr lang="en-US" sz="1600" dirty="0">
                <a:solidFill>
                  <a:schemeClr val="bg1"/>
                </a:solidFill>
              </a:rPr>
              <a:t>	     because their sole responsibility is to map input -&gt; output, </a:t>
            </a:r>
          </a:p>
          <a:p>
            <a:pPr>
              <a:spcAft>
                <a:spcPts val="0"/>
              </a:spcAft>
            </a:pPr>
            <a:r>
              <a:rPr lang="en-US" sz="1600" dirty="0"/>
              <a:t>            </a:t>
            </a:r>
            <a:r>
              <a:rPr lang="en-US" sz="1600" dirty="0">
                <a:solidFill>
                  <a:schemeClr val="bg1"/>
                </a:solidFill>
              </a:rPr>
              <a:t>without side effects</a:t>
            </a:r>
          </a:p>
          <a:p>
            <a:pPr>
              <a:spcBef>
                <a:spcPts val="1200"/>
              </a:spcBef>
              <a:spcAft>
                <a:spcPts val="200"/>
              </a:spcAft>
            </a:pPr>
            <a:r>
              <a:rPr lang="en-US" sz="2400" dirty="0">
                <a:solidFill>
                  <a:schemeClr val="bg1"/>
                </a:solidFill>
              </a:rPr>
              <a:t>.. are cacheable</a:t>
            </a:r>
          </a:p>
          <a:p>
            <a:pPr>
              <a:spcAft>
                <a:spcPts val="0"/>
              </a:spcAft>
            </a:pPr>
            <a:r>
              <a:rPr lang="en-US" sz="1600" dirty="0">
                <a:solidFill>
                  <a:schemeClr val="bg1"/>
                </a:solidFill>
              </a:rPr>
              <a:t>	     because the same input always yields the same output. We can </a:t>
            </a:r>
          </a:p>
          <a:p>
            <a:pPr>
              <a:spcAft>
                <a:spcPts val="0"/>
              </a:spcAft>
            </a:pPr>
            <a:r>
              <a:rPr lang="en-US" sz="1600" dirty="0"/>
              <a:t>            </a:t>
            </a:r>
            <a:r>
              <a:rPr lang="en-US" sz="1600" dirty="0" err="1">
                <a:solidFill>
                  <a:schemeClr val="bg1"/>
                </a:solidFill>
              </a:rPr>
              <a:t>memoize</a:t>
            </a:r>
            <a:r>
              <a:rPr lang="en-US" sz="1600" dirty="0">
                <a:solidFill>
                  <a:schemeClr val="bg1"/>
                </a:solidFill>
              </a:rPr>
              <a:t> expensive operations</a:t>
            </a:r>
          </a:p>
          <a:p>
            <a:pPr>
              <a:spcBef>
                <a:spcPts val="1200"/>
              </a:spcBef>
              <a:spcAft>
                <a:spcPts val="200"/>
              </a:spcAft>
            </a:pPr>
            <a:r>
              <a:rPr lang="en-US" sz="2400" dirty="0">
                <a:solidFill>
                  <a:schemeClr val="bg1"/>
                </a:solidFill>
              </a:rPr>
              <a:t>.. are movable</a:t>
            </a:r>
          </a:p>
          <a:p>
            <a:pPr>
              <a:spcBef>
                <a:spcPts val="1200"/>
              </a:spcBef>
              <a:spcAft>
                <a:spcPts val="200"/>
              </a:spcAft>
            </a:pPr>
            <a:r>
              <a:rPr lang="en-US" sz="2400" dirty="0">
                <a:solidFill>
                  <a:schemeClr val="bg1"/>
                </a:solidFill>
              </a:rPr>
              <a:t>.. facilitate dead code elimination</a:t>
            </a:r>
          </a:p>
          <a:p>
            <a:pPr>
              <a:spcBef>
                <a:spcPts val="1200"/>
              </a:spcBef>
              <a:spcAft>
                <a:spcPts val="200"/>
              </a:spcAft>
            </a:pPr>
            <a:r>
              <a:rPr lang="en-US" sz="2400" dirty="0">
                <a:solidFill>
                  <a:schemeClr val="bg1"/>
                </a:solidFill>
              </a:rPr>
              <a:t>.. are thread-safe</a:t>
            </a:r>
          </a:p>
          <a:p>
            <a:pPr>
              <a:spcBef>
                <a:spcPts val="1200"/>
              </a:spcBef>
              <a:spcAft>
                <a:spcPts val="200"/>
              </a:spcAft>
            </a:pPr>
            <a:r>
              <a:rPr lang="en-US" sz="2400" dirty="0">
                <a:solidFill>
                  <a:schemeClr val="bg1"/>
                </a:solidFill>
              </a:rPr>
              <a:t>.. have good performance</a:t>
            </a:r>
          </a:p>
        </p:txBody>
      </p:sp>
      <p:sp>
        <p:nvSpPr>
          <p:cNvPr id="4" name="TextBox 3">
            <a:extLst>
              <a:ext uri="{FF2B5EF4-FFF2-40B4-BE49-F238E27FC236}">
                <a16:creationId xmlns:a16="http://schemas.microsoft.com/office/drawing/2014/main" id="{5D55CED7-792A-B79E-80A2-110F023E5A03}"/>
              </a:ext>
            </a:extLst>
          </p:cNvPr>
          <p:cNvSpPr txBox="1"/>
          <p:nvPr/>
        </p:nvSpPr>
        <p:spPr>
          <a:xfrm>
            <a:off x="334963" y="0"/>
            <a:ext cx="11433903" cy="1037716"/>
          </a:xfrm>
          <a:prstGeom prst="rect">
            <a:avLst/>
          </a:prstGeom>
          <a:noFill/>
          <a:ln>
            <a:noFill/>
          </a:ln>
        </p:spPr>
        <p:txBody>
          <a:bodyPr wrap="square" lIns="270000" tIns="270000" rIns="270000" bIns="270000" rtlCol="0" anchor="ctr">
            <a:sp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dirty="0">
                <a:latin typeface="Rakuten Sans" panose="020B0503020203020204" pitchFamily="34" charset="0"/>
                <a:cs typeface="Rakuten Sans" panose="020B0503020203020204" pitchFamily="34" charset="0"/>
              </a:rPr>
              <a:t>Pure Functions benefits</a:t>
            </a:r>
            <a:endParaRPr lang="en-US" sz="3200" dirty="0">
              <a:solidFill>
                <a:schemeClr val="accent5">
                  <a:lumMod val="60000"/>
                  <a:lumOff val="40000"/>
                </a:schemeClr>
              </a:solidFill>
              <a:latin typeface="Rakuten Sans" panose="020B0503020203020204" pitchFamily="34" charset="0"/>
              <a:cs typeface="Rakuten Sans" panose="020B0503020203020204" pitchFamily="34" charset="0"/>
            </a:endParaRPr>
          </a:p>
        </p:txBody>
      </p:sp>
      <p:sp>
        <p:nvSpPr>
          <p:cNvPr id="2" name="TextBox 1">
            <a:extLst>
              <a:ext uri="{FF2B5EF4-FFF2-40B4-BE49-F238E27FC236}">
                <a16:creationId xmlns:a16="http://schemas.microsoft.com/office/drawing/2014/main" id="{65FFF718-3664-E3F2-5863-4B852A904DB5}"/>
              </a:ext>
            </a:extLst>
          </p:cNvPr>
          <p:cNvSpPr txBox="1"/>
          <p:nvPr/>
        </p:nvSpPr>
        <p:spPr>
          <a:xfrm>
            <a:off x="1576140" y="778366"/>
            <a:ext cx="10352371" cy="976161"/>
          </a:xfrm>
          <a:prstGeom prst="rect">
            <a:avLst/>
          </a:prstGeom>
          <a:noFill/>
          <a:ln>
            <a:noFill/>
          </a:ln>
        </p:spPr>
        <p:txBody>
          <a:bodyPr wrap="square" lIns="270000" tIns="270000" rIns="270000" bIns="270000" rtlCol="0" anchor="ctr">
            <a:sp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dirty="0">
                <a:latin typeface="Rakuten Sans" panose="020B0503020203020204" pitchFamily="34" charset="0"/>
                <a:cs typeface="Rakuten Sans" panose="020B0503020203020204" pitchFamily="34" charset="0"/>
              </a:rPr>
              <a:t>Pure functions...</a:t>
            </a:r>
            <a:endParaRPr lang="en-US" dirty="0">
              <a:solidFill>
                <a:schemeClr val="accent5">
                  <a:lumMod val="60000"/>
                  <a:lumOff val="40000"/>
                </a:schemeClr>
              </a:solidFill>
              <a:latin typeface="Rakuten Sans" panose="020B0503020203020204" pitchFamily="34" charset="0"/>
              <a:cs typeface="Rakuten Sans" panose="020B0503020203020204" pitchFamily="34" charset="0"/>
            </a:endParaRPr>
          </a:p>
        </p:txBody>
      </p:sp>
    </p:spTree>
    <p:extLst>
      <p:ext uri="{BB962C8B-B14F-4D97-AF65-F5344CB8AC3E}">
        <p14:creationId xmlns:p14="http://schemas.microsoft.com/office/powerpoint/2010/main" val="625429503"/>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571CD58A-2804-2641-96D8-D0732E58E5A0}"/>
              </a:ext>
            </a:extLst>
          </p:cNvPr>
          <p:cNvGrpSpPr/>
          <p:nvPr/>
        </p:nvGrpSpPr>
        <p:grpSpPr>
          <a:xfrm>
            <a:off x="4418250" y="2412102"/>
            <a:ext cx="3355500" cy="2033796"/>
            <a:chOff x="2286662" y="3429000"/>
            <a:chExt cx="3355500" cy="2033796"/>
          </a:xfrm>
        </p:grpSpPr>
        <p:grpSp>
          <p:nvGrpSpPr>
            <p:cNvPr id="17" name="Group 16">
              <a:extLst>
                <a:ext uri="{FF2B5EF4-FFF2-40B4-BE49-F238E27FC236}">
                  <a16:creationId xmlns:a16="http://schemas.microsoft.com/office/drawing/2014/main" id="{335D20EE-5D0E-EA42-A303-3F6F49D2878A}"/>
                </a:ext>
              </a:extLst>
            </p:cNvPr>
            <p:cNvGrpSpPr/>
            <p:nvPr/>
          </p:nvGrpSpPr>
          <p:grpSpPr>
            <a:xfrm>
              <a:off x="2286662" y="3429000"/>
              <a:ext cx="3355500" cy="2033796"/>
              <a:chOff x="1129554" y="2011679"/>
              <a:chExt cx="3355500" cy="2033796"/>
            </a:xfrm>
          </p:grpSpPr>
          <p:sp>
            <p:nvSpPr>
              <p:cNvPr id="19" name="Rounded Rectangle 18">
                <a:extLst>
                  <a:ext uri="{FF2B5EF4-FFF2-40B4-BE49-F238E27FC236}">
                    <a16:creationId xmlns:a16="http://schemas.microsoft.com/office/drawing/2014/main" id="{588935AA-39C3-544A-81D0-DC88C5EAF4D5}"/>
                  </a:ext>
                </a:extLst>
              </p:cNvPr>
              <p:cNvSpPr/>
              <p:nvPr/>
            </p:nvSpPr>
            <p:spPr>
              <a:xfrm>
                <a:off x="1129554" y="2011679"/>
                <a:ext cx="3355500" cy="2033796"/>
              </a:xfrm>
              <a:prstGeom prst="roundRect">
                <a:avLst>
                  <a:gd name="adj" fmla="val 4223"/>
                </a:avLst>
              </a:prstGeom>
              <a:solidFill>
                <a:schemeClr val="tx1">
                  <a:lumMod val="75000"/>
                  <a:lumOff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nvGrpSpPr>
              <p:cNvPr id="20" name="Group 19">
                <a:extLst>
                  <a:ext uri="{FF2B5EF4-FFF2-40B4-BE49-F238E27FC236}">
                    <a16:creationId xmlns:a16="http://schemas.microsoft.com/office/drawing/2014/main" id="{572F5237-CCEC-0F41-9D81-689F33ED5573}"/>
                  </a:ext>
                </a:extLst>
              </p:cNvPr>
              <p:cNvGrpSpPr/>
              <p:nvPr/>
            </p:nvGrpSpPr>
            <p:grpSpPr>
              <a:xfrm>
                <a:off x="1291249" y="2197189"/>
                <a:ext cx="727071" cy="174840"/>
                <a:chOff x="1291249" y="2197189"/>
                <a:chExt cx="727071" cy="174840"/>
              </a:xfrm>
            </p:grpSpPr>
            <p:sp>
              <p:nvSpPr>
                <p:cNvPr id="21" name="Oval 20">
                  <a:extLst>
                    <a:ext uri="{FF2B5EF4-FFF2-40B4-BE49-F238E27FC236}">
                      <a16:creationId xmlns:a16="http://schemas.microsoft.com/office/drawing/2014/main" id="{B15B0B4A-2FAB-284F-B1F2-39C625B71704}"/>
                    </a:ext>
                  </a:extLst>
                </p:cNvPr>
                <p:cNvSpPr/>
                <p:nvPr/>
              </p:nvSpPr>
              <p:spPr>
                <a:xfrm>
                  <a:off x="1291249" y="2197189"/>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69364A9-E861-FB46-B490-0C8801E8C297}"/>
                    </a:ext>
                  </a:extLst>
                </p:cNvPr>
                <p:cNvSpPr/>
                <p:nvPr/>
              </p:nvSpPr>
              <p:spPr>
                <a:xfrm>
                  <a:off x="1567365" y="2197189"/>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83A82E1-DC6A-8A43-B3EC-8D0F983CE352}"/>
                    </a:ext>
                  </a:extLst>
                </p:cNvPr>
                <p:cNvSpPr/>
                <p:nvPr/>
              </p:nvSpPr>
              <p:spPr>
                <a:xfrm>
                  <a:off x="1843480" y="2197189"/>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 name="TextBox 17">
              <a:extLst>
                <a:ext uri="{FF2B5EF4-FFF2-40B4-BE49-F238E27FC236}">
                  <a16:creationId xmlns:a16="http://schemas.microsoft.com/office/drawing/2014/main" id="{857025AA-CB68-C645-8259-8FB0FFFF05B1}"/>
                </a:ext>
              </a:extLst>
            </p:cNvPr>
            <p:cNvSpPr txBox="1"/>
            <p:nvPr/>
          </p:nvSpPr>
          <p:spPr>
            <a:xfrm>
              <a:off x="2402914" y="3992211"/>
              <a:ext cx="1974893" cy="1200329"/>
            </a:xfrm>
            <a:prstGeom prst="rect">
              <a:avLst/>
            </a:prstGeom>
            <a:noFill/>
          </p:spPr>
          <p:txBody>
            <a:bodyPr wrap="square" rtlCol="0">
              <a:spAutoFit/>
            </a:bodyPr>
            <a:lstStyle/>
            <a:p>
              <a:r>
                <a:rPr lang="en-US" sz="2400" dirty="0">
                  <a:solidFill>
                    <a:schemeClr val="bg1"/>
                  </a:solidFill>
                  <a:latin typeface="Fira Code" panose="020B0509050000020004" pitchFamily="49" charset="0"/>
                  <a:ea typeface="Fira Code" panose="020B0509050000020004" pitchFamily="49" charset="0"/>
                </a:rPr>
                <a:t>a = 2</a:t>
              </a:r>
            </a:p>
            <a:p>
              <a:r>
                <a:rPr lang="en-US" sz="2400" dirty="0">
                  <a:solidFill>
                    <a:schemeClr val="bg1"/>
                  </a:solidFill>
                  <a:latin typeface="Fira Code" panose="020B0509050000020004" pitchFamily="49" charset="0"/>
                  <a:ea typeface="Fira Code" panose="020B0509050000020004" pitchFamily="49" charset="0"/>
                </a:rPr>
                <a:t>c = a + b</a:t>
              </a:r>
            </a:p>
            <a:p>
              <a:r>
                <a:rPr lang="en-US" sz="2400" dirty="0">
                  <a:solidFill>
                    <a:schemeClr val="bg1"/>
                  </a:solidFill>
                  <a:latin typeface="Fira Code" panose="020B0509050000020004" pitchFamily="49" charset="0"/>
                  <a:ea typeface="Fira Code" panose="020B0509050000020004" pitchFamily="49" charset="0"/>
                </a:rPr>
                <a:t>b = 3</a:t>
              </a:r>
            </a:p>
          </p:txBody>
        </p:sp>
      </p:grpSp>
    </p:spTree>
    <p:extLst>
      <p:ext uri="{BB962C8B-B14F-4D97-AF65-F5344CB8AC3E}">
        <p14:creationId xmlns:p14="http://schemas.microsoft.com/office/powerpoint/2010/main" val="259989879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9CB9689-DC5D-B94C-9EF6-1F874BCAAF37}"/>
              </a:ext>
            </a:extLst>
          </p:cNvPr>
          <p:cNvSpPr txBox="1">
            <a:spLocks/>
          </p:cNvSpPr>
          <p:nvPr/>
        </p:nvSpPr>
        <p:spPr bwMode="auto">
          <a:xfrm>
            <a:off x="130990" y="31048"/>
            <a:ext cx="10060269" cy="1037716"/>
          </a:xfrm>
          <a:prstGeom prst="rect">
            <a:avLst/>
          </a:prstGeom>
          <a:noFill/>
          <a:ln>
            <a:noFill/>
          </a:ln>
        </p:spPr>
        <p:txBody>
          <a:bodyPr wrap="square" lIns="270000" tIns="270000" rIns="270000" bIns="270000" rtlCol="0" anchor="ctr">
            <a:spAutoFit/>
          </a:bodyPr>
          <a:lstStyle>
            <a:defPPr>
              <a:defRPr lang="ja-JP"/>
            </a:defPPr>
            <a:lvl1pPr>
              <a:defRPr sz="3200">
                <a:solidFill>
                  <a:schemeClr val="bg1"/>
                </a:solidFill>
                <a:latin typeface="Biome" panose="020B0503030204020804" pitchFamily="34" charset="0"/>
                <a:ea typeface="Calibri"/>
                <a:cs typeface="Biome" panose="020B0503030204020804" pitchFamily="34" charset="0"/>
              </a:defRPr>
            </a:lvl1pPr>
          </a:lstStyle>
          <a:p>
            <a:r>
              <a:rPr lang="en-JP" dirty="0">
                <a:latin typeface="Rakuten Sans" panose="020B0503020203020204" pitchFamily="34" charset="0"/>
                <a:cs typeface="Rakuten Sans" panose="020B0503020203020204" pitchFamily="34" charset="0"/>
              </a:rPr>
              <a:t>Example of </a:t>
            </a:r>
            <a:r>
              <a:rPr lang="en-US" dirty="0">
                <a:latin typeface="Rakuten Sans" panose="020B0503020203020204" pitchFamily="34" charset="0"/>
                <a:cs typeface="Rakuten Sans" panose="020B0503020203020204" pitchFamily="34" charset="0"/>
              </a:rPr>
              <a:t>moveability</a:t>
            </a:r>
            <a:endParaRPr lang="en-JP" dirty="0">
              <a:latin typeface="Rakuten Sans" panose="020B0503020203020204" pitchFamily="34" charset="0"/>
              <a:cs typeface="Rakuten Sans" panose="020B0503020203020204" pitchFamily="34" charset="0"/>
            </a:endParaRPr>
          </a:p>
        </p:txBody>
      </p:sp>
      <p:grpSp>
        <p:nvGrpSpPr>
          <p:cNvPr id="34" name="Group 33">
            <a:extLst>
              <a:ext uri="{FF2B5EF4-FFF2-40B4-BE49-F238E27FC236}">
                <a16:creationId xmlns:a16="http://schemas.microsoft.com/office/drawing/2014/main" id="{571CD58A-2804-2641-96D8-D0732E58E5A0}"/>
              </a:ext>
            </a:extLst>
          </p:cNvPr>
          <p:cNvGrpSpPr/>
          <p:nvPr/>
        </p:nvGrpSpPr>
        <p:grpSpPr>
          <a:xfrm>
            <a:off x="1351967" y="2801697"/>
            <a:ext cx="4413942" cy="2492115"/>
            <a:chOff x="2286662" y="3429000"/>
            <a:chExt cx="4413942" cy="2492115"/>
          </a:xfrm>
        </p:grpSpPr>
        <p:grpSp>
          <p:nvGrpSpPr>
            <p:cNvPr id="17" name="Group 16">
              <a:extLst>
                <a:ext uri="{FF2B5EF4-FFF2-40B4-BE49-F238E27FC236}">
                  <a16:creationId xmlns:a16="http://schemas.microsoft.com/office/drawing/2014/main" id="{335D20EE-5D0E-EA42-A303-3F6F49D2878A}"/>
                </a:ext>
              </a:extLst>
            </p:cNvPr>
            <p:cNvGrpSpPr/>
            <p:nvPr/>
          </p:nvGrpSpPr>
          <p:grpSpPr>
            <a:xfrm>
              <a:off x="2286662" y="3429000"/>
              <a:ext cx="4413942" cy="2492115"/>
              <a:chOff x="1129554" y="2011679"/>
              <a:chExt cx="4413942" cy="2492115"/>
            </a:xfrm>
          </p:grpSpPr>
          <p:sp>
            <p:nvSpPr>
              <p:cNvPr id="19" name="Rounded Rectangle 18">
                <a:extLst>
                  <a:ext uri="{FF2B5EF4-FFF2-40B4-BE49-F238E27FC236}">
                    <a16:creationId xmlns:a16="http://schemas.microsoft.com/office/drawing/2014/main" id="{588935AA-39C3-544A-81D0-DC88C5EAF4D5}"/>
                  </a:ext>
                </a:extLst>
              </p:cNvPr>
              <p:cNvSpPr/>
              <p:nvPr/>
            </p:nvSpPr>
            <p:spPr>
              <a:xfrm>
                <a:off x="1129554" y="2011679"/>
                <a:ext cx="4413942" cy="2492115"/>
              </a:xfrm>
              <a:prstGeom prst="roundRect">
                <a:avLst>
                  <a:gd name="adj" fmla="val 4223"/>
                </a:avLst>
              </a:prstGeom>
              <a:solidFill>
                <a:schemeClr val="tx1">
                  <a:lumMod val="75000"/>
                  <a:lumOff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nvGrpSpPr>
              <p:cNvPr id="20" name="Group 19">
                <a:extLst>
                  <a:ext uri="{FF2B5EF4-FFF2-40B4-BE49-F238E27FC236}">
                    <a16:creationId xmlns:a16="http://schemas.microsoft.com/office/drawing/2014/main" id="{572F5237-CCEC-0F41-9D81-689F33ED5573}"/>
                  </a:ext>
                </a:extLst>
              </p:cNvPr>
              <p:cNvGrpSpPr/>
              <p:nvPr/>
            </p:nvGrpSpPr>
            <p:grpSpPr>
              <a:xfrm>
                <a:off x="1291249" y="2197189"/>
                <a:ext cx="727071" cy="174840"/>
                <a:chOff x="1291249" y="2197189"/>
                <a:chExt cx="727071" cy="174840"/>
              </a:xfrm>
            </p:grpSpPr>
            <p:sp>
              <p:nvSpPr>
                <p:cNvPr id="21" name="Oval 20">
                  <a:extLst>
                    <a:ext uri="{FF2B5EF4-FFF2-40B4-BE49-F238E27FC236}">
                      <a16:creationId xmlns:a16="http://schemas.microsoft.com/office/drawing/2014/main" id="{B15B0B4A-2FAB-284F-B1F2-39C625B71704}"/>
                    </a:ext>
                  </a:extLst>
                </p:cNvPr>
                <p:cNvSpPr/>
                <p:nvPr/>
              </p:nvSpPr>
              <p:spPr>
                <a:xfrm>
                  <a:off x="1291249" y="2197189"/>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69364A9-E861-FB46-B490-0C8801E8C297}"/>
                    </a:ext>
                  </a:extLst>
                </p:cNvPr>
                <p:cNvSpPr/>
                <p:nvPr/>
              </p:nvSpPr>
              <p:spPr>
                <a:xfrm>
                  <a:off x="1567365" y="2197189"/>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83A82E1-DC6A-8A43-B3EC-8D0F983CE352}"/>
                    </a:ext>
                  </a:extLst>
                </p:cNvPr>
                <p:cNvSpPr/>
                <p:nvPr/>
              </p:nvSpPr>
              <p:spPr>
                <a:xfrm>
                  <a:off x="1843480" y="2197189"/>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 name="TextBox 17">
              <a:extLst>
                <a:ext uri="{FF2B5EF4-FFF2-40B4-BE49-F238E27FC236}">
                  <a16:creationId xmlns:a16="http://schemas.microsoft.com/office/drawing/2014/main" id="{857025AA-CB68-C645-8259-8FB0FFFF05B1}"/>
                </a:ext>
              </a:extLst>
            </p:cNvPr>
            <p:cNvSpPr txBox="1"/>
            <p:nvPr/>
          </p:nvSpPr>
          <p:spPr>
            <a:xfrm>
              <a:off x="2402914" y="3992211"/>
              <a:ext cx="4057848" cy="1754326"/>
            </a:xfrm>
            <a:prstGeom prst="rect">
              <a:avLst/>
            </a:prstGeom>
            <a:noFill/>
          </p:spPr>
          <p:txBody>
            <a:bodyPr wrap="square" rtlCol="0">
              <a:spAutoFit/>
            </a:bodyPr>
            <a:lstStyle/>
            <a:p>
              <a:r>
                <a:rPr lang="en-US" dirty="0">
                  <a:solidFill>
                    <a:schemeClr val="bg1"/>
                  </a:solidFill>
                  <a:latin typeface="Fira Code" panose="020B0509050000020004" pitchFamily="49" charset="0"/>
                  <a:ea typeface="Fira Code" panose="020B0509050000020004" pitchFamily="49" charset="0"/>
                </a:rPr>
                <a:t>a = 2</a:t>
              </a:r>
            </a:p>
            <a:p>
              <a:r>
                <a:rPr lang="en-US" dirty="0">
                  <a:solidFill>
                    <a:schemeClr val="bg1"/>
                  </a:solidFill>
                  <a:latin typeface="Fira Code" panose="020B0509050000020004" pitchFamily="49" charset="0"/>
                  <a:ea typeface="Fira Code" panose="020B0509050000020004" pitchFamily="49" charset="0"/>
                </a:rPr>
                <a:t>c = a + b</a:t>
              </a:r>
            </a:p>
            <a:p>
              <a:r>
                <a:rPr lang="en-US" dirty="0">
                  <a:solidFill>
                    <a:schemeClr val="bg1"/>
                  </a:solidFill>
                  <a:latin typeface="Fira Code" panose="020B0509050000020004" pitchFamily="49" charset="0"/>
                  <a:ea typeface="Fira Code" panose="020B0509050000020004" pitchFamily="49" charset="0"/>
                </a:rPr>
                <a:t>b = 3</a:t>
              </a:r>
            </a:p>
            <a:p>
              <a:endParaRPr lang="en-US" dirty="0">
                <a:solidFill>
                  <a:schemeClr val="bg1"/>
                </a:solidFill>
                <a:latin typeface="Fira Code" panose="020B0509050000020004" pitchFamily="49" charset="0"/>
                <a:ea typeface="Fira Code" panose="020B0509050000020004" pitchFamily="49" charset="0"/>
              </a:endParaRPr>
            </a:p>
            <a:p>
              <a:r>
                <a:rPr lang="en-US" dirty="0">
                  <a:solidFill>
                    <a:schemeClr val="accent1">
                      <a:lumMod val="40000"/>
                      <a:lumOff val="60000"/>
                    </a:schemeClr>
                  </a:solidFill>
                  <a:latin typeface="Fira Code" panose="020B0509050000020004" pitchFamily="49" charset="0"/>
                  <a:ea typeface="Fira Code" panose="020B0509050000020004" pitchFamily="49" charset="0"/>
                </a:rPr>
                <a:t>Uncaught Reference Error:</a:t>
              </a:r>
            </a:p>
            <a:p>
              <a:r>
                <a:rPr lang="en-US" dirty="0">
                  <a:solidFill>
                    <a:schemeClr val="accent1">
                      <a:lumMod val="40000"/>
                      <a:lumOff val="60000"/>
                    </a:schemeClr>
                  </a:solidFill>
                  <a:latin typeface="Fira Code" panose="020B0509050000020004" pitchFamily="49" charset="0"/>
                  <a:ea typeface="Fira Code" panose="020B0509050000020004" pitchFamily="49" charset="0"/>
                </a:rPr>
                <a:t>“b” is not defined</a:t>
              </a:r>
            </a:p>
          </p:txBody>
        </p:sp>
      </p:grpSp>
      <p:sp>
        <p:nvSpPr>
          <p:cNvPr id="37" name="Title 1">
            <a:extLst>
              <a:ext uri="{FF2B5EF4-FFF2-40B4-BE49-F238E27FC236}">
                <a16:creationId xmlns:a16="http://schemas.microsoft.com/office/drawing/2014/main" id="{FED08863-A41C-7BE1-0C66-19AC4603C831}"/>
              </a:ext>
            </a:extLst>
          </p:cNvPr>
          <p:cNvSpPr txBox="1">
            <a:spLocks/>
          </p:cNvSpPr>
          <p:nvPr/>
        </p:nvSpPr>
        <p:spPr bwMode="auto">
          <a:xfrm>
            <a:off x="735774" y="1156053"/>
            <a:ext cx="10679938"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JP" sz="3200" dirty="0">
                <a:solidFill>
                  <a:schemeClr val="bg1"/>
                </a:solidFill>
                <a:latin typeface="Rakuten Sans" panose="020B0503020203020204" pitchFamily="34" charset="0"/>
                <a:cs typeface="Rakuten Sans" panose="020B0503020203020204" pitchFamily="34" charset="0"/>
              </a:rPr>
              <a:t>Pure functions are movable, this create an abstraction over the order of evaluations.</a:t>
            </a:r>
          </a:p>
          <a:p>
            <a:endParaRPr lang="en-JP" dirty="0">
              <a:solidFill>
                <a:schemeClr val="bg1"/>
              </a:solidFill>
              <a:latin typeface="Rakuten Sans" panose="020B0503020203020204" pitchFamily="34" charset="0"/>
              <a:cs typeface="Rakuten Sans" panose="020B0503020203020204" pitchFamily="34" charset="0"/>
            </a:endParaRPr>
          </a:p>
        </p:txBody>
      </p:sp>
      <p:sp>
        <p:nvSpPr>
          <p:cNvPr id="38" name="Title 1">
            <a:extLst>
              <a:ext uri="{FF2B5EF4-FFF2-40B4-BE49-F238E27FC236}">
                <a16:creationId xmlns:a16="http://schemas.microsoft.com/office/drawing/2014/main" id="{81DF0FEB-D563-C00C-6677-90AE6C9D5D69}"/>
              </a:ext>
            </a:extLst>
          </p:cNvPr>
          <p:cNvSpPr txBox="1">
            <a:spLocks/>
          </p:cNvSpPr>
          <p:nvPr/>
        </p:nvSpPr>
        <p:spPr bwMode="auto">
          <a:xfrm>
            <a:off x="481644" y="5824538"/>
            <a:ext cx="10934068"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r>
              <a:rPr lang="en-JP" sz="2400" dirty="0">
                <a:solidFill>
                  <a:schemeClr val="bg1"/>
                </a:solidFill>
                <a:latin typeface="Rakuten Sans" panose="020B0503020203020204" pitchFamily="34" charset="0"/>
                <a:cs typeface="Rakuten Sans" panose="020B0503020203020204" pitchFamily="34" charset="0"/>
              </a:rPr>
              <a:t>(*) You can see a working implementations of this example written in Elm here: </a:t>
            </a:r>
            <a:r>
              <a:rPr lang="en-US" sz="2400" dirty="0">
                <a:solidFill>
                  <a:schemeClr val="bg1"/>
                </a:solidFill>
                <a:latin typeface="Rakuten Sans" panose="020B0503020203020204" pitchFamily="34" charset="0"/>
                <a:cs typeface="Rakuten Sans" panose="020B0503020203020204" pitchFamily="34" charset="0"/>
                <a:hlinkClick r:id="rId2">
                  <a:extLst>
                    <a:ext uri="{A12FA001-AC4F-418D-AE19-62706E023703}">
                      <ahyp:hlinkClr xmlns:ahyp="http://schemas.microsoft.com/office/drawing/2018/hyperlinkcolor" val="tx"/>
                    </a:ext>
                  </a:extLst>
                </a:hlinkClick>
              </a:rPr>
              <a:t>https://ellie-app.com/rC9X5vfBVbVa1</a:t>
            </a:r>
            <a:r>
              <a:rPr lang="en-US" sz="2400" dirty="0">
                <a:solidFill>
                  <a:schemeClr val="bg1"/>
                </a:solidFill>
                <a:latin typeface="Rakuten Sans" panose="020B0503020203020204" pitchFamily="34" charset="0"/>
                <a:cs typeface="Rakuten Sans" panose="020B0503020203020204" pitchFamily="34" charset="0"/>
              </a:rPr>
              <a:t> </a:t>
            </a:r>
          </a:p>
        </p:txBody>
      </p:sp>
      <p:grpSp>
        <p:nvGrpSpPr>
          <p:cNvPr id="2" name="Group 1">
            <a:extLst>
              <a:ext uri="{FF2B5EF4-FFF2-40B4-BE49-F238E27FC236}">
                <a16:creationId xmlns:a16="http://schemas.microsoft.com/office/drawing/2014/main" id="{9693AE38-B1F8-199D-B377-96BF9E12F8F4}"/>
              </a:ext>
            </a:extLst>
          </p:cNvPr>
          <p:cNvGrpSpPr/>
          <p:nvPr/>
        </p:nvGrpSpPr>
        <p:grpSpPr>
          <a:xfrm>
            <a:off x="6246442" y="2801697"/>
            <a:ext cx="4413942" cy="2492115"/>
            <a:chOff x="6246442" y="2801697"/>
            <a:chExt cx="4413942" cy="2492115"/>
          </a:xfrm>
        </p:grpSpPr>
        <p:grpSp>
          <p:nvGrpSpPr>
            <p:cNvPr id="36" name="Group 35">
              <a:extLst>
                <a:ext uri="{FF2B5EF4-FFF2-40B4-BE49-F238E27FC236}">
                  <a16:creationId xmlns:a16="http://schemas.microsoft.com/office/drawing/2014/main" id="{C6BF2472-FE50-8943-8BD2-1207E7AAAB37}"/>
                </a:ext>
              </a:extLst>
            </p:cNvPr>
            <p:cNvGrpSpPr/>
            <p:nvPr/>
          </p:nvGrpSpPr>
          <p:grpSpPr>
            <a:xfrm>
              <a:off x="6246442" y="2801697"/>
              <a:ext cx="4413942" cy="2492115"/>
              <a:chOff x="6246443" y="3186318"/>
              <a:chExt cx="4413942" cy="2492115"/>
            </a:xfrm>
            <a:solidFill>
              <a:schemeClr val="tx1">
                <a:lumMod val="75000"/>
                <a:lumOff val="25000"/>
              </a:schemeClr>
            </a:solidFill>
          </p:grpSpPr>
          <p:grpSp>
            <p:nvGrpSpPr>
              <p:cNvPr id="25" name="Group 24">
                <a:extLst>
                  <a:ext uri="{FF2B5EF4-FFF2-40B4-BE49-F238E27FC236}">
                    <a16:creationId xmlns:a16="http://schemas.microsoft.com/office/drawing/2014/main" id="{81C2D432-68B7-3A4E-B4AE-B0011EA04E72}"/>
                  </a:ext>
                </a:extLst>
              </p:cNvPr>
              <p:cNvGrpSpPr/>
              <p:nvPr/>
            </p:nvGrpSpPr>
            <p:grpSpPr>
              <a:xfrm>
                <a:off x="6246443" y="3186318"/>
                <a:ext cx="4413942" cy="2492115"/>
                <a:chOff x="1129553" y="2011679"/>
                <a:chExt cx="4413942" cy="2492115"/>
              </a:xfrm>
              <a:grpFill/>
            </p:grpSpPr>
            <p:sp>
              <p:nvSpPr>
                <p:cNvPr id="27" name="Rounded Rectangle 26">
                  <a:extLst>
                    <a:ext uri="{FF2B5EF4-FFF2-40B4-BE49-F238E27FC236}">
                      <a16:creationId xmlns:a16="http://schemas.microsoft.com/office/drawing/2014/main" id="{530D17CB-9479-1241-877C-4A01FC7C8247}"/>
                    </a:ext>
                  </a:extLst>
                </p:cNvPr>
                <p:cNvSpPr/>
                <p:nvPr/>
              </p:nvSpPr>
              <p:spPr>
                <a:xfrm>
                  <a:off x="1129553" y="2011679"/>
                  <a:ext cx="4413942" cy="2492115"/>
                </a:xfrm>
                <a:prstGeom prst="roundRect">
                  <a:avLst>
                    <a:gd name="adj" fmla="val 4223"/>
                  </a:avLst>
                </a:prstGeom>
                <a:grp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366BCF1-D2B5-4F4E-BD25-BBAEBBA61379}"/>
                    </a:ext>
                  </a:extLst>
                </p:cNvPr>
                <p:cNvGrpSpPr/>
                <p:nvPr/>
              </p:nvGrpSpPr>
              <p:grpSpPr>
                <a:xfrm>
                  <a:off x="1291249" y="2197189"/>
                  <a:ext cx="727071" cy="174840"/>
                  <a:chOff x="1291249" y="2197189"/>
                  <a:chExt cx="727071" cy="174840"/>
                </a:xfrm>
                <a:grpFill/>
              </p:grpSpPr>
              <p:sp>
                <p:nvSpPr>
                  <p:cNvPr id="29" name="Oval 28">
                    <a:extLst>
                      <a:ext uri="{FF2B5EF4-FFF2-40B4-BE49-F238E27FC236}">
                        <a16:creationId xmlns:a16="http://schemas.microsoft.com/office/drawing/2014/main" id="{104B4F8D-38BE-6E44-9EB1-3367845333EA}"/>
                      </a:ext>
                    </a:extLst>
                  </p:cNvPr>
                  <p:cNvSpPr/>
                  <p:nvPr/>
                </p:nvSpPr>
                <p:spPr>
                  <a:xfrm>
                    <a:off x="1291249" y="2197189"/>
                    <a:ext cx="174840" cy="174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E9DF52E-A127-2042-935F-52D118B20BBF}"/>
                      </a:ext>
                    </a:extLst>
                  </p:cNvPr>
                  <p:cNvSpPr/>
                  <p:nvPr/>
                </p:nvSpPr>
                <p:spPr>
                  <a:xfrm>
                    <a:off x="1567365" y="2197189"/>
                    <a:ext cx="174840" cy="174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9078F1A-2E9A-1A43-8081-97E5F8DF73B0}"/>
                      </a:ext>
                    </a:extLst>
                  </p:cNvPr>
                  <p:cNvSpPr/>
                  <p:nvPr/>
                </p:nvSpPr>
                <p:spPr>
                  <a:xfrm>
                    <a:off x="1843480" y="2197189"/>
                    <a:ext cx="174840" cy="174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TextBox 25">
                <a:extLst>
                  <a:ext uri="{FF2B5EF4-FFF2-40B4-BE49-F238E27FC236}">
                    <a16:creationId xmlns:a16="http://schemas.microsoft.com/office/drawing/2014/main" id="{412E0415-C2DE-3B45-A23A-C08D354D5EF5}"/>
                  </a:ext>
                </a:extLst>
              </p:cNvPr>
              <p:cNvSpPr txBox="1"/>
              <p:nvPr/>
            </p:nvSpPr>
            <p:spPr>
              <a:xfrm>
                <a:off x="6362696" y="3749530"/>
                <a:ext cx="3952880" cy="1680158"/>
              </a:xfrm>
              <a:prstGeom prst="rect">
                <a:avLst/>
              </a:prstGeom>
              <a:noFill/>
            </p:spPr>
            <p:txBody>
              <a:bodyPr wrap="square" rtlCol="0">
                <a:noAutofit/>
              </a:bodyPr>
              <a:lstStyle/>
              <a:p>
                <a:r>
                  <a:rPr lang="en-US" dirty="0">
                    <a:solidFill>
                      <a:schemeClr val="bg1"/>
                    </a:solidFill>
                    <a:latin typeface="Fira Code" panose="020B0509050000020004" pitchFamily="49" charset="0"/>
                    <a:ea typeface="Fira Code" panose="020B0509050000020004" pitchFamily="49" charset="0"/>
                  </a:rPr>
                  <a:t>a = 2</a:t>
                </a:r>
              </a:p>
              <a:p>
                <a:r>
                  <a:rPr lang="en-US" dirty="0">
                    <a:solidFill>
                      <a:schemeClr val="bg1"/>
                    </a:solidFill>
                    <a:latin typeface="Fira Code" panose="020B0509050000020004" pitchFamily="49" charset="0"/>
                    <a:ea typeface="Fira Code" panose="020B0509050000020004" pitchFamily="49" charset="0"/>
                  </a:rPr>
                  <a:t>c = a + b</a:t>
                </a:r>
                <a:endParaRPr lang="en-US" dirty="0">
                  <a:solidFill>
                    <a:schemeClr val="bg1">
                      <a:lumMod val="75000"/>
                    </a:schemeClr>
                  </a:solidFill>
                  <a:latin typeface="Fira Code" panose="020B0509050000020004" pitchFamily="49" charset="0"/>
                  <a:ea typeface="Fira Code" panose="020B0509050000020004" pitchFamily="49" charset="0"/>
                </a:endParaRPr>
              </a:p>
              <a:p>
                <a:r>
                  <a:rPr lang="en-US" dirty="0">
                    <a:solidFill>
                      <a:schemeClr val="bg1"/>
                    </a:solidFill>
                    <a:latin typeface="Fira Code" panose="020B0509050000020004" pitchFamily="49" charset="0"/>
                    <a:ea typeface="Fira Code" panose="020B0509050000020004" pitchFamily="49" charset="0"/>
                  </a:rPr>
                  <a:t>b = 3</a:t>
                </a:r>
              </a:p>
              <a:p>
                <a:endParaRPr lang="en-US" dirty="0">
                  <a:solidFill>
                    <a:schemeClr val="bg1"/>
                  </a:solidFill>
                  <a:latin typeface="Fira Code" panose="020B0509050000020004" pitchFamily="49" charset="0"/>
                  <a:ea typeface="Fira Code" panose="020B0509050000020004" pitchFamily="49" charset="0"/>
                </a:endParaRPr>
              </a:p>
              <a:p>
                <a:r>
                  <a:rPr lang="en-US" dirty="0">
                    <a:solidFill>
                      <a:srgbClr val="92D050"/>
                    </a:solidFill>
                    <a:latin typeface="Fira Code" panose="020B0509050000020004" pitchFamily="49" charset="0"/>
                    <a:ea typeface="Fira Code" panose="020B0509050000020004" pitchFamily="49" charset="0"/>
                  </a:rPr>
                  <a:t>Evaluates successfully to c == 5</a:t>
                </a:r>
              </a:p>
              <a:p>
                <a:endParaRPr lang="en-US" dirty="0">
                  <a:solidFill>
                    <a:schemeClr val="bg1"/>
                  </a:solidFill>
                  <a:latin typeface="Fira Code" panose="020B0509050000020004" pitchFamily="49" charset="0"/>
                  <a:ea typeface="Fira Code" panose="020B0509050000020004" pitchFamily="49" charset="0"/>
                </a:endParaRPr>
              </a:p>
            </p:txBody>
          </p:sp>
          <p:pic>
            <p:nvPicPr>
              <p:cNvPr id="32" name="Graphic 31">
                <a:extLst>
                  <a:ext uri="{FF2B5EF4-FFF2-40B4-BE49-F238E27FC236}">
                    <a16:creationId xmlns:a16="http://schemas.microsoft.com/office/drawing/2014/main" id="{AB4C8529-0FC9-0043-902D-A78418F238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91260" y="5188563"/>
                <a:ext cx="256592" cy="256592"/>
              </a:xfrm>
              <a:prstGeom prst="rect">
                <a:avLst/>
              </a:prstGeom>
            </p:spPr>
          </p:pic>
        </p:grpSp>
        <p:sp>
          <p:nvSpPr>
            <p:cNvPr id="39" name="Oval 38">
              <a:extLst>
                <a:ext uri="{FF2B5EF4-FFF2-40B4-BE49-F238E27FC236}">
                  <a16:creationId xmlns:a16="http://schemas.microsoft.com/office/drawing/2014/main" id="{B4502397-2F49-5348-1D42-1F8B733D6A5E}"/>
                </a:ext>
              </a:extLst>
            </p:cNvPr>
            <p:cNvSpPr/>
            <p:nvPr/>
          </p:nvSpPr>
          <p:spPr>
            <a:xfrm>
              <a:off x="6430918" y="2989097"/>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D2C6EA9-98AD-E8CE-CCAC-460909E447F6}"/>
                </a:ext>
              </a:extLst>
            </p:cNvPr>
            <p:cNvSpPr/>
            <p:nvPr/>
          </p:nvSpPr>
          <p:spPr>
            <a:xfrm>
              <a:off x="6707034" y="2989097"/>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C673BC3-A7B0-16A4-82F0-25D0A379C601}"/>
                </a:ext>
              </a:extLst>
            </p:cNvPr>
            <p:cNvSpPr/>
            <p:nvPr/>
          </p:nvSpPr>
          <p:spPr>
            <a:xfrm>
              <a:off x="6983149" y="2989097"/>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itle 1">
            <a:extLst>
              <a:ext uri="{FF2B5EF4-FFF2-40B4-BE49-F238E27FC236}">
                <a16:creationId xmlns:a16="http://schemas.microsoft.com/office/drawing/2014/main" id="{28EFEB40-03D3-A5CE-0255-70431B3F45E3}"/>
              </a:ext>
            </a:extLst>
          </p:cNvPr>
          <p:cNvSpPr txBox="1">
            <a:spLocks/>
          </p:cNvSpPr>
          <p:nvPr/>
        </p:nvSpPr>
        <p:spPr bwMode="auto">
          <a:xfrm>
            <a:off x="1351967" y="2301331"/>
            <a:ext cx="4409116" cy="700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JP" sz="2800" dirty="0">
                <a:solidFill>
                  <a:schemeClr val="bg1"/>
                </a:solidFill>
                <a:latin typeface="Rakuten Sans" panose="020B0503020203020204" pitchFamily="34" charset="0"/>
                <a:cs typeface="Rakuten Sans" panose="020B0503020203020204" pitchFamily="34" charset="0"/>
              </a:rPr>
              <a:t>Imperative</a:t>
            </a:r>
            <a:endParaRPr lang="en-JP" sz="4000" dirty="0">
              <a:solidFill>
                <a:schemeClr val="bg1"/>
              </a:solidFill>
              <a:latin typeface="Rakuten Sans" panose="020B0503020203020204" pitchFamily="34" charset="0"/>
              <a:cs typeface="Rakuten Sans" panose="020B0503020203020204" pitchFamily="34" charset="0"/>
            </a:endParaRPr>
          </a:p>
        </p:txBody>
      </p:sp>
      <p:sp>
        <p:nvSpPr>
          <p:cNvPr id="42" name="Title 1">
            <a:extLst>
              <a:ext uri="{FF2B5EF4-FFF2-40B4-BE49-F238E27FC236}">
                <a16:creationId xmlns:a16="http://schemas.microsoft.com/office/drawing/2014/main" id="{1F61D52A-98D0-808E-7BED-E3E239EB8345}"/>
              </a:ext>
            </a:extLst>
          </p:cNvPr>
          <p:cNvSpPr txBox="1">
            <a:spLocks/>
          </p:cNvSpPr>
          <p:nvPr/>
        </p:nvSpPr>
        <p:spPr bwMode="auto">
          <a:xfrm>
            <a:off x="6233837" y="2296743"/>
            <a:ext cx="4409116" cy="330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JP" sz="2800" dirty="0">
                <a:solidFill>
                  <a:schemeClr val="bg1"/>
                </a:solidFill>
                <a:latin typeface="Rakuten Sans" panose="020B0503020203020204" pitchFamily="34" charset="0"/>
                <a:cs typeface="Rakuten Sans" panose="020B0503020203020204" pitchFamily="34" charset="0"/>
              </a:rPr>
              <a:t>Functional (*)</a:t>
            </a:r>
            <a:endParaRPr lang="en-JP" sz="4000" dirty="0">
              <a:solidFill>
                <a:schemeClr val="bg1"/>
              </a:solidFill>
              <a:latin typeface="Rakuten Sans" panose="020B0503020203020204" pitchFamily="34" charset="0"/>
              <a:cs typeface="Rakuten Sans" panose="020B0503020203020204" pitchFamily="34" charset="0"/>
            </a:endParaRPr>
          </a:p>
        </p:txBody>
      </p:sp>
    </p:spTree>
    <p:extLst>
      <p:ext uri="{BB962C8B-B14F-4D97-AF65-F5344CB8AC3E}">
        <p14:creationId xmlns:p14="http://schemas.microsoft.com/office/powerpoint/2010/main" val="205892957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D8F851-9083-FE4B-A75B-EA7BD5C0D494}"/>
              </a:ext>
            </a:extLst>
          </p:cNvPr>
          <p:cNvSpPr txBox="1"/>
          <p:nvPr/>
        </p:nvSpPr>
        <p:spPr>
          <a:xfrm>
            <a:off x="584615" y="2698175"/>
            <a:ext cx="6130510" cy="3354765"/>
          </a:xfrm>
          <a:prstGeom prst="rect">
            <a:avLst/>
          </a:prstGeom>
          <a:noFill/>
        </p:spPr>
        <p:txBody>
          <a:bodyPr wrap="square" rtlCol="0">
            <a:spAutoFit/>
          </a:bodyPr>
          <a:lstStyle/>
          <a:p>
            <a:pPr>
              <a:spcAft>
                <a:spcPts val="1200"/>
              </a:spcAft>
            </a:pPr>
            <a:r>
              <a:rPr lang="en-US" sz="2400" dirty="0">
                <a:solidFill>
                  <a:schemeClr val="bg1"/>
                </a:solidFill>
                <a:latin typeface="Rakuten Sans" panose="020B0503020203020204" pitchFamily="34" charset="0"/>
                <a:ea typeface="Calibri"/>
                <a:cs typeface="Rakuten Sans" panose="020B0503020203020204" pitchFamily="34" charset="0"/>
              </a:rPr>
              <a:t>Functional programming evolved from lambda "</a:t>
            </a:r>
            <a:r>
              <a:rPr lang="el-GR" sz="2400" dirty="0">
                <a:solidFill>
                  <a:schemeClr val="bg1"/>
                </a:solidFill>
                <a:ea typeface="Calibri"/>
                <a:cs typeface="Rakuten Sans" panose="020B0503020203020204" pitchFamily="34" charset="0"/>
              </a:rPr>
              <a:t>λ</a:t>
            </a:r>
            <a:r>
              <a:rPr lang="en-US" sz="2400" dirty="0">
                <a:solidFill>
                  <a:schemeClr val="bg1"/>
                </a:solidFill>
                <a:latin typeface="Rakuten Sans" panose="020B0503020203020204" pitchFamily="34" charset="0"/>
                <a:ea typeface="Calibri"/>
                <a:cs typeface="Rakuten Sans" panose="020B0503020203020204" pitchFamily="34" charset="0"/>
              </a:rPr>
              <a:t>" calculus created in the 1930s by Alonzo Church.</a:t>
            </a:r>
          </a:p>
          <a:p>
            <a:pPr>
              <a:spcAft>
                <a:spcPts val="1200"/>
              </a:spcAft>
            </a:pPr>
            <a:r>
              <a:rPr lang="en-US" sz="2400" dirty="0">
                <a:solidFill>
                  <a:schemeClr val="bg1"/>
                </a:solidFill>
                <a:latin typeface="Rakuten Sans" panose="020B0503020203020204" pitchFamily="34" charset="0"/>
                <a:ea typeface="Calibri"/>
                <a:cs typeface="Rakuten Sans" panose="020B0503020203020204" pitchFamily="34" charset="0"/>
              </a:rPr>
              <a:t>It then was developed and used mainly in Academia.</a:t>
            </a:r>
          </a:p>
          <a:p>
            <a:pPr>
              <a:spcAft>
                <a:spcPts val="1200"/>
              </a:spcAft>
            </a:pPr>
            <a:r>
              <a:rPr lang="en-US" sz="2400" dirty="0">
                <a:solidFill>
                  <a:schemeClr val="bg1"/>
                </a:solidFill>
                <a:latin typeface="Rakuten Sans" panose="020B0503020203020204" pitchFamily="34" charset="0"/>
                <a:ea typeface="Calibri"/>
                <a:cs typeface="Rakuten Sans" panose="020B0503020203020204" pitchFamily="34" charset="0"/>
              </a:rPr>
              <a:t>In recent years it became influential, and we may be in the middle of a paradigm shift.</a:t>
            </a:r>
          </a:p>
        </p:txBody>
      </p:sp>
      <p:pic>
        <p:nvPicPr>
          <p:cNvPr id="3" name="Picture 2" descr="https://upload.wikimedia.org/wikipedia/en/a/a6/Alonzo_Church.jpg">
            <a:extLst>
              <a:ext uri="{FF2B5EF4-FFF2-40B4-BE49-F238E27FC236}">
                <a16:creationId xmlns:a16="http://schemas.microsoft.com/office/drawing/2014/main" id="{596F504F-6A6B-E447-A76D-22AA8B68B6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9420" y="0"/>
            <a:ext cx="513258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Shape 134">
            <a:extLst>
              <a:ext uri="{FF2B5EF4-FFF2-40B4-BE49-F238E27FC236}">
                <a16:creationId xmlns:a16="http://schemas.microsoft.com/office/drawing/2014/main" id="{C3636EEE-10D5-5F42-A36B-15A73D3DB060}"/>
              </a:ext>
            </a:extLst>
          </p:cNvPr>
          <p:cNvSpPr txBox="1">
            <a:spLocks/>
          </p:cNvSpPr>
          <p:nvPr/>
        </p:nvSpPr>
        <p:spPr>
          <a:xfrm>
            <a:off x="695325" y="422834"/>
            <a:ext cx="6019800" cy="903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marR="0" lvl="0" algn="l" rtl="0">
              <a:lnSpc>
                <a:spcPct val="100000"/>
              </a:lnSpc>
              <a:spcBef>
                <a:spcPts val="0"/>
              </a:spcBef>
              <a:spcAft>
                <a:spcPts val="0"/>
              </a:spcAft>
              <a:defRPr lang="en-US"/>
            </a:defPPr>
            <a:lvl1pPr>
              <a:lnSpc>
                <a:spcPct val="90000"/>
              </a:lnSpc>
              <a:defRPr sz="5400">
                <a:solidFill>
                  <a:srgbClr val="C00000"/>
                </a:solidFill>
                <a:latin typeface="+mj-lt"/>
                <a:ea typeface="+mj-ea"/>
                <a:cs typeface="+mj-cs"/>
              </a:defRPr>
            </a:lvl1pPr>
            <a:lvl2pPr>
              <a:lnSpc>
                <a:spcPct val="90000"/>
              </a:lnSpc>
              <a:defRPr sz="4400">
                <a:latin typeface="Calibri Light" panose="020F0302020204030204" pitchFamily="34" charset="0"/>
              </a:defRPr>
            </a:lvl2pPr>
            <a:lvl3pPr>
              <a:lnSpc>
                <a:spcPct val="90000"/>
              </a:lnSpc>
              <a:defRPr sz="4400">
                <a:latin typeface="Calibri Light" panose="020F0302020204030204" pitchFamily="34" charset="0"/>
              </a:defRPr>
            </a:lvl3pPr>
            <a:lvl4pPr>
              <a:lnSpc>
                <a:spcPct val="90000"/>
              </a:lnSpc>
              <a:defRPr sz="4400">
                <a:latin typeface="Calibri Light" panose="020F0302020204030204" pitchFamily="34" charset="0"/>
              </a:defRPr>
            </a:lvl4pPr>
            <a:lvl5pPr>
              <a:lnSpc>
                <a:spcPct val="90000"/>
              </a:lnSpc>
              <a:defRPr sz="4400">
                <a:latin typeface="Calibri Light" panose="020F0302020204030204" pitchFamily="34" charset="0"/>
              </a:defRPr>
            </a:lvl5pPr>
            <a:lvl6pPr marL="457200" fontAlgn="base">
              <a:lnSpc>
                <a:spcPct val="90000"/>
              </a:lnSpc>
              <a:spcBef>
                <a:spcPct val="0"/>
              </a:spcBef>
              <a:spcAft>
                <a:spcPct val="0"/>
              </a:spcAft>
              <a:defRPr sz="4400">
                <a:latin typeface="Calibri Light" panose="020F0302020204030204" pitchFamily="34" charset="0"/>
              </a:defRPr>
            </a:lvl6pPr>
            <a:lvl7pPr marL="914400" fontAlgn="base">
              <a:lnSpc>
                <a:spcPct val="90000"/>
              </a:lnSpc>
              <a:spcBef>
                <a:spcPct val="0"/>
              </a:spcBef>
              <a:spcAft>
                <a:spcPct val="0"/>
              </a:spcAft>
              <a:defRPr sz="4400">
                <a:latin typeface="Calibri Light" panose="020F0302020204030204" pitchFamily="34" charset="0"/>
              </a:defRPr>
            </a:lvl7pPr>
            <a:lvl8pPr marL="1371600" fontAlgn="base">
              <a:lnSpc>
                <a:spcPct val="90000"/>
              </a:lnSpc>
              <a:spcBef>
                <a:spcPct val="0"/>
              </a:spcBef>
              <a:spcAft>
                <a:spcPct val="0"/>
              </a:spcAft>
              <a:defRPr sz="4400">
                <a:latin typeface="Calibri Light" panose="020F0302020204030204" pitchFamily="34" charset="0"/>
              </a:defRPr>
            </a:lvl8pPr>
            <a:lvl9pPr marL="1828800" fontAlgn="base">
              <a:lnSpc>
                <a:spcPct val="90000"/>
              </a:lnSpc>
              <a:spcBef>
                <a:spcPct val="0"/>
              </a:spcBef>
              <a:spcAft>
                <a:spcPct val="0"/>
              </a:spcAft>
              <a:defRPr sz="4400">
                <a:latin typeface="Calibri Light" panose="020F0302020204030204" pitchFamily="34" charset="0"/>
              </a:defRPr>
            </a:lvl9pPr>
          </a:lstStyle>
          <a:p>
            <a:r>
              <a:rPr lang="en" sz="4400" dirty="0">
                <a:solidFill>
                  <a:schemeClr val="bg1"/>
                </a:solidFill>
                <a:latin typeface="Rakuten Sans" panose="020B0503020203020204" pitchFamily="34" charset="0"/>
                <a:cs typeface="Rakuten Sans" panose="020B0503020203020204" pitchFamily="34" charset="0"/>
                <a:sym typeface="Calibri"/>
              </a:rPr>
              <a:t>Where is </a:t>
            </a:r>
            <a:r>
              <a:rPr lang="en-US" sz="4400" dirty="0">
                <a:solidFill>
                  <a:schemeClr val="bg1"/>
                </a:solidFill>
                <a:latin typeface="Rakuten Sans" panose="020B0503020203020204" pitchFamily="34" charset="0"/>
                <a:cs typeface="Rakuten Sans" panose="020B0503020203020204" pitchFamily="34" charset="0"/>
                <a:sym typeface="Calibri"/>
              </a:rPr>
              <a:t>Functional Programming coming from</a:t>
            </a:r>
            <a:r>
              <a:rPr lang="en" sz="4400" dirty="0">
                <a:solidFill>
                  <a:schemeClr val="bg1"/>
                </a:solidFill>
                <a:latin typeface="Rakuten Sans" panose="020B0503020203020204" pitchFamily="34" charset="0"/>
                <a:cs typeface="Rakuten Sans" panose="020B0503020203020204" pitchFamily="34" charset="0"/>
                <a:sym typeface="Calibri"/>
              </a:rPr>
              <a:t>?</a:t>
            </a:r>
          </a:p>
        </p:txBody>
      </p:sp>
      <p:sp>
        <p:nvSpPr>
          <p:cNvPr id="5" name="TextBox 4">
            <a:extLst>
              <a:ext uri="{FF2B5EF4-FFF2-40B4-BE49-F238E27FC236}">
                <a16:creationId xmlns:a16="http://schemas.microsoft.com/office/drawing/2014/main" id="{23933C23-BD2C-974B-402E-48617247D361}"/>
              </a:ext>
            </a:extLst>
          </p:cNvPr>
          <p:cNvSpPr txBox="1"/>
          <p:nvPr/>
        </p:nvSpPr>
        <p:spPr>
          <a:xfrm>
            <a:off x="695325" y="6469532"/>
            <a:ext cx="5827236" cy="253916"/>
          </a:xfrm>
          <a:prstGeom prst="rect">
            <a:avLst/>
          </a:prstGeom>
          <a:noFill/>
        </p:spPr>
        <p:txBody>
          <a:bodyPr wrap="none" rtlCol="0">
            <a:spAutoFit/>
          </a:bodyPr>
          <a:lstStyle/>
          <a:p>
            <a:r>
              <a:rPr kumimoji="1" lang="en-JP" sz="1050" dirty="0">
                <a:solidFill>
                  <a:schemeClr val="bg1"/>
                </a:solidFill>
              </a:rPr>
              <a:t>Image source: </a:t>
            </a:r>
            <a:r>
              <a:rPr kumimoji="1" lang="en-US" sz="1050" dirty="0">
                <a:solidFill>
                  <a:schemeClr val="bg1"/>
                </a:solidFill>
                <a:hlinkClick r:id="rId5">
                  <a:extLst>
                    <a:ext uri="{A12FA001-AC4F-418D-AE19-62706E023703}">
                      <ahyp:hlinkClr xmlns:ahyp="http://schemas.microsoft.com/office/drawing/2018/hyperlinkcolor" val="tx"/>
                    </a:ext>
                  </a:extLst>
                </a:hlinkClick>
              </a:rPr>
              <a:t>https://en.wikipedia.org/wiki/File:Alonzo_Church.jpg</a:t>
            </a:r>
            <a:r>
              <a:rPr kumimoji="1" lang="en-US" sz="1050" dirty="0">
                <a:solidFill>
                  <a:schemeClr val="bg1"/>
                </a:solidFill>
              </a:rPr>
              <a:t> (Accessed on Jul 12, 2024)</a:t>
            </a:r>
            <a:endParaRPr kumimoji="1" lang="en-JP" sz="1050" dirty="0">
              <a:solidFill>
                <a:schemeClr val="bg1"/>
              </a:solidFill>
            </a:endParaRPr>
          </a:p>
        </p:txBody>
      </p:sp>
    </p:spTree>
    <p:extLst>
      <p:ext uri="{BB962C8B-B14F-4D97-AF65-F5344CB8AC3E}">
        <p14:creationId xmlns:p14="http://schemas.microsoft.com/office/powerpoint/2010/main" val="1928775692"/>
      </p:ext>
    </p:extLst>
  </p:cSld>
  <p:clrMapOvr>
    <a:masterClrMapping/>
  </p:clrMapOvr>
  <p:transition spd="med"/>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571CD58A-2804-2641-96D8-D0732E58E5A0}"/>
              </a:ext>
            </a:extLst>
          </p:cNvPr>
          <p:cNvGrpSpPr/>
          <p:nvPr/>
        </p:nvGrpSpPr>
        <p:grpSpPr>
          <a:xfrm>
            <a:off x="1351967" y="3614501"/>
            <a:ext cx="4413942" cy="2492115"/>
            <a:chOff x="2286662" y="3429000"/>
            <a:chExt cx="4413942" cy="2492115"/>
          </a:xfrm>
        </p:grpSpPr>
        <p:grpSp>
          <p:nvGrpSpPr>
            <p:cNvPr id="17" name="Group 16">
              <a:extLst>
                <a:ext uri="{FF2B5EF4-FFF2-40B4-BE49-F238E27FC236}">
                  <a16:creationId xmlns:a16="http://schemas.microsoft.com/office/drawing/2014/main" id="{335D20EE-5D0E-EA42-A303-3F6F49D2878A}"/>
                </a:ext>
              </a:extLst>
            </p:cNvPr>
            <p:cNvGrpSpPr/>
            <p:nvPr/>
          </p:nvGrpSpPr>
          <p:grpSpPr>
            <a:xfrm>
              <a:off x="2286662" y="3429000"/>
              <a:ext cx="4413942" cy="2492115"/>
              <a:chOff x="1129554" y="2011679"/>
              <a:chExt cx="4413942" cy="2492115"/>
            </a:xfrm>
          </p:grpSpPr>
          <p:sp>
            <p:nvSpPr>
              <p:cNvPr id="19" name="Rounded Rectangle 18">
                <a:extLst>
                  <a:ext uri="{FF2B5EF4-FFF2-40B4-BE49-F238E27FC236}">
                    <a16:creationId xmlns:a16="http://schemas.microsoft.com/office/drawing/2014/main" id="{588935AA-39C3-544A-81D0-DC88C5EAF4D5}"/>
                  </a:ext>
                </a:extLst>
              </p:cNvPr>
              <p:cNvSpPr/>
              <p:nvPr/>
            </p:nvSpPr>
            <p:spPr>
              <a:xfrm>
                <a:off x="1129554" y="2011679"/>
                <a:ext cx="4413942" cy="2492115"/>
              </a:xfrm>
              <a:prstGeom prst="roundRect">
                <a:avLst>
                  <a:gd name="adj" fmla="val 4223"/>
                </a:avLst>
              </a:prstGeom>
              <a:solidFill>
                <a:schemeClr val="tx1">
                  <a:lumMod val="75000"/>
                  <a:lumOff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nvGrpSpPr>
              <p:cNvPr id="20" name="Group 19">
                <a:extLst>
                  <a:ext uri="{FF2B5EF4-FFF2-40B4-BE49-F238E27FC236}">
                    <a16:creationId xmlns:a16="http://schemas.microsoft.com/office/drawing/2014/main" id="{572F5237-CCEC-0F41-9D81-689F33ED5573}"/>
                  </a:ext>
                </a:extLst>
              </p:cNvPr>
              <p:cNvGrpSpPr/>
              <p:nvPr/>
            </p:nvGrpSpPr>
            <p:grpSpPr>
              <a:xfrm>
                <a:off x="1291249" y="2197189"/>
                <a:ext cx="727071" cy="174840"/>
                <a:chOff x="1291249" y="2197189"/>
                <a:chExt cx="727071" cy="174840"/>
              </a:xfrm>
            </p:grpSpPr>
            <p:sp>
              <p:nvSpPr>
                <p:cNvPr id="21" name="Oval 20">
                  <a:extLst>
                    <a:ext uri="{FF2B5EF4-FFF2-40B4-BE49-F238E27FC236}">
                      <a16:creationId xmlns:a16="http://schemas.microsoft.com/office/drawing/2014/main" id="{B15B0B4A-2FAB-284F-B1F2-39C625B71704}"/>
                    </a:ext>
                  </a:extLst>
                </p:cNvPr>
                <p:cNvSpPr/>
                <p:nvPr/>
              </p:nvSpPr>
              <p:spPr>
                <a:xfrm>
                  <a:off x="1291249" y="2197189"/>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69364A9-E861-FB46-B490-0C8801E8C297}"/>
                    </a:ext>
                  </a:extLst>
                </p:cNvPr>
                <p:cNvSpPr/>
                <p:nvPr/>
              </p:nvSpPr>
              <p:spPr>
                <a:xfrm>
                  <a:off x="1567365" y="2197189"/>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A83A82E1-DC6A-8A43-B3EC-8D0F983CE352}"/>
                    </a:ext>
                  </a:extLst>
                </p:cNvPr>
                <p:cNvSpPr/>
                <p:nvPr/>
              </p:nvSpPr>
              <p:spPr>
                <a:xfrm>
                  <a:off x="1843480" y="2197189"/>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 name="TextBox 17">
              <a:extLst>
                <a:ext uri="{FF2B5EF4-FFF2-40B4-BE49-F238E27FC236}">
                  <a16:creationId xmlns:a16="http://schemas.microsoft.com/office/drawing/2014/main" id="{857025AA-CB68-C645-8259-8FB0FFFF05B1}"/>
                </a:ext>
              </a:extLst>
            </p:cNvPr>
            <p:cNvSpPr txBox="1"/>
            <p:nvPr/>
          </p:nvSpPr>
          <p:spPr>
            <a:xfrm>
              <a:off x="2402914" y="3992211"/>
              <a:ext cx="4057848" cy="1754326"/>
            </a:xfrm>
            <a:prstGeom prst="rect">
              <a:avLst/>
            </a:prstGeom>
            <a:noFill/>
          </p:spPr>
          <p:txBody>
            <a:bodyPr wrap="square" rtlCol="0">
              <a:spAutoFit/>
            </a:bodyPr>
            <a:lstStyle/>
            <a:p>
              <a:r>
                <a:rPr lang="en-US" dirty="0">
                  <a:solidFill>
                    <a:schemeClr val="bg1"/>
                  </a:solidFill>
                  <a:latin typeface="Fira Code" panose="020B0509050000020004" pitchFamily="49" charset="0"/>
                  <a:ea typeface="Fira Code" panose="020B0509050000020004" pitchFamily="49" charset="0"/>
                </a:rPr>
                <a:t>a = 2</a:t>
              </a:r>
            </a:p>
            <a:p>
              <a:r>
                <a:rPr lang="en-US" dirty="0">
                  <a:solidFill>
                    <a:schemeClr val="bg1"/>
                  </a:solidFill>
                  <a:latin typeface="Fira Code" panose="020B0509050000020004" pitchFamily="49" charset="0"/>
                  <a:ea typeface="Fira Code" panose="020B0509050000020004" pitchFamily="49" charset="0"/>
                </a:rPr>
                <a:t>c = a + b</a:t>
              </a:r>
            </a:p>
            <a:p>
              <a:r>
                <a:rPr lang="en-US" dirty="0">
                  <a:solidFill>
                    <a:schemeClr val="bg1"/>
                  </a:solidFill>
                  <a:latin typeface="Fira Code" panose="020B0509050000020004" pitchFamily="49" charset="0"/>
                  <a:ea typeface="Fira Code" panose="020B0509050000020004" pitchFamily="49" charset="0"/>
                </a:rPr>
                <a:t>b = 3</a:t>
              </a:r>
            </a:p>
            <a:p>
              <a:endParaRPr lang="en-US" dirty="0">
                <a:solidFill>
                  <a:schemeClr val="bg1"/>
                </a:solidFill>
                <a:latin typeface="Fira Code" panose="020B0509050000020004" pitchFamily="49" charset="0"/>
                <a:ea typeface="Fira Code" panose="020B0509050000020004" pitchFamily="49" charset="0"/>
              </a:endParaRPr>
            </a:p>
            <a:p>
              <a:r>
                <a:rPr lang="en-US" dirty="0">
                  <a:solidFill>
                    <a:schemeClr val="accent1">
                      <a:lumMod val="40000"/>
                      <a:lumOff val="60000"/>
                    </a:schemeClr>
                  </a:solidFill>
                  <a:latin typeface="Fira Code" panose="020B0509050000020004" pitchFamily="49" charset="0"/>
                  <a:ea typeface="Fira Code" panose="020B0509050000020004" pitchFamily="49" charset="0"/>
                </a:rPr>
                <a:t>Uncaught Reference Error:</a:t>
              </a:r>
            </a:p>
            <a:p>
              <a:r>
                <a:rPr lang="en-US" dirty="0">
                  <a:solidFill>
                    <a:schemeClr val="accent1">
                      <a:lumMod val="40000"/>
                      <a:lumOff val="60000"/>
                    </a:schemeClr>
                  </a:solidFill>
                  <a:latin typeface="Fira Code" panose="020B0509050000020004" pitchFamily="49" charset="0"/>
                  <a:ea typeface="Fira Code" panose="020B0509050000020004" pitchFamily="49" charset="0"/>
                </a:rPr>
                <a:t>“b” is not defined</a:t>
              </a:r>
            </a:p>
          </p:txBody>
        </p:sp>
      </p:grpSp>
      <p:grpSp>
        <p:nvGrpSpPr>
          <p:cNvPr id="2" name="Group 1">
            <a:extLst>
              <a:ext uri="{FF2B5EF4-FFF2-40B4-BE49-F238E27FC236}">
                <a16:creationId xmlns:a16="http://schemas.microsoft.com/office/drawing/2014/main" id="{9693AE38-B1F8-199D-B377-96BF9E12F8F4}"/>
              </a:ext>
            </a:extLst>
          </p:cNvPr>
          <p:cNvGrpSpPr/>
          <p:nvPr/>
        </p:nvGrpSpPr>
        <p:grpSpPr>
          <a:xfrm>
            <a:off x="6246442" y="3614501"/>
            <a:ext cx="4413942" cy="2492115"/>
            <a:chOff x="6246442" y="2801697"/>
            <a:chExt cx="4413942" cy="2492115"/>
          </a:xfrm>
        </p:grpSpPr>
        <p:grpSp>
          <p:nvGrpSpPr>
            <p:cNvPr id="36" name="Group 35">
              <a:extLst>
                <a:ext uri="{FF2B5EF4-FFF2-40B4-BE49-F238E27FC236}">
                  <a16:creationId xmlns:a16="http://schemas.microsoft.com/office/drawing/2014/main" id="{C6BF2472-FE50-8943-8BD2-1207E7AAAB37}"/>
                </a:ext>
              </a:extLst>
            </p:cNvPr>
            <p:cNvGrpSpPr/>
            <p:nvPr/>
          </p:nvGrpSpPr>
          <p:grpSpPr>
            <a:xfrm>
              <a:off x="6246442" y="2801697"/>
              <a:ext cx="4413942" cy="2492115"/>
              <a:chOff x="6246443" y="3186318"/>
              <a:chExt cx="4413942" cy="2492115"/>
            </a:xfrm>
            <a:solidFill>
              <a:schemeClr val="tx1">
                <a:lumMod val="75000"/>
                <a:lumOff val="25000"/>
              </a:schemeClr>
            </a:solidFill>
          </p:grpSpPr>
          <p:grpSp>
            <p:nvGrpSpPr>
              <p:cNvPr id="25" name="Group 24">
                <a:extLst>
                  <a:ext uri="{FF2B5EF4-FFF2-40B4-BE49-F238E27FC236}">
                    <a16:creationId xmlns:a16="http://schemas.microsoft.com/office/drawing/2014/main" id="{81C2D432-68B7-3A4E-B4AE-B0011EA04E72}"/>
                  </a:ext>
                </a:extLst>
              </p:cNvPr>
              <p:cNvGrpSpPr/>
              <p:nvPr/>
            </p:nvGrpSpPr>
            <p:grpSpPr>
              <a:xfrm>
                <a:off x="6246443" y="3186318"/>
                <a:ext cx="4413942" cy="2492115"/>
                <a:chOff x="1129553" y="2011679"/>
                <a:chExt cx="4413942" cy="2492115"/>
              </a:xfrm>
              <a:grpFill/>
            </p:grpSpPr>
            <p:sp>
              <p:nvSpPr>
                <p:cNvPr id="27" name="Rounded Rectangle 26">
                  <a:extLst>
                    <a:ext uri="{FF2B5EF4-FFF2-40B4-BE49-F238E27FC236}">
                      <a16:creationId xmlns:a16="http://schemas.microsoft.com/office/drawing/2014/main" id="{530D17CB-9479-1241-877C-4A01FC7C8247}"/>
                    </a:ext>
                  </a:extLst>
                </p:cNvPr>
                <p:cNvSpPr/>
                <p:nvPr/>
              </p:nvSpPr>
              <p:spPr>
                <a:xfrm>
                  <a:off x="1129553" y="2011679"/>
                  <a:ext cx="4413942" cy="2492115"/>
                </a:xfrm>
                <a:prstGeom prst="roundRect">
                  <a:avLst>
                    <a:gd name="adj" fmla="val 4223"/>
                  </a:avLst>
                </a:prstGeom>
                <a:grp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F366BCF1-D2B5-4F4E-BD25-BBAEBBA61379}"/>
                    </a:ext>
                  </a:extLst>
                </p:cNvPr>
                <p:cNvGrpSpPr/>
                <p:nvPr/>
              </p:nvGrpSpPr>
              <p:grpSpPr>
                <a:xfrm>
                  <a:off x="1291249" y="2197189"/>
                  <a:ext cx="727071" cy="174840"/>
                  <a:chOff x="1291249" y="2197189"/>
                  <a:chExt cx="727071" cy="174840"/>
                </a:xfrm>
                <a:grpFill/>
              </p:grpSpPr>
              <p:sp>
                <p:nvSpPr>
                  <p:cNvPr id="29" name="Oval 28">
                    <a:extLst>
                      <a:ext uri="{FF2B5EF4-FFF2-40B4-BE49-F238E27FC236}">
                        <a16:creationId xmlns:a16="http://schemas.microsoft.com/office/drawing/2014/main" id="{104B4F8D-38BE-6E44-9EB1-3367845333EA}"/>
                      </a:ext>
                    </a:extLst>
                  </p:cNvPr>
                  <p:cNvSpPr/>
                  <p:nvPr/>
                </p:nvSpPr>
                <p:spPr>
                  <a:xfrm>
                    <a:off x="1291249" y="2197189"/>
                    <a:ext cx="174840" cy="174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E9DF52E-A127-2042-935F-52D118B20BBF}"/>
                      </a:ext>
                    </a:extLst>
                  </p:cNvPr>
                  <p:cNvSpPr/>
                  <p:nvPr/>
                </p:nvSpPr>
                <p:spPr>
                  <a:xfrm>
                    <a:off x="1567365" y="2197189"/>
                    <a:ext cx="174840" cy="174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9078F1A-2E9A-1A43-8081-97E5F8DF73B0}"/>
                      </a:ext>
                    </a:extLst>
                  </p:cNvPr>
                  <p:cNvSpPr/>
                  <p:nvPr/>
                </p:nvSpPr>
                <p:spPr>
                  <a:xfrm>
                    <a:off x="1843480" y="2197189"/>
                    <a:ext cx="174840" cy="17484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TextBox 25">
                <a:extLst>
                  <a:ext uri="{FF2B5EF4-FFF2-40B4-BE49-F238E27FC236}">
                    <a16:creationId xmlns:a16="http://schemas.microsoft.com/office/drawing/2014/main" id="{412E0415-C2DE-3B45-A23A-C08D354D5EF5}"/>
                  </a:ext>
                </a:extLst>
              </p:cNvPr>
              <p:cNvSpPr txBox="1"/>
              <p:nvPr/>
            </p:nvSpPr>
            <p:spPr>
              <a:xfrm>
                <a:off x="6362696" y="3749530"/>
                <a:ext cx="3952880" cy="1680158"/>
              </a:xfrm>
              <a:prstGeom prst="rect">
                <a:avLst/>
              </a:prstGeom>
              <a:noFill/>
            </p:spPr>
            <p:txBody>
              <a:bodyPr wrap="square" rtlCol="0">
                <a:noAutofit/>
              </a:bodyPr>
              <a:lstStyle/>
              <a:p>
                <a:r>
                  <a:rPr lang="en-US" dirty="0">
                    <a:solidFill>
                      <a:schemeClr val="bg1"/>
                    </a:solidFill>
                    <a:latin typeface="Fira Code" panose="020B0509050000020004" pitchFamily="49" charset="0"/>
                    <a:ea typeface="Fira Code" panose="020B0509050000020004" pitchFamily="49" charset="0"/>
                  </a:rPr>
                  <a:t>a = 2</a:t>
                </a:r>
              </a:p>
              <a:p>
                <a:r>
                  <a:rPr lang="en-US" dirty="0">
                    <a:solidFill>
                      <a:schemeClr val="bg1"/>
                    </a:solidFill>
                    <a:latin typeface="Fira Code" panose="020B0509050000020004" pitchFamily="49" charset="0"/>
                    <a:ea typeface="Fira Code" panose="020B0509050000020004" pitchFamily="49" charset="0"/>
                  </a:rPr>
                  <a:t>c = a + b</a:t>
                </a:r>
                <a:endParaRPr lang="en-US" dirty="0">
                  <a:solidFill>
                    <a:schemeClr val="bg1">
                      <a:lumMod val="75000"/>
                    </a:schemeClr>
                  </a:solidFill>
                  <a:latin typeface="Fira Code" panose="020B0509050000020004" pitchFamily="49" charset="0"/>
                  <a:ea typeface="Fira Code" panose="020B0509050000020004" pitchFamily="49" charset="0"/>
                </a:endParaRPr>
              </a:p>
              <a:p>
                <a:r>
                  <a:rPr lang="en-US" dirty="0">
                    <a:solidFill>
                      <a:schemeClr val="bg1"/>
                    </a:solidFill>
                    <a:latin typeface="Fira Code" panose="020B0509050000020004" pitchFamily="49" charset="0"/>
                    <a:ea typeface="Fira Code" panose="020B0509050000020004" pitchFamily="49" charset="0"/>
                  </a:rPr>
                  <a:t>b = 3</a:t>
                </a:r>
              </a:p>
              <a:p>
                <a:endParaRPr lang="en-US" dirty="0">
                  <a:solidFill>
                    <a:schemeClr val="bg1"/>
                  </a:solidFill>
                  <a:latin typeface="Fira Code" panose="020B0509050000020004" pitchFamily="49" charset="0"/>
                  <a:ea typeface="Fira Code" panose="020B0509050000020004" pitchFamily="49" charset="0"/>
                </a:endParaRPr>
              </a:p>
              <a:p>
                <a:r>
                  <a:rPr lang="en-US" dirty="0">
                    <a:solidFill>
                      <a:srgbClr val="92D050"/>
                    </a:solidFill>
                    <a:latin typeface="Fira Code" panose="020B0509050000020004" pitchFamily="49" charset="0"/>
                    <a:ea typeface="Fira Code" panose="020B0509050000020004" pitchFamily="49" charset="0"/>
                  </a:rPr>
                  <a:t>Evaluates successfully to c == 5</a:t>
                </a:r>
              </a:p>
              <a:p>
                <a:endParaRPr lang="en-US" dirty="0">
                  <a:solidFill>
                    <a:schemeClr val="bg1"/>
                  </a:solidFill>
                  <a:latin typeface="Fira Code" panose="020B0509050000020004" pitchFamily="49" charset="0"/>
                  <a:ea typeface="Fira Code" panose="020B0509050000020004" pitchFamily="49" charset="0"/>
                </a:endParaRPr>
              </a:p>
            </p:txBody>
          </p:sp>
          <p:pic>
            <p:nvPicPr>
              <p:cNvPr id="32" name="Graphic 31">
                <a:extLst>
                  <a:ext uri="{FF2B5EF4-FFF2-40B4-BE49-F238E27FC236}">
                    <a16:creationId xmlns:a16="http://schemas.microsoft.com/office/drawing/2014/main" id="{AB4C8529-0FC9-0043-902D-A78418F238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91260" y="5188563"/>
                <a:ext cx="256592" cy="256592"/>
              </a:xfrm>
              <a:prstGeom prst="rect">
                <a:avLst/>
              </a:prstGeom>
            </p:spPr>
          </p:pic>
        </p:grpSp>
        <p:sp>
          <p:nvSpPr>
            <p:cNvPr id="39" name="Oval 38">
              <a:extLst>
                <a:ext uri="{FF2B5EF4-FFF2-40B4-BE49-F238E27FC236}">
                  <a16:creationId xmlns:a16="http://schemas.microsoft.com/office/drawing/2014/main" id="{B4502397-2F49-5348-1D42-1F8B733D6A5E}"/>
                </a:ext>
              </a:extLst>
            </p:cNvPr>
            <p:cNvSpPr/>
            <p:nvPr/>
          </p:nvSpPr>
          <p:spPr>
            <a:xfrm>
              <a:off x="6430918" y="2989097"/>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AD2C6EA9-98AD-E8CE-CCAC-460909E447F6}"/>
                </a:ext>
              </a:extLst>
            </p:cNvPr>
            <p:cNvSpPr/>
            <p:nvPr/>
          </p:nvSpPr>
          <p:spPr>
            <a:xfrm>
              <a:off x="6707034" y="2989097"/>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C673BC3-A7B0-16A4-82F0-25D0A379C601}"/>
                </a:ext>
              </a:extLst>
            </p:cNvPr>
            <p:cNvSpPr/>
            <p:nvPr/>
          </p:nvSpPr>
          <p:spPr>
            <a:xfrm>
              <a:off x="6983149" y="2989097"/>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itle 1">
            <a:extLst>
              <a:ext uri="{FF2B5EF4-FFF2-40B4-BE49-F238E27FC236}">
                <a16:creationId xmlns:a16="http://schemas.microsoft.com/office/drawing/2014/main" id="{28EFEB40-03D3-A5CE-0255-70431B3F45E3}"/>
              </a:ext>
            </a:extLst>
          </p:cNvPr>
          <p:cNvSpPr txBox="1">
            <a:spLocks/>
          </p:cNvSpPr>
          <p:nvPr/>
        </p:nvSpPr>
        <p:spPr bwMode="auto">
          <a:xfrm>
            <a:off x="1351967" y="491290"/>
            <a:ext cx="4409116" cy="2439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JP" sz="2800" dirty="0">
                <a:solidFill>
                  <a:schemeClr val="bg1"/>
                </a:solidFill>
              </a:rPr>
              <a:t>Step by step, top-down</a:t>
            </a:r>
          </a:p>
          <a:p>
            <a:pPr marL="742950" indent="-742950">
              <a:buFont typeface="+mj-lt"/>
              <a:buAutoNum type="arabicPeriod"/>
            </a:pPr>
            <a:endParaRPr lang="en-JP" sz="2800" dirty="0">
              <a:solidFill>
                <a:schemeClr val="bg1"/>
              </a:solidFill>
            </a:endParaRPr>
          </a:p>
          <a:p>
            <a:pPr marL="403225" indent="-403225">
              <a:buFont typeface="+mj-lt"/>
              <a:buAutoNum type="arabicPeriod"/>
            </a:pPr>
            <a:r>
              <a:rPr lang="en-JP" sz="2400" dirty="0">
                <a:solidFill>
                  <a:schemeClr val="bg1"/>
                </a:solidFill>
                <a:latin typeface="Andale Mono" panose="020B0509000000000004" pitchFamily="49" charset="0"/>
              </a:rPr>
              <a:t>a = 2</a:t>
            </a:r>
          </a:p>
          <a:p>
            <a:pPr marL="403225" indent="-403225">
              <a:buFont typeface="+mj-lt"/>
              <a:buAutoNum type="arabicPeriod"/>
            </a:pPr>
            <a:r>
              <a:rPr lang="en-JP" sz="2400" dirty="0">
                <a:solidFill>
                  <a:schemeClr val="bg1"/>
                </a:solidFill>
                <a:latin typeface="Andale Mono" panose="020B0509000000000004" pitchFamily="49" charset="0"/>
              </a:rPr>
              <a:t>c = a + b</a:t>
            </a:r>
          </a:p>
          <a:p>
            <a:endParaRPr lang="en-JP" sz="2400" dirty="0">
              <a:solidFill>
                <a:schemeClr val="bg1"/>
              </a:solidFill>
              <a:latin typeface="Andale Mono" panose="020B0509000000000004" pitchFamily="49" charset="0"/>
            </a:endParaRPr>
          </a:p>
          <a:p>
            <a:r>
              <a:rPr lang="en-JP" sz="2400" dirty="0">
                <a:solidFill>
                  <a:schemeClr val="bg1"/>
                </a:solidFill>
                <a:latin typeface="Andale Mono" panose="020B0509000000000004" pitchFamily="49" charset="0"/>
              </a:rPr>
              <a:t>Error, b is not defined yet!</a:t>
            </a:r>
            <a:endParaRPr lang="en-JP" sz="3600" dirty="0">
              <a:solidFill>
                <a:schemeClr val="bg1"/>
              </a:solidFill>
              <a:latin typeface="Andale Mono" panose="020B0509000000000004" pitchFamily="49" charset="0"/>
            </a:endParaRPr>
          </a:p>
        </p:txBody>
      </p:sp>
      <p:sp>
        <p:nvSpPr>
          <p:cNvPr id="42" name="Title 1">
            <a:extLst>
              <a:ext uri="{FF2B5EF4-FFF2-40B4-BE49-F238E27FC236}">
                <a16:creationId xmlns:a16="http://schemas.microsoft.com/office/drawing/2014/main" id="{1F61D52A-98D0-808E-7BED-E3E239EB8345}"/>
              </a:ext>
            </a:extLst>
          </p:cNvPr>
          <p:cNvSpPr txBox="1">
            <a:spLocks/>
          </p:cNvSpPr>
          <p:nvPr/>
        </p:nvSpPr>
        <p:spPr bwMode="auto">
          <a:xfrm>
            <a:off x="6233837" y="486703"/>
            <a:ext cx="4409116" cy="2443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a:r>
              <a:rPr lang="en-JP" sz="2800" dirty="0">
                <a:solidFill>
                  <a:schemeClr val="bg1"/>
                </a:solidFill>
              </a:rPr>
              <a:t>Substitution</a:t>
            </a:r>
          </a:p>
          <a:p>
            <a:pPr algn="ctr"/>
            <a:endParaRPr lang="en-JP" sz="2800" dirty="0">
              <a:solidFill>
                <a:schemeClr val="bg1"/>
              </a:solidFill>
            </a:endParaRPr>
          </a:p>
          <a:p>
            <a:pPr marL="514350" indent="-514350">
              <a:buFont typeface="+mj-lt"/>
              <a:buAutoNum type="arabicPeriod"/>
            </a:pPr>
            <a:r>
              <a:rPr lang="en-JP" sz="2400" dirty="0">
                <a:solidFill>
                  <a:schemeClr val="bg1"/>
                </a:solidFill>
                <a:latin typeface="Andale Mono" panose="020B0509000000000004" pitchFamily="49" charset="0"/>
              </a:rPr>
              <a:t>main = c</a:t>
            </a:r>
          </a:p>
          <a:p>
            <a:pPr marL="514350" indent="-514350">
              <a:buFont typeface="+mj-lt"/>
              <a:buAutoNum type="arabicPeriod"/>
            </a:pPr>
            <a:r>
              <a:rPr lang="en-JP" sz="2400" dirty="0">
                <a:solidFill>
                  <a:schemeClr val="bg1"/>
                </a:solidFill>
                <a:latin typeface="Andale Mono" panose="020B0509000000000004" pitchFamily="49" charset="0"/>
              </a:rPr>
              <a:t>main = a + b</a:t>
            </a:r>
          </a:p>
          <a:p>
            <a:pPr marL="514350" indent="-514350">
              <a:buFont typeface="+mj-lt"/>
              <a:buAutoNum type="arabicPeriod"/>
            </a:pPr>
            <a:r>
              <a:rPr lang="en-JP" sz="2400" dirty="0">
                <a:solidFill>
                  <a:schemeClr val="bg1"/>
                </a:solidFill>
                <a:latin typeface="Andale Mono" panose="020B0509000000000004" pitchFamily="49" charset="0"/>
              </a:rPr>
              <a:t>main = 2 + 3</a:t>
            </a:r>
          </a:p>
          <a:p>
            <a:pPr marL="514350" indent="-514350">
              <a:buFont typeface="+mj-lt"/>
              <a:buAutoNum type="arabicPeriod"/>
            </a:pPr>
            <a:r>
              <a:rPr lang="en-JP" sz="2400" dirty="0">
                <a:solidFill>
                  <a:schemeClr val="bg1"/>
                </a:solidFill>
                <a:latin typeface="Andale Mono" panose="020B0509000000000004" pitchFamily="49" charset="0"/>
              </a:rPr>
              <a:t>main = 5</a:t>
            </a:r>
          </a:p>
        </p:txBody>
      </p:sp>
    </p:spTree>
    <p:extLst>
      <p:ext uri="{BB962C8B-B14F-4D97-AF65-F5344CB8AC3E}">
        <p14:creationId xmlns:p14="http://schemas.microsoft.com/office/powerpoint/2010/main" val="2482757902"/>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244DB2D3-BB47-A04F-8257-DE9A13477D3D}"/>
              </a:ext>
            </a:extLst>
          </p:cNvPr>
          <p:cNvPicPr>
            <a:picLocks noChangeAspect="1" noChangeArrowheads="1"/>
          </p:cNvPicPr>
          <p:nvPr/>
        </p:nvPicPr>
        <p:blipFill rotWithShape="1">
          <a:blip r:embed="rId3">
            <a:alphaModFix amt="24000"/>
            <a:extLst>
              <a:ext uri="{BEBA8EAE-BF5A-486C-A8C5-ECC9F3942E4B}">
                <a14:imgProps xmlns:a14="http://schemas.microsoft.com/office/drawing/2010/main">
                  <a14:imgLayer r:embed="rId4">
                    <a14:imgEffect>
                      <a14:artisticBlur radius="5"/>
                    </a14:imgEffect>
                    <a14:imgEffect>
                      <a14:brightnessContrast bright="-21000"/>
                    </a14:imgEffect>
                  </a14:imgLayer>
                </a14:imgProps>
              </a:ext>
              <a:ext uri="{28A0092B-C50C-407E-A947-70E740481C1C}">
                <a14:useLocalDpi xmlns:a14="http://schemas.microsoft.com/office/drawing/2010/main" val="0"/>
              </a:ext>
            </a:extLst>
          </a:blip>
          <a:srcRect l="54676"/>
          <a:stretch/>
        </p:blipFill>
        <p:spPr bwMode="auto">
          <a:xfrm>
            <a:off x="0" y="14747"/>
            <a:ext cx="12192001" cy="6858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145">
            <a:extLst>
              <a:ext uri="{FF2B5EF4-FFF2-40B4-BE49-F238E27FC236}">
                <a16:creationId xmlns:a16="http://schemas.microsoft.com/office/drawing/2014/main" id="{0C1EC9B1-6C6A-9B48-B32B-6E76FAE40435}"/>
              </a:ext>
            </a:extLst>
          </p:cNvPr>
          <p:cNvSpPr txBox="1">
            <a:spLocks/>
          </p:cNvSpPr>
          <p:nvPr/>
        </p:nvSpPr>
        <p:spPr>
          <a:xfrm>
            <a:off x="1722496" y="4792033"/>
            <a:ext cx="8747007" cy="1397630"/>
          </a:xfrm>
          <a:prstGeom prst="rect">
            <a:avLst/>
          </a:prstGeom>
          <a:ln w="12700">
            <a:miter lim="400000"/>
          </a:ln>
          <a:extLst>
            <a:ext uri="{C572A759-6A51-4108-AA02-DFA0A04FC94B}">
              <ma14:wrappingTextBoxFlag xmlns:ma14="http://schemas.microsoft.com/office/mac/drawingml/2011/main" xmlns="" val="1"/>
            </a:ext>
          </a:extLst>
        </p:spPr>
        <p:txBody>
          <a:bodyPr spcFirstLastPara="1" vert="horz" wrap="square" lIns="121900" tIns="121900" rIns="121900" bIns="121900" rtlCol="0" anchor="ctr" anchorCtr="0">
            <a:noAutofit/>
          </a:bodyPr>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j-lt"/>
                <a:ea typeface="+mj-ea"/>
                <a:cs typeface="+mj-cs"/>
                <a:sym typeface="メイリオ"/>
              </a:defRPr>
            </a:lvl1pPr>
            <a:lvl2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2pPr>
            <a:lvl3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3pPr>
            <a:lvl4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4pPr>
            <a:lvl5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5pPr>
            <a:lvl6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6pPr>
            <a:lvl7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7pPr>
            <a:lvl8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8pPr>
            <a:lvl9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9pPr>
          </a:lstStyle>
          <a:p>
            <a:pPr algn="ctr"/>
            <a:r>
              <a:rPr lang="en-US" sz="3200" kern="0" dirty="0">
                <a:solidFill>
                  <a:schemeClr val="bg1"/>
                </a:solidFill>
                <a:latin typeface="Rakuten Sans" panose="020B0503020203020204" pitchFamily="34" charset="0"/>
                <a:ea typeface="Calibri"/>
                <a:cs typeface="Rakuten Sans" panose="020B0503020203020204" pitchFamily="34" charset="0"/>
                <a:sym typeface="Calibri"/>
              </a:rPr>
              <a:t>“A good measure of a language quality is how much trouble can I get myself in”</a:t>
            </a:r>
          </a:p>
        </p:txBody>
      </p:sp>
      <p:sp>
        <p:nvSpPr>
          <p:cNvPr id="2" name="Title 1">
            <a:extLst>
              <a:ext uri="{FF2B5EF4-FFF2-40B4-BE49-F238E27FC236}">
                <a16:creationId xmlns:a16="http://schemas.microsoft.com/office/drawing/2014/main" id="{C2E25C4E-BB13-214F-A653-A84C4766B05A}"/>
              </a:ext>
            </a:extLst>
          </p:cNvPr>
          <p:cNvSpPr>
            <a:spLocks noGrp="1"/>
          </p:cNvSpPr>
          <p:nvPr>
            <p:ph type="title"/>
          </p:nvPr>
        </p:nvSpPr>
        <p:spPr>
          <a:xfrm>
            <a:off x="3449055" y="227700"/>
            <a:ext cx="8103184" cy="1037716"/>
          </a:xfrm>
          <a:noFill/>
          <a:ln>
            <a:noFill/>
          </a:ln>
        </p:spPr>
        <p:txBody>
          <a:bodyPr wrap="square" lIns="270000" tIns="270000" rIns="270000" bIns="270000" rtlCol="0" anchor="ctr">
            <a:spAutoFit/>
          </a:bodyPr>
          <a:lstStyle/>
          <a:p>
            <a:pPr defTabSz="914400" rtl="0"/>
            <a:r>
              <a:rPr lang="en-US" sz="3200" kern="1200" dirty="0">
                <a:solidFill>
                  <a:schemeClr val="bg1"/>
                </a:solidFill>
              </a:rPr>
              <a:t>The Developer </a:t>
            </a:r>
            <a:r>
              <a:rPr lang="en-US" sz="3200" kern="1200" dirty="0" err="1">
                <a:solidFill>
                  <a:schemeClr val="bg1"/>
                </a:solidFill>
              </a:rPr>
              <a:t>eXperience</a:t>
            </a:r>
            <a:endParaRPr lang="en-JP" sz="3200" kern="1200" dirty="0">
              <a:solidFill>
                <a:schemeClr val="bg1"/>
              </a:solidFill>
            </a:endParaRPr>
          </a:p>
        </p:txBody>
      </p:sp>
      <p:pic>
        <p:nvPicPr>
          <p:cNvPr id="7" name="Graphic 6" descr="Programmer male outline">
            <a:extLst>
              <a:ext uri="{FF2B5EF4-FFF2-40B4-BE49-F238E27FC236}">
                <a16:creationId xmlns:a16="http://schemas.microsoft.com/office/drawing/2014/main" id="{C89D8E52-5B73-674A-82B4-A39C61A087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38214" y="240228"/>
            <a:ext cx="914400" cy="914400"/>
          </a:xfrm>
          <a:prstGeom prst="rect">
            <a:avLst/>
          </a:prstGeom>
        </p:spPr>
      </p:pic>
      <p:pic>
        <p:nvPicPr>
          <p:cNvPr id="9" name="Graphic 8" descr="Programmer female outline">
            <a:extLst>
              <a:ext uri="{FF2B5EF4-FFF2-40B4-BE49-F238E27FC236}">
                <a16:creationId xmlns:a16="http://schemas.microsoft.com/office/drawing/2014/main" id="{BF57431A-A1E3-A540-95E8-C6F4F4D229D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98294" y="240228"/>
            <a:ext cx="914400" cy="914400"/>
          </a:xfrm>
          <a:prstGeom prst="rect">
            <a:avLst/>
          </a:prstGeom>
        </p:spPr>
      </p:pic>
      <p:sp>
        <p:nvSpPr>
          <p:cNvPr id="8" name="Shape 145">
            <a:extLst>
              <a:ext uri="{FF2B5EF4-FFF2-40B4-BE49-F238E27FC236}">
                <a16:creationId xmlns:a16="http://schemas.microsoft.com/office/drawing/2014/main" id="{9AE6009C-54A1-4A8B-3459-0F209CECEAAC}"/>
              </a:ext>
            </a:extLst>
          </p:cNvPr>
          <p:cNvSpPr txBox="1">
            <a:spLocks/>
          </p:cNvSpPr>
          <p:nvPr/>
        </p:nvSpPr>
        <p:spPr>
          <a:xfrm>
            <a:off x="1722496" y="2546939"/>
            <a:ext cx="8747007" cy="1397630"/>
          </a:xfrm>
          <a:prstGeom prst="rect">
            <a:avLst/>
          </a:prstGeom>
          <a:ln w="12700">
            <a:miter lim="400000"/>
          </a:ln>
          <a:extLst>
            <a:ext uri="{C572A759-6A51-4108-AA02-DFA0A04FC94B}">
              <ma14:wrappingTextBoxFlag xmlns:ma14="http://schemas.microsoft.com/office/mac/drawingml/2011/main" xmlns="" val="1"/>
            </a:ext>
          </a:extLst>
        </p:spPr>
        <p:txBody>
          <a:bodyPr spcFirstLastPara="1" vert="horz" wrap="square" lIns="121900" tIns="121900" rIns="121900" bIns="121900" rtlCol="0" anchor="ctr" anchorCtr="0">
            <a:noAutofit/>
          </a:bodyPr>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j-lt"/>
                <a:ea typeface="+mj-ea"/>
                <a:cs typeface="+mj-cs"/>
                <a:sym typeface="メイリオ"/>
              </a:defRPr>
            </a:lvl1pPr>
            <a:lvl2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2pPr>
            <a:lvl3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3pPr>
            <a:lvl4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4pPr>
            <a:lvl5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5pPr>
            <a:lvl6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6pPr>
            <a:lvl7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7pPr>
            <a:lvl8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8pPr>
            <a:lvl9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9pPr>
          </a:lstStyle>
          <a:p>
            <a:pPr algn="ctr"/>
            <a:r>
              <a:rPr lang="en-US" sz="4400" kern="0" dirty="0">
                <a:solidFill>
                  <a:schemeClr val="bg1"/>
                </a:solidFill>
                <a:latin typeface="Rakuten Sans" panose="020B0503020203020204" pitchFamily="34" charset="0"/>
                <a:ea typeface="Calibri"/>
                <a:cs typeface="Rakuten Sans" panose="020B0503020203020204" pitchFamily="34" charset="0"/>
                <a:sym typeface="Calibri"/>
              </a:rPr>
              <a:t>What are the benefits of writing functional code?</a:t>
            </a:r>
          </a:p>
        </p:txBody>
      </p:sp>
    </p:spTree>
    <p:extLst>
      <p:ext uri="{BB962C8B-B14F-4D97-AF65-F5344CB8AC3E}">
        <p14:creationId xmlns:p14="http://schemas.microsoft.com/office/powerpoint/2010/main" val="4077190381"/>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4519C-D1D6-754A-99E7-AF75043F02B7}"/>
              </a:ext>
            </a:extLst>
          </p:cNvPr>
          <p:cNvSpPr>
            <a:spLocks noGrp="1"/>
          </p:cNvSpPr>
          <p:nvPr>
            <p:ph type="title"/>
          </p:nvPr>
        </p:nvSpPr>
        <p:spPr>
          <a:xfrm>
            <a:off x="320896" y="74976"/>
            <a:ext cx="11522074" cy="1037716"/>
          </a:xfrm>
          <a:noFill/>
          <a:ln w="12700">
            <a:noFill/>
            <a:miter lim="400000"/>
          </a:ln>
        </p:spPr>
        <p:txBody>
          <a:bodyPr wrap="square" lIns="270000" tIns="270000" rIns="270000" bIns="270000" rtlCol="0" anchor="ctr">
            <a:spAutoFit/>
          </a:bodyPr>
          <a:lstStyle/>
          <a:p>
            <a:pPr defTabSz="914400" rtl="0"/>
            <a:r>
              <a:rPr lang="en-US" sz="3200" kern="1200" dirty="0">
                <a:solidFill>
                  <a:schemeClr val="bg1"/>
                </a:solidFill>
              </a:rPr>
              <a:t>Dynamic imperative Language</a:t>
            </a:r>
            <a:endParaRPr lang="en-JP" sz="3200" kern="1200" dirty="0">
              <a:solidFill>
                <a:schemeClr val="bg1"/>
              </a:solidFill>
            </a:endParaRPr>
          </a:p>
        </p:txBody>
      </p:sp>
      <p:sp>
        <p:nvSpPr>
          <p:cNvPr id="5" name="TextBox 4">
            <a:extLst>
              <a:ext uri="{FF2B5EF4-FFF2-40B4-BE49-F238E27FC236}">
                <a16:creationId xmlns:a16="http://schemas.microsoft.com/office/drawing/2014/main" id="{B8573B81-F9B2-61CB-A111-7B8CEFE53495}"/>
              </a:ext>
            </a:extLst>
          </p:cNvPr>
          <p:cNvSpPr txBox="1"/>
          <p:nvPr/>
        </p:nvSpPr>
        <p:spPr>
          <a:xfrm>
            <a:off x="2407267" y="1751620"/>
            <a:ext cx="7304442" cy="4401205"/>
          </a:xfrm>
          <a:prstGeom prst="rect">
            <a:avLst/>
          </a:prstGeom>
          <a:noFill/>
        </p:spPr>
        <p:txBody>
          <a:bodyPr wrap="square" rtlCol="0">
            <a:spAutoFit/>
          </a:bodyPr>
          <a:lstStyle/>
          <a:p>
            <a:r>
              <a:rPr lang="en-US" sz="2800" dirty="0">
                <a:solidFill>
                  <a:schemeClr val="bg1"/>
                </a:solidFill>
                <a:latin typeface="Rakuten Sans" panose="020B0503020203020204" pitchFamily="34" charset="0"/>
                <a:cs typeface="Rakuten Sans" panose="020B0503020203020204" pitchFamily="34" charset="0"/>
              </a:rPr>
              <a:t>Following there are some questions that we usually ask ourselves when writing code in a dynamic imperative language.</a:t>
            </a:r>
          </a:p>
          <a:p>
            <a:endParaRPr lang="en-US" sz="2800" dirty="0">
              <a:solidFill>
                <a:schemeClr val="bg1"/>
              </a:solidFill>
              <a:latin typeface="Rakuten Sans" panose="020B0503020203020204" pitchFamily="34" charset="0"/>
              <a:cs typeface="Rakuten Sans" panose="020B0503020203020204" pitchFamily="34" charset="0"/>
            </a:endParaRPr>
          </a:p>
          <a:p>
            <a:r>
              <a:rPr lang="en-US" sz="2800" dirty="0">
                <a:solidFill>
                  <a:schemeClr val="bg1"/>
                </a:solidFill>
                <a:latin typeface="Rakuten Sans" panose="020B0503020203020204" pitchFamily="34" charset="0"/>
                <a:cs typeface="Rakuten Sans" panose="020B0503020203020204" pitchFamily="34" charset="0"/>
              </a:rPr>
              <a:t>These are important questions that we need to answer carefully if we want to write good quality code.</a:t>
            </a:r>
          </a:p>
          <a:p>
            <a:endParaRPr lang="en-US" sz="2800" dirty="0">
              <a:solidFill>
                <a:schemeClr val="bg1"/>
              </a:solidFill>
              <a:latin typeface="Rakuten Sans" panose="020B0503020203020204" pitchFamily="34" charset="0"/>
              <a:cs typeface="Rakuten Sans" panose="020B0503020203020204" pitchFamily="34" charset="0"/>
            </a:endParaRPr>
          </a:p>
          <a:p>
            <a:r>
              <a:rPr lang="en-US" sz="2800" dirty="0">
                <a:solidFill>
                  <a:schemeClr val="bg1"/>
                </a:solidFill>
                <a:latin typeface="Rakuten Sans" panose="020B0503020203020204" pitchFamily="34" charset="0"/>
                <a:cs typeface="Rakuten Sans" panose="020B0503020203020204" pitchFamily="34" charset="0"/>
              </a:rPr>
              <a:t>It is a lot of stuff to think about and to be worried about... </a:t>
            </a:r>
            <a:endParaRPr lang="en-JP" sz="2800" dirty="0">
              <a:solidFill>
                <a:schemeClr val="bg1"/>
              </a:solidFill>
              <a:latin typeface="Rakuten Sans" panose="020B0503020203020204" pitchFamily="34" charset="0"/>
              <a:cs typeface="Rakuten Sans" panose="020B0503020203020204" pitchFamily="34" charset="0"/>
            </a:endParaRPr>
          </a:p>
        </p:txBody>
      </p:sp>
    </p:spTree>
    <p:extLst>
      <p:ext uri="{BB962C8B-B14F-4D97-AF65-F5344CB8AC3E}">
        <p14:creationId xmlns:p14="http://schemas.microsoft.com/office/powerpoint/2010/main" val="3698327634"/>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4ACE3B00-1E9E-3E47-8B26-931E562F247D}"/>
              </a:ext>
            </a:extLst>
          </p:cNvPr>
          <p:cNvSpPr/>
          <p:nvPr/>
        </p:nvSpPr>
        <p:spPr>
          <a:xfrm>
            <a:off x="414670" y="1015052"/>
            <a:ext cx="11428300" cy="5399396"/>
          </a:xfrm>
          <a:prstGeom prst="roundRect">
            <a:avLst>
              <a:gd name="adj" fmla="val 4924"/>
            </a:avLst>
          </a:prstGeom>
          <a:solidFill>
            <a:srgbClr val="5904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JP" dirty="0">
              <a:latin typeface="Rakuten Sans" panose="020B0503020203020204" pitchFamily="34" charset="0"/>
              <a:cs typeface="Rakuten Sans" panose="020B0503020203020204" pitchFamily="34" charset="0"/>
            </a:endParaRPr>
          </a:p>
        </p:txBody>
      </p:sp>
      <p:sp>
        <p:nvSpPr>
          <p:cNvPr id="3" name="Shape 145">
            <a:extLst>
              <a:ext uri="{FF2B5EF4-FFF2-40B4-BE49-F238E27FC236}">
                <a16:creationId xmlns:a16="http://schemas.microsoft.com/office/drawing/2014/main" id="{7D486243-F40A-2649-B452-5E7029D4F721}"/>
              </a:ext>
            </a:extLst>
          </p:cNvPr>
          <p:cNvSpPr txBox="1">
            <a:spLocks/>
          </p:cNvSpPr>
          <p:nvPr/>
        </p:nvSpPr>
        <p:spPr>
          <a:xfrm>
            <a:off x="490838" y="1183707"/>
            <a:ext cx="11210323" cy="4982818"/>
          </a:xfrm>
          <a:prstGeom prst="rect">
            <a:avLst/>
          </a:prstGeom>
          <a:ln w="50800">
            <a:noFill/>
            <a:prstDash val="dash"/>
            <a:miter lim="400000"/>
          </a:ln>
          <a:extLst>
            <a:ext uri="{C572A759-6A51-4108-AA02-DFA0A04FC94B}">
              <ma14:wrappingTextBoxFlag xmlns:ma14="http://schemas.microsoft.com/office/mac/drawingml/2011/main" xmlns="" val="1"/>
            </a:ext>
          </a:extLst>
        </p:spPr>
        <p:txBody>
          <a:bodyPr spcFirstLastPara="1" vert="horz" wrap="square" lIns="121900" tIns="121900" rIns="121900" bIns="121900" numCol="2" spcCol="216000" rtlCol="0" anchor="t" anchorCtr="0">
            <a:noAutofit/>
          </a:bodyPr>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j-lt"/>
                <a:ea typeface="+mj-ea"/>
                <a:cs typeface="+mj-cs"/>
                <a:sym typeface="メイリオ"/>
              </a:defRPr>
            </a:lvl1pPr>
            <a:lvl2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2pPr>
            <a:lvl3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3pPr>
            <a:lvl4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4pPr>
            <a:lvl5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5pPr>
            <a:lvl6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6pPr>
            <a:lvl7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7pPr>
            <a:lvl8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8pPr>
            <a:lvl9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9pPr>
          </a:lstStyle>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Can I move those pieces of code? </a:t>
            </a:r>
            <a:r>
              <a:rPr lang="en-US" sz="1800" kern="0" dirty="0">
                <a:solidFill>
                  <a:schemeClr val="accent1">
                    <a:lumMod val="40000"/>
                    <a:lumOff val="60000"/>
                  </a:schemeClr>
                </a:solidFill>
                <a:latin typeface="Rakuten Sans" panose="020B0503020203020204" pitchFamily="34" charset="0"/>
                <a:ea typeface="Calibri"/>
                <a:cs typeface="Rakuten Sans" panose="020B0503020203020204" pitchFamily="34" charset="0"/>
                <a:sym typeface="Calibri"/>
              </a:rPr>
              <a:t>Maybe</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Should I wrap this in a try-catch because it may crash? </a:t>
            </a:r>
            <a:r>
              <a:rPr lang="en-US" sz="1800" kern="0" dirty="0">
                <a:solidFill>
                  <a:schemeClr val="accent1">
                    <a:lumMod val="40000"/>
                    <a:lumOff val="60000"/>
                  </a:schemeClr>
                </a:solidFill>
                <a:latin typeface="Rakuten Sans" panose="020B0503020203020204" pitchFamily="34" charset="0"/>
                <a:ea typeface="Calibri"/>
                <a:cs typeface="Rakuten Sans" panose="020B0503020203020204" pitchFamily="34" charset="0"/>
                <a:sym typeface="Calibri"/>
              </a:rPr>
              <a:t>Maybe</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Can I trust this third-party library?</a:t>
            </a:r>
            <a:r>
              <a:rPr lang="en-US" sz="1800" kern="0" dirty="0">
                <a:solidFill>
                  <a:schemeClr val="accent1">
                    <a:lumMod val="40000"/>
                    <a:lumOff val="60000"/>
                  </a:schemeClr>
                </a:solidFill>
                <a:latin typeface="Rakuten Sans" panose="020B0503020203020204" pitchFamily="34" charset="0"/>
                <a:ea typeface="Calibri"/>
                <a:cs typeface="Rakuten Sans" panose="020B0503020203020204" pitchFamily="34" charset="0"/>
                <a:sym typeface="Calibri"/>
              </a:rPr>
              <a:t> Better to audit the code of it</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Should I check if this function or method exists before using it? </a:t>
            </a:r>
            <a:r>
              <a:rPr lang="en-US" sz="1800" kern="0" dirty="0">
                <a:solidFill>
                  <a:schemeClr val="accent1">
                    <a:lumMod val="40000"/>
                    <a:lumOff val="60000"/>
                  </a:schemeClr>
                </a:solidFill>
                <a:latin typeface="Rakuten Sans" panose="020B0503020203020204" pitchFamily="34" charset="0"/>
                <a:ea typeface="Calibri"/>
                <a:cs typeface="Rakuten Sans" panose="020B0503020203020204" pitchFamily="34" charset="0"/>
                <a:sym typeface="Calibri"/>
              </a:rPr>
              <a:t>Probably yes</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Can I remove this function? </a:t>
            </a:r>
            <a:r>
              <a:rPr lang="en-US" sz="1800" kern="0" dirty="0">
                <a:solidFill>
                  <a:schemeClr val="accent1">
                    <a:lumMod val="40000"/>
                    <a:lumOff val="60000"/>
                  </a:schemeClr>
                </a:solidFill>
                <a:latin typeface="Rakuten Sans" panose="020B0503020203020204" pitchFamily="34" charset="0"/>
                <a:ea typeface="Calibri"/>
                <a:cs typeface="Rakuten Sans" panose="020B0503020203020204" pitchFamily="34" charset="0"/>
                <a:sym typeface="Calibri"/>
              </a:rPr>
              <a:t>Not sure</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Is there any edge case that I forgot to consider? </a:t>
            </a:r>
            <a:r>
              <a:rPr lang="en-US" sz="1800" kern="0" dirty="0">
                <a:solidFill>
                  <a:schemeClr val="accent1">
                    <a:lumMod val="40000"/>
                    <a:lumOff val="60000"/>
                  </a:schemeClr>
                </a:solidFill>
                <a:latin typeface="Rakuten Sans" panose="020B0503020203020204" pitchFamily="34" charset="0"/>
                <a:ea typeface="Calibri"/>
                <a:cs typeface="Rakuten Sans" panose="020B0503020203020204" pitchFamily="34" charset="0"/>
                <a:sym typeface="Calibri"/>
              </a:rPr>
              <a:t>Likely</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Is this function pure? </a:t>
            </a:r>
            <a:r>
              <a:rPr lang="en-US" sz="1800" kern="0" dirty="0">
                <a:solidFill>
                  <a:schemeClr val="accent1">
                    <a:lumMod val="40000"/>
                    <a:lumOff val="60000"/>
                  </a:schemeClr>
                </a:solidFill>
                <a:latin typeface="Rakuten Sans" panose="020B0503020203020204" pitchFamily="34" charset="0"/>
                <a:ea typeface="Calibri"/>
                <a:cs typeface="Rakuten Sans" panose="020B0503020203020204" pitchFamily="34" charset="0"/>
                <a:sym typeface="Calibri"/>
              </a:rPr>
              <a:t>Hard to tell. Does it change any global value? Does any side effects? Does it depend on any non-pure function? Do you have meta-programming?</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What inputs this function depends on? </a:t>
            </a:r>
            <a:r>
              <a:rPr lang="en-US" sz="1800" kern="0" dirty="0">
                <a:solidFill>
                  <a:schemeClr val="accent1">
                    <a:lumMod val="40000"/>
                    <a:lumOff val="60000"/>
                  </a:schemeClr>
                </a:solidFill>
                <a:latin typeface="Rakuten Sans" panose="020B0503020203020204" pitchFamily="34" charset="0"/>
                <a:ea typeface="Calibri"/>
                <a:cs typeface="Rakuten Sans" panose="020B0503020203020204" pitchFamily="34" charset="0"/>
                <a:sym typeface="Calibri"/>
              </a:rPr>
              <a:t>Better to check all implicit dependencies.</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Would updating the dependencies break my code? </a:t>
            </a:r>
            <a:r>
              <a:rPr lang="en-US" sz="1800" kern="0" dirty="0">
                <a:solidFill>
                  <a:schemeClr val="accent1">
                    <a:lumMod val="40000"/>
                    <a:lumOff val="60000"/>
                  </a:schemeClr>
                </a:solidFill>
                <a:latin typeface="Rakuten Sans" panose="020B0503020203020204" pitchFamily="34" charset="0"/>
                <a:ea typeface="Calibri"/>
                <a:cs typeface="Rakuten Sans" panose="020B0503020203020204" pitchFamily="34" charset="0"/>
                <a:sym typeface="Calibri"/>
              </a:rPr>
              <a:t>Likely</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Would this run in IE11? </a:t>
            </a:r>
            <a:r>
              <a:rPr lang="en-US" sz="1800" kern="0" dirty="0">
                <a:solidFill>
                  <a:schemeClr val="accent1">
                    <a:lumMod val="40000"/>
                    <a:lumOff val="60000"/>
                  </a:schemeClr>
                </a:solidFill>
                <a:latin typeface="Rakuten Sans" panose="020B0503020203020204" pitchFamily="34" charset="0"/>
                <a:ea typeface="Calibri"/>
                <a:cs typeface="Rakuten Sans" panose="020B0503020203020204" pitchFamily="34" charset="0"/>
                <a:sym typeface="Calibri"/>
              </a:rPr>
              <a:t>Maybe</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The state is wrong, which function should I blame? </a:t>
            </a:r>
            <a:r>
              <a:rPr lang="en-US" sz="1800" kern="0" dirty="0">
                <a:solidFill>
                  <a:schemeClr val="accent1">
                    <a:lumMod val="40000"/>
                    <a:lumOff val="60000"/>
                  </a:schemeClr>
                </a:solidFill>
                <a:latin typeface="Rakuten Sans" panose="020B0503020203020204" pitchFamily="34" charset="0"/>
                <a:ea typeface="Calibri"/>
                <a:cs typeface="Rakuten Sans" panose="020B0503020203020204" pitchFamily="34" charset="0"/>
                <a:sym typeface="Calibri"/>
              </a:rPr>
              <a:t>Not sure</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Could this value be null or undefined? </a:t>
            </a:r>
            <a:r>
              <a:rPr lang="en-US" sz="1800" kern="0" dirty="0">
                <a:solidFill>
                  <a:schemeClr val="accent1">
                    <a:lumMod val="40000"/>
                    <a:lumOff val="60000"/>
                  </a:schemeClr>
                </a:solidFill>
                <a:latin typeface="Rakuten Sans" panose="020B0503020203020204" pitchFamily="34" charset="0"/>
                <a:ea typeface="Calibri"/>
                <a:cs typeface="Rakuten Sans" panose="020B0503020203020204" pitchFamily="34" charset="0"/>
                <a:sym typeface="Calibri"/>
              </a:rPr>
              <a:t>Yes</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Is this value evaluated as true or false?</a:t>
            </a:r>
            <a:r>
              <a:rPr lang="en-US" sz="1800" kern="0" dirty="0">
                <a:solidFill>
                  <a:schemeClr val="accent1">
                    <a:lumMod val="40000"/>
                    <a:lumOff val="60000"/>
                  </a:schemeClr>
                </a:solidFill>
                <a:latin typeface="Rakuten Sans" panose="020B0503020203020204" pitchFamily="34" charset="0"/>
                <a:ea typeface="Calibri"/>
                <a:cs typeface="Rakuten Sans" panose="020B0503020203020204" pitchFamily="34" charset="0"/>
                <a:sym typeface="Calibri"/>
              </a:rPr>
              <a:t> Need to learn about “truthiness”</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What is the correct type annotation of this function? </a:t>
            </a:r>
            <a:r>
              <a:rPr lang="en-US" sz="1800" kern="0" dirty="0">
                <a:solidFill>
                  <a:schemeClr val="accent1">
                    <a:lumMod val="40000"/>
                    <a:lumOff val="60000"/>
                  </a:schemeClr>
                </a:solidFill>
                <a:latin typeface="Rakuten Sans" panose="020B0503020203020204" pitchFamily="34" charset="0"/>
                <a:ea typeface="Calibri"/>
                <a:cs typeface="Rakuten Sans" panose="020B0503020203020204" pitchFamily="34" charset="0"/>
                <a:sym typeface="Calibri"/>
              </a:rPr>
              <a:t>Trial and error</a:t>
            </a:r>
          </a:p>
        </p:txBody>
      </p:sp>
      <p:sp>
        <p:nvSpPr>
          <p:cNvPr id="2" name="Title 1">
            <a:extLst>
              <a:ext uri="{FF2B5EF4-FFF2-40B4-BE49-F238E27FC236}">
                <a16:creationId xmlns:a16="http://schemas.microsoft.com/office/drawing/2014/main" id="{7194519C-D1D6-754A-99E7-AF75043F02B7}"/>
              </a:ext>
            </a:extLst>
          </p:cNvPr>
          <p:cNvSpPr>
            <a:spLocks noGrp="1"/>
          </p:cNvSpPr>
          <p:nvPr>
            <p:ph type="title"/>
          </p:nvPr>
        </p:nvSpPr>
        <p:spPr>
          <a:xfrm>
            <a:off x="320896" y="74976"/>
            <a:ext cx="11522074" cy="1037716"/>
          </a:xfrm>
          <a:noFill/>
          <a:ln w="12700">
            <a:noFill/>
            <a:miter lim="400000"/>
          </a:ln>
        </p:spPr>
        <p:txBody>
          <a:bodyPr wrap="square" lIns="270000" tIns="270000" rIns="270000" bIns="270000" rtlCol="0" anchor="ctr">
            <a:spAutoFit/>
          </a:bodyPr>
          <a:lstStyle/>
          <a:p>
            <a:pPr defTabSz="914400" rtl="0"/>
            <a:r>
              <a:rPr lang="en-US" sz="3200" kern="1200" dirty="0">
                <a:solidFill>
                  <a:schemeClr val="bg1"/>
                </a:solidFill>
              </a:rPr>
              <a:t>Dynamic imperative Language</a:t>
            </a:r>
            <a:endParaRPr lang="en-JP" sz="3200" kern="1200" dirty="0">
              <a:solidFill>
                <a:schemeClr val="bg1"/>
              </a:solidFill>
            </a:endParaRPr>
          </a:p>
        </p:txBody>
      </p:sp>
    </p:spTree>
    <p:extLst>
      <p:ext uri="{BB962C8B-B14F-4D97-AF65-F5344CB8AC3E}">
        <p14:creationId xmlns:p14="http://schemas.microsoft.com/office/powerpoint/2010/main" val="73427881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8573B81-F9B2-61CB-A111-7B8CEFE53495}"/>
              </a:ext>
            </a:extLst>
          </p:cNvPr>
          <p:cNvSpPr txBox="1"/>
          <p:nvPr/>
        </p:nvSpPr>
        <p:spPr>
          <a:xfrm>
            <a:off x="2293362" y="2644170"/>
            <a:ext cx="7532251" cy="1569660"/>
          </a:xfrm>
          <a:prstGeom prst="rect">
            <a:avLst/>
          </a:prstGeom>
          <a:noFill/>
        </p:spPr>
        <p:txBody>
          <a:bodyPr wrap="square" rtlCol="0">
            <a:spAutoFit/>
          </a:bodyPr>
          <a:lstStyle/>
          <a:p>
            <a:pPr algn="ctr"/>
            <a:r>
              <a:rPr lang="en-US" sz="3200" dirty="0">
                <a:solidFill>
                  <a:schemeClr val="bg1"/>
                </a:solidFill>
                <a:latin typeface="Rakuten Sans" panose="020B0503020203020204" pitchFamily="34" charset="0"/>
                <a:cs typeface="Rakuten Sans" panose="020B0503020203020204" pitchFamily="34" charset="0"/>
              </a:rPr>
              <a:t>When moving to a purely functional language, all these questions are automatically answered by the system.</a:t>
            </a:r>
          </a:p>
        </p:txBody>
      </p:sp>
      <p:sp>
        <p:nvSpPr>
          <p:cNvPr id="7" name="Title 1">
            <a:extLst>
              <a:ext uri="{FF2B5EF4-FFF2-40B4-BE49-F238E27FC236}">
                <a16:creationId xmlns:a16="http://schemas.microsoft.com/office/drawing/2014/main" id="{744B29BE-78AB-48B6-0CDD-F20E773AD294}"/>
              </a:ext>
            </a:extLst>
          </p:cNvPr>
          <p:cNvSpPr>
            <a:spLocks noGrp="1"/>
          </p:cNvSpPr>
          <p:nvPr>
            <p:ph type="title"/>
          </p:nvPr>
        </p:nvSpPr>
        <p:spPr>
          <a:xfrm>
            <a:off x="334964" y="74976"/>
            <a:ext cx="11522074" cy="1037716"/>
          </a:xfrm>
          <a:noFill/>
          <a:ln w="12700">
            <a:noFill/>
            <a:miter lim="400000"/>
          </a:ln>
        </p:spPr>
        <p:txBody>
          <a:bodyPr wrap="square" lIns="270000" tIns="270000" rIns="270000" bIns="270000" rtlCol="0" anchor="ctr">
            <a:spAutoFit/>
          </a:bodyPr>
          <a:lstStyle/>
          <a:p>
            <a:pPr defTabSz="914400" rtl="0"/>
            <a:r>
              <a:rPr lang="en-US" sz="3200" kern="1200" dirty="0">
                <a:solidFill>
                  <a:schemeClr val="bg1"/>
                </a:solidFill>
              </a:rPr>
              <a:t>Purely Functional Language</a:t>
            </a:r>
            <a:endParaRPr lang="en-JP" sz="3200" kern="1200" dirty="0">
              <a:solidFill>
                <a:schemeClr val="bg1"/>
              </a:solidFill>
            </a:endParaRPr>
          </a:p>
        </p:txBody>
      </p:sp>
    </p:spTree>
    <p:extLst>
      <p:ext uri="{BB962C8B-B14F-4D97-AF65-F5344CB8AC3E}">
        <p14:creationId xmlns:p14="http://schemas.microsoft.com/office/powerpoint/2010/main" val="221968542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A37A0E16-E953-DC4E-993D-31AB50C5CC23}"/>
              </a:ext>
            </a:extLst>
          </p:cNvPr>
          <p:cNvSpPr/>
          <p:nvPr/>
        </p:nvSpPr>
        <p:spPr>
          <a:xfrm>
            <a:off x="414670" y="1015052"/>
            <a:ext cx="11428300" cy="5399396"/>
          </a:xfrm>
          <a:prstGeom prst="roundRect">
            <a:avLst>
              <a:gd name="adj" fmla="val 4924"/>
            </a:avLst>
          </a:prstGeom>
          <a:solidFill>
            <a:srgbClr val="005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JP" dirty="0">
              <a:latin typeface="Rakuten Sans" panose="020B0503020203020204" pitchFamily="34" charset="0"/>
              <a:cs typeface="Rakuten Sans" panose="020B0503020203020204" pitchFamily="34" charset="0"/>
            </a:endParaRPr>
          </a:p>
        </p:txBody>
      </p:sp>
      <p:sp>
        <p:nvSpPr>
          <p:cNvPr id="5" name="Shape 145">
            <a:extLst>
              <a:ext uri="{FF2B5EF4-FFF2-40B4-BE49-F238E27FC236}">
                <a16:creationId xmlns:a16="http://schemas.microsoft.com/office/drawing/2014/main" id="{06BF62A9-0609-F545-9BAF-8CE747E11F62}"/>
              </a:ext>
            </a:extLst>
          </p:cNvPr>
          <p:cNvSpPr txBox="1">
            <a:spLocks/>
          </p:cNvSpPr>
          <p:nvPr/>
        </p:nvSpPr>
        <p:spPr>
          <a:xfrm>
            <a:off x="490838" y="1170455"/>
            <a:ext cx="11210323" cy="4583574"/>
          </a:xfrm>
          <a:prstGeom prst="rect">
            <a:avLst/>
          </a:prstGeom>
          <a:ln w="50800">
            <a:noFill/>
            <a:prstDash val="dash"/>
            <a:miter lim="400000"/>
          </a:ln>
          <a:extLst>
            <a:ext uri="{C572A759-6A51-4108-AA02-DFA0A04FC94B}">
              <ma14:wrappingTextBoxFlag xmlns:ma14="http://schemas.microsoft.com/office/mac/drawingml/2011/main" xmlns="" val="1"/>
            </a:ext>
          </a:extLst>
        </p:spPr>
        <p:txBody>
          <a:bodyPr spcFirstLastPara="1" vert="horz" wrap="square" lIns="121900" tIns="121900" rIns="121900" bIns="121900" numCol="2" spcCol="216000" rtlCol="0" anchor="t" anchorCtr="0">
            <a:noAutofit/>
          </a:bodyPr>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j-lt"/>
                <a:ea typeface="+mj-ea"/>
                <a:cs typeface="+mj-cs"/>
                <a:sym typeface="メイリオ"/>
              </a:defRPr>
            </a:lvl1pPr>
            <a:lvl2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2pPr>
            <a:lvl3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3pPr>
            <a:lvl4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4pPr>
            <a:lvl5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5pPr>
            <a:lvl6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6pPr>
            <a:lvl7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7pPr>
            <a:lvl8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8pPr>
            <a:lvl9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9pPr>
          </a:lstStyle>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Can I move those pieces of code? </a:t>
            </a:r>
            <a:r>
              <a:rPr lang="en-US" sz="1800" kern="0" dirty="0">
                <a:solidFill>
                  <a:srgbClr val="92D050"/>
                </a:solidFill>
                <a:latin typeface="Rakuten Sans" panose="020B0503020203020204" pitchFamily="34" charset="0"/>
                <a:ea typeface="Calibri"/>
                <a:cs typeface="Rakuten Sans" panose="020B0503020203020204" pitchFamily="34" charset="0"/>
                <a:sym typeface="Calibri"/>
              </a:rPr>
              <a:t>Yes</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Should I wrap this in a try-catch because it may crash? </a:t>
            </a:r>
            <a:r>
              <a:rPr lang="en-US" sz="1800" kern="0" dirty="0">
                <a:solidFill>
                  <a:srgbClr val="92D050"/>
                </a:solidFill>
                <a:latin typeface="Rakuten Sans" panose="020B0503020203020204" pitchFamily="34" charset="0"/>
                <a:ea typeface="Calibri"/>
                <a:cs typeface="Rakuten Sans" panose="020B0503020203020204" pitchFamily="34" charset="0"/>
                <a:sym typeface="Calibri"/>
              </a:rPr>
              <a:t>No</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Can I trust this third-party library?</a:t>
            </a:r>
            <a:r>
              <a:rPr lang="en-US" sz="1800" kern="0" dirty="0">
                <a:solidFill>
                  <a:srgbClr val="92D050"/>
                </a:solidFill>
                <a:latin typeface="Rakuten Sans" panose="020B0503020203020204" pitchFamily="34" charset="0"/>
                <a:ea typeface="Calibri"/>
                <a:cs typeface="Rakuten Sans" panose="020B0503020203020204" pitchFamily="34" charset="0"/>
                <a:sym typeface="Calibri"/>
              </a:rPr>
              <a:t> Just look at the type annotations</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Should I check if this function or method exists before using it? </a:t>
            </a:r>
            <a:r>
              <a:rPr lang="en-US" sz="1800" kern="0" dirty="0">
                <a:solidFill>
                  <a:srgbClr val="92D050"/>
                </a:solidFill>
                <a:latin typeface="Rakuten Sans" panose="020B0503020203020204" pitchFamily="34" charset="0"/>
                <a:ea typeface="Calibri"/>
                <a:cs typeface="Rakuten Sans" panose="020B0503020203020204" pitchFamily="34" charset="0"/>
                <a:sym typeface="Calibri"/>
              </a:rPr>
              <a:t>No</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Can I remove this function? </a:t>
            </a:r>
            <a:r>
              <a:rPr lang="en-US" sz="1800" kern="0" dirty="0">
                <a:solidFill>
                  <a:srgbClr val="92D050"/>
                </a:solidFill>
                <a:latin typeface="Rakuten Sans" panose="020B0503020203020204" pitchFamily="34" charset="0"/>
                <a:ea typeface="Calibri"/>
                <a:cs typeface="Rakuten Sans" panose="020B0503020203020204" pitchFamily="34" charset="0"/>
                <a:sym typeface="Calibri"/>
              </a:rPr>
              <a:t>Yes if it compiles</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Is there any edge case that I forgot to consider? </a:t>
            </a:r>
            <a:r>
              <a:rPr lang="en-US" sz="1800" kern="0" dirty="0">
                <a:solidFill>
                  <a:srgbClr val="92D050"/>
                </a:solidFill>
                <a:latin typeface="Rakuten Sans" panose="020B0503020203020204" pitchFamily="34" charset="0"/>
                <a:ea typeface="Calibri"/>
                <a:cs typeface="Rakuten Sans" panose="020B0503020203020204" pitchFamily="34" charset="0"/>
                <a:sym typeface="Calibri"/>
              </a:rPr>
              <a:t>No</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Is this function pure? </a:t>
            </a:r>
            <a:r>
              <a:rPr lang="en-US" sz="1800" kern="0" dirty="0">
                <a:solidFill>
                  <a:srgbClr val="92D050"/>
                </a:solidFill>
                <a:latin typeface="Rakuten Sans" panose="020B0503020203020204" pitchFamily="34" charset="0"/>
                <a:ea typeface="Calibri"/>
                <a:cs typeface="Rakuten Sans" panose="020B0503020203020204" pitchFamily="34" charset="0"/>
                <a:sym typeface="Calibri"/>
              </a:rPr>
              <a:t>Yes</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What inputs this function depends on? </a:t>
            </a:r>
            <a:r>
              <a:rPr lang="en-US" sz="1800" kern="0" dirty="0">
                <a:solidFill>
                  <a:srgbClr val="92D050"/>
                </a:solidFill>
                <a:latin typeface="Rakuten Sans" panose="020B0503020203020204" pitchFamily="34" charset="0"/>
                <a:ea typeface="Calibri"/>
                <a:cs typeface="Rakuten Sans" panose="020B0503020203020204" pitchFamily="34" charset="0"/>
                <a:sym typeface="Calibri"/>
              </a:rPr>
              <a:t>Only its arguments</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Would updating the dependencies break my code? </a:t>
            </a:r>
            <a:r>
              <a:rPr lang="en-US" sz="1800" kern="0" dirty="0">
                <a:solidFill>
                  <a:srgbClr val="92D050"/>
                </a:solidFill>
                <a:latin typeface="Rakuten Sans" panose="020B0503020203020204" pitchFamily="34" charset="0"/>
                <a:ea typeface="Calibri"/>
                <a:cs typeface="Rakuten Sans" panose="020B0503020203020204" pitchFamily="34" charset="0"/>
                <a:sym typeface="Calibri"/>
              </a:rPr>
              <a:t>No</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Would this run in IE11? </a:t>
            </a:r>
            <a:r>
              <a:rPr lang="en-US" sz="1800" kern="0" dirty="0">
                <a:solidFill>
                  <a:srgbClr val="92D050"/>
                </a:solidFill>
                <a:latin typeface="Rakuten Sans" panose="020B0503020203020204" pitchFamily="34" charset="0"/>
                <a:ea typeface="Calibri"/>
                <a:cs typeface="Rakuten Sans" panose="020B0503020203020204" pitchFamily="34" charset="0"/>
                <a:sym typeface="Calibri"/>
              </a:rPr>
              <a:t>Yes</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The state is wrong, which function should I blame? </a:t>
            </a:r>
            <a:r>
              <a:rPr lang="en-US" sz="1800" kern="0" dirty="0">
                <a:solidFill>
                  <a:srgbClr val="92D050"/>
                </a:solidFill>
                <a:latin typeface="Rakuten Sans" panose="020B0503020203020204" pitchFamily="34" charset="0"/>
                <a:ea typeface="Calibri"/>
                <a:cs typeface="Rakuten Sans" panose="020B0503020203020204" pitchFamily="34" charset="0"/>
                <a:sym typeface="Calibri"/>
              </a:rPr>
              <a:t>The update function</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Could this value be null or undefined? </a:t>
            </a:r>
            <a:r>
              <a:rPr lang="en-US" sz="1800" kern="0" dirty="0">
                <a:solidFill>
                  <a:srgbClr val="92D050"/>
                </a:solidFill>
                <a:latin typeface="Rakuten Sans" panose="020B0503020203020204" pitchFamily="34" charset="0"/>
                <a:ea typeface="Calibri"/>
                <a:cs typeface="Rakuten Sans" panose="020B0503020203020204" pitchFamily="34" charset="0"/>
                <a:sym typeface="Calibri"/>
              </a:rPr>
              <a:t>No</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Is this value evaluated as true or false?</a:t>
            </a:r>
            <a:r>
              <a:rPr lang="en-US" sz="1800" kern="0" dirty="0">
                <a:solidFill>
                  <a:schemeClr val="accent1">
                    <a:lumMod val="40000"/>
                    <a:lumOff val="60000"/>
                  </a:schemeClr>
                </a:solidFill>
                <a:latin typeface="Rakuten Sans" panose="020B0503020203020204" pitchFamily="34" charset="0"/>
                <a:ea typeface="Calibri"/>
                <a:cs typeface="Rakuten Sans" panose="020B0503020203020204" pitchFamily="34" charset="0"/>
                <a:sym typeface="Calibri"/>
              </a:rPr>
              <a:t> </a:t>
            </a:r>
            <a:r>
              <a:rPr lang="en-US" sz="1800" kern="0" dirty="0">
                <a:solidFill>
                  <a:srgbClr val="92D050"/>
                </a:solidFill>
                <a:latin typeface="Rakuten Sans" panose="020B0503020203020204" pitchFamily="34" charset="0"/>
                <a:ea typeface="Calibri"/>
                <a:cs typeface="Rakuten Sans" panose="020B0503020203020204" pitchFamily="34" charset="0"/>
                <a:sym typeface="Calibri"/>
              </a:rPr>
              <a:t>“truthiness” does not exist in Elm</a:t>
            </a:r>
          </a:p>
          <a:p>
            <a:pPr marL="269875" indent="-269875">
              <a:spcAft>
                <a:spcPts val="1400"/>
              </a:spcAft>
              <a:buFont typeface="Arial" panose="020B0604020202020204" pitchFamily="34" charset="0"/>
              <a:buChar char="•"/>
            </a:pPr>
            <a:r>
              <a:rPr lang="en-US" sz="1800" kern="0" dirty="0">
                <a:solidFill>
                  <a:schemeClr val="bg1"/>
                </a:solidFill>
                <a:latin typeface="Rakuten Sans" panose="020B0503020203020204" pitchFamily="34" charset="0"/>
                <a:ea typeface="Calibri"/>
                <a:cs typeface="Rakuten Sans" panose="020B0503020203020204" pitchFamily="34" charset="0"/>
                <a:sym typeface="Calibri"/>
              </a:rPr>
              <a:t>What is the correct type annotation of this function? </a:t>
            </a:r>
            <a:r>
              <a:rPr lang="en-US" sz="1800" kern="0" dirty="0">
                <a:solidFill>
                  <a:srgbClr val="92D050"/>
                </a:solidFill>
                <a:latin typeface="Rakuten Sans" panose="020B0503020203020204" pitchFamily="34" charset="0"/>
                <a:ea typeface="Calibri"/>
                <a:cs typeface="Rakuten Sans" panose="020B0503020203020204" pitchFamily="34" charset="0"/>
                <a:sym typeface="Calibri"/>
              </a:rPr>
              <a:t>Type annotations are optional and correctly inferred by the compiler</a:t>
            </a:r>
          </a:p>
        </p:txBody>
      </p:sp>
      <p:sp>
        <p:nvSpPr>
          <p:cNvPr id="2" name="Title 1">
            <a:extLst>
              <a:ext uri="{FF2B5EF4-FFF2-40B4-BE49-F238E27FC236}">
                <a16:creationId xmlns:a16="http://schemas.microsoft.com/office/drawing/2014/main" id="{39F036CB-D5D7-4147-BB93-FE07C5E67E7E}"/>
              </a:ext>
            </a:extLst>
          </p:cNvPr>
          <p:cNvSpPr>
            <a:spLocks noGrp="1"/>
          </p:cNvSpPr>
          <p:nvPr>
            <p:ph type="title"/>
          </p:nvPr>
        </p:nvSpPr>
        <p:spPr>
          <a:xfrm>
            <a:off x="334964" y="74976"/>
            <a:ext cx="11520000" cy="1037716"/>
          </a:xfrm>
          <a:noFill/>
          <a:ln w="12700">
            <a:noFill/>
            <a:miter lim="400000"/>
          </a:ln>
        </p:spPr>
        <p:txBody>
          <a:bodyPr wrap="square" lIns="270000" tIns="270000" rIns="270000" bIns="270000" rtlCol="0" anchor="ctr">
            <a:spAutoFit/>
          </a:bodyPr>
          <a:lstStyle/>
          <a:p>
            <a:pPr defTabSz="914400" rtl="0"/>
            <a:r>
              <a:rPr lang="en-US" sz="3200" kern="1200" dirty="0">
                <a:solidFill>
                  <a:schemeClr val="bg1"/>
                </a:solidFill>
              </a:rPr>
              <a:t>Purely Functional Language</a:t>
            </a:r>
            <a:endParaRPr lang="en-JP" sz="3200" kern="1200" dirty="0">
              <a:solidFill>
                <a:schemeClr val="bg1"/>
              </a:solidFill>
            </a:endParaRPr>
          </a:p>
        </p:txBody>
      </p:sp>
    </p:spTree>
    <p:extLst>
      <p:ext uri="{BB962C8B-B14F-4D97-AF65-F5344CB8AC3E}">
        <p14:creationId xmlns:p14="http://schemas.microsoft.com/office/powerpoint/2010/main" val="3573298809"/>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469F42A-51A5-D44B-BBFC-C7CD2303BAF4}"/>
              </a:ext>
            </a:extLst>
          </p:cNvPr>
          <p:cNvGrpSpPr/>
          <p:nvPr/>
        </p:nvGrpSpPr>
        <p:grpSpPr>
          <a:xfrm>
            <a:off x="7985763" y="1936667"/>
            <a:ext cx="1838450" cy="1471863"/>
            <a:chOff x="6096000" y="1606733"/>
            <a:chExt cx="2971802" cy="2379225"/>
          </a:xfrm>
        </p:grpSpPr>
        <p:sp>
          <p:nvSpPr>
            <p:cNvPr id="15" name="Cloud Callout 14">
              <a:extLst>
                <a:ext uri="{FF2B5EF4-FFF2-40B4-BE49-F238E27FC236}">
                  <a16:creationId xmlns:a16="http://schemas.microsoft.com/office/drawing/2014/main" id="{45484FDA-1B4E-8D44-8941-821D5F57AEED}"/>
                </a:ext>
              </a:extLst>
            </p:cNvPr>
            <p:cNvSpPr/>
            <p:nvPr/>
          </p:nvSpPr>
          <p:spPr>
            <a:xfrm>
              <a:off x="6096000" y="1606733"/>
              <a:ext cx="2971802" cy="2379225"/>
            </a:xfrm>
            <a:prstGeom prst="cloudCallout">
              <a:avLst>
                <a:gd name="adj1" fmla="val -63690"/>
                <a:gd name="adj2" fmla="val 59755"/>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JP">
                <a:solidFill>
                  <a:schemeClr val="bg1"/>
                </a:solidFill>
                <a:latin typeface="Rakuten Sans" panose="020B0503020203020204" pitchFamily="34" charset="0"/>
                <a:cs typeface="Rakuten Sans" panose="020B0503020203020204" pitchFamily="34" charset="0"/>
              </a:endParaRPr>
            </a:p>
          </p:txBody>
        </p:sp>
        <p:pic>
          <p:nvPicPr>
            <p:cNvPr id="4" name="Picture 3">
              <a:extLst>
                <a:ext uri="{FF2B5EF4-FFF2-40B4-BE49-F238E27FC236}">
                  <a16:creationId xmlns:a16="http://schemas.microsoft.com/office/drawing/2014/main" id="{F15FA866-7FA0-6F41-92A8-B00D996E4527}"/>
                </a:ext>
              </a:extLst>
            </p:cNvPr>
            <p:cNvPicPr>
              <a:picLocks noChangeAspect="1"/>
            </p:cNvPicPr>
            <p:nvPr/>
          </p:nvPicPr>
          <p:blipFill>
            <a:blip r:embed="rId3"/>
            <a:stretch>
              <a:fillRect/>
            </a:stretch>
          </p:blipFill>
          <p:spPr>
            <a:xfrm>
              <a:off x="6727373" y="1958001"/>
              <a:ext cx="1709056" cy="1676688"/>
            </a:xfrm>
            <a:prstGeom prst="rect">
              <a:avLst/>
            </a:prstGeom>
          </p:spPr>
        </p:pic>
      </p:grpSp>
      <p:sp>
        <p:nvSpPr>
          <p:cNvPr id="2" name="Title 1">
            <a:extLst>
              <a:ext uri="{FF2B5EF4-FFF2-40B4-BE49-F238E27FC236}">
                <a16:creationId xmlns:a16="http://schemas.microsoft.com/office/drawing/2014/main" id="{DF35CADD-7288-E54F-B860-990DD394F306}"/>
              </a:ext>
            </a:extLst>
          </p:cNvPr>
          <p:cNvSpPr>
            <a:spLocks noGrp="1"/>
          </p:cNvSpPr>
          <p:nvPr>
            <p:ph type="title"/>
          </p:nvPr>
        </p:nvSpPr>
        <p:spPr>
          <a:xfrm>
            <a:off x="334964" y="229723"/>
            <a:ext cx="11522074" cy="1037716"/>
          </a:xfrm>
          <a:noFill/>
          <a:ln w="12700">
            <a:noFill/>
            <a:miter lim="400000"/>
          </a:ln>
        </p:spPr>
        <p:txBody>
          <a:bodyPr wrap="square" lIns="270000" tIns="270000" rIns="270000" bIns="270000" rtlCol="0" anchor="ctr">
            <a:spAutoFit/>
          </a:bodyPr>
          <a:lstStyle/>
          <a:p>
            <a:pPr defTabSz="914400" rtl="0"/>
            <a:r>
              <a:rPr lang="en-US" sz="3200" kern="1200" dirty="0">
                <a:solidFill>
                  <a:schemeClr val="bg1"/>
                </a:solidFill>
              </a:rPr>
              <a:t>Stress-free Developer Experience</a:t>
            </a:r>
            <a:endParaRPr lang="en-JP" sz="3200" kern="1200" dirty="0">
              <a:solidFill>
                <a:schemeClr val="bg1"/>
              </a:solidFill>
            </a:endParaRPr>
          </a:p>
        </p:txBody>
      </p:sp>
      <p:pic>
        <p:nvPicPr>
          <p:cNvPr id="9" name="Picture 8">
            <a:extLst>
              <a:ext uri="{FF2B5EF4-FFF2-40B4-BE49-F238E27FC236}">
                <a16:creationId xmlns:a16="http://schemas.microsoft.com/office/drawing/2014/main" id="{3481E614-87C8-984D-81D2-C9D727CCA2F4}"/>
              </a:ext>
            </a:extLst>
          </p:cNvPr>
          <p:cNvPicPr>
            <a:picLocks noChangeAspect="1"/>
          </p:cNvPicPr>
          <p:nvPr/>
        </p:nvPicPr>
        <p:blipFill>
          <a:blip r:embed="rId4">
            <a:alphaModFix/>
          </a:blip>
          <a:stretch>
            <a:fillRect/>
          </a:stretch>
        </p:blipFill>
        <p:spPr>
          <a:xfrm>
            <a:off x="6426351" y="3568950"/>
            <a:ext cx="1746875" cy="1924426"/>
          </a:xfrm>
          <a:prstGeom prst="rect">
            <a:avLst/>
          </a:prstGeom>
          <a:effectLst>
            <a:reflection blurRad="6350" stA="50000" endA="300" endPos="56000" dist="268287" dir="5400000" sy="-100000" algn="bl" rotWithShape="0"/>
          </a:effectLst>
        </p:spPr>
      </p:pic>
      <p:sp>
        <p:nvSpPr>
          <p:cNvPr id="5" name="TextBox 4">
            <a:extLst>
              <a:ext uri="{FF2B5EF4-FFF2-40B4-BE49-F238E27FC236}">
                <a16:creationId xmlns:a16="http://schemas.microsoft.com/office/drawing/2014/main" id="{8C92ED02-115F-B678-BC8B-26F5BBF987AC}"/>
              </a:ext>
            </a:extLst>
          </p:cNvPr>
          <p:cNvSpPr txBox="1"/>
          <p:nvPr/>
        </p:nvSpPr>
        <p:spPr>
          <a:xfrm>
            <a:off x="334962" y="1936667"/>
            <a:ext cx="3871277" cy="4154984"/>
          </a:xfrm>
          <a:prstGeom prst="rect">
            <a:avLst/>
          </a:prstGeom>
          <a:noFill/>
        </p:spPr>
        <p:txBody>
          <a:bodyPr wrap="square" rtlCol="0">
            <a:spAutoFit/>
          </a:bodyPr>
          <a:lstStyle/>
          <a:p>
            <a:r>
              <a:rPr lang="en-US" sz="2400" dirty="0">
                <a:solidFill>
                  <a:schemeClr val="bg1"/>
                </a:solidFill>
                <a:latin typeface="Rakuten Sans" panose="020B0503020203020204" pitchFamily="34" charset="0"/>
                <a:cs typeface="Rakuten Sans" panose="020B0503020203020204" pitchFamily="34" charset="0"/>
              </a:rPr>
              <a:t>So, when using a purely functional language these questions all disappear.</a:t>
            </a:r>
          </a:p>
          <a:p>
            <a:endParaRPr lang="en-US" sz="2400" dirty="0">
              <a:solidFill>
                <a:schemeClr val="bg1"/>
              </a:solidFill>
              <a:latin typeface="Rakuten Sans" panose="020B0503020203020204" pitchFamily="34" charset="0"/>
              <a:cs typeface="Rakuten Sans" panose="020B0503020203020204" pitchFamily="34" charset="0"/>
            </a:endParaRPr>
          </a:p>
          <a:p>
            <a:r>
              <a:rPr lang="en-US" sz="2400" dirty="0">
                <a:solidFill>
                  <a:schemeClr val="bg1"/>
                </a:solidFill>
                <a:latin typeface="Rakuten Sans" panose="020B0503020203020204" pitchFamily="34" charset="0"/>
                <a:cs typeface="Rakuten Sans" panose="020B0503020203020204" pitchFamily="34" charset="0"/>
              </a:rPr>
              <a:t>This gives us peace of mind and a lot of extra time to care about what we value the most, like: implementing important features, caring about UX, usability, and so on.</a:t>
            </a:r>
          </a:p>
        </p:txBody>
      </p:sp>
    </p:spTree>
    <p:extLst>
      <p:ext uri="{BB962C8B-B14F-4D97-AF65-F5344CB8AC3E}">
        <p14:creationId xmlns:p14="http://schemas.microsoft.com/office/powerpoint/2010/main" val="71721055"/>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A81C35-9112-5A42-BC3E-A9E8236A3D19}"/>
              </a:ext>
            </a:extLst>
          </p:cNvPr>
          <p:cNvSpPr txBox="1"/>
          <p:nvPr/>
        </p:nvSpPr>
        <p:spPr>
          <a:xfrm>
            <a:off x="334963" y="33046"/>
            <a:ext cx="9199383" cy="1222382"/>
          </a:xfrm>
          <a:prstGeom prst="rect">
            <a:avLst/>
          </a:prstGeom>
          <a:noFill/>
          <a:ln>
            <a:noFill/>
          </a:ln>
        </p:spPr>
        <p:txBody>
          <a:bodyPr wrap="square" lIns="270000" tIns="270000" rIns="270000" bIns="270000" rtlCol="0" anchor="ctr">
            <a:sp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4400" dirty="0">
                <a:latin typeface="Rakuten Sans" panose="020B0503020203020204" pitchFamily="34" charset="0"/>
                <a:cs typeface="Rakuten Sans" panose="020B0503020203020204" pitchFamily="34" charset="0"/>
              </a:rPr>
              <a:t>Recap</a:t>
            </a:r>
          </a:p>
        </p:txBody>
      </p:sp>
      <p:sp>
        <p:nvSpPr>
          <p:cNvPr id="3" name="TextBox 2">
            <a:extLst>
              <a:ext uri="{FF2B5EF4-FFF2-40B4-BE49-F238E27FC236}">
                <a16:creationId xmlns:a16="http://schemas.microsoft.com/office/drawing/2014/main" id="{B6C14533-D017-6079-D479-7CCB33CD2B59}"/>
              </a:ext>
            </a:extLst>
          </p:cNvPr>
          <p:cNvSpPr txBox="1"/>
          <p:nvPr/>
        </p:nvSpPr>
        <p:spPr>
          <a:xfrm>
            <a:off x="804689" y="1626661"/>
            <a:ext cx="10582622" cy="4464173"/>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marL="457200" indent="-457200" algn="l">
              <a:spcAft>
                <a:spcPts val="2000"/>
              </a:spcAft>
              <a:buFont typeface="Arial" panose="020B0604020202020204" pitchFamily="34" charset="0"/>
              <a:buChar char="•"/>
            </a:pPr>
            <a:r>
              <a:rPr lang="en-US" dirty="0">
                <a:solidFill>
                  <a:srgbClr val="FFFF00"/>
                </a:solidFill>
                <a:latin typeface="Rakuten Sans" panose="020B0503020203020204" pitchFamily="34" charset="0"/>
                <a:cs typeface="Rakuten Sans" panose="020B0503020203020204" pitchFamily="34" charset="0"/>
              </a:rPr>
              <a:t>Functional Programming </a:t>
            </a:r>
            <a:r>
              <a:rPr lang="en-US" dirty="0">
                <a:latin typeface="Rakuten Sans" panose="020B0503020203020204" pitchFamily="34" charset="0"/>
                <a:cs typeface="Rakuten Sans" panose="020B0503020203020204" pitchFamily="34" charset="0"/>
              </a:rPr>
              <a:t>means Programming with pure functions, avoiding side effects.</a:t>
            </a:r>
          </a:p>
          <a:p>
            <a:pPr marL="457200" indent="-457200" algn="l">
              <a:spcAft>
                <a:spcPts val="2000"/>
              </a:spcAft>
              <a:buFont typeface="Arial" panose="020B0604020202020204" pitchFamily="34" charset="0"/>
              <a:buChar char="•"/>
            </a:pPr>
            <a:r>
              <a:rPr lang="en-US" dirty="0">
                <a:latin typeface="Rakuten Sans" panose="020B0503020203020204" pitchFamily="34" charset="0"/>
                <a:cs typeface="Rakuten Sans" panose="020B0503020203020204" pitchFamily="34" charset="0"/>
              </a:rPr>
              <a:t>A </a:t>
            </a:r>
            <a:r>
              <a:rPr lang="en-US" dirty="0">
                <a:solidFill>
                  <a:srgbClr val="FFFF00"/>
                </a:solidFill>
                <a:latin typeface="Rakuten Sans" panose="020B0503020203020204" pitchFamily="34" charset="0"/>
                <a:cs typeface="Rakuten Sans" panose="020B0503020203020204" pitchFamily="34" charset="0"/>
              </a:rPr>
              <a:t>Functional Programming Language</a:t>
            </a:r>
            <a:r>
              <a:rPr lang="en-US" dirty="0">
                <a:latin typeface="Rakuten Sans" panose="020B0503020203020204" pitchFamily="34" charset="0"/>
                <a:cs typeface="Rakuten Sans" panose="020B0503020203020204" pitchFamily="34" charset="0"/>
              </a:rPr>
              <a:t> is a language that supports and encourages functional programming.</a:t>
            </a:r>
          </a:p>
          <a:p>
            <a:pPr marL="457200" indent="-457200" algn="l">
              <a:spcAft>
                <a:spcPts val="2000"/>
              </a:spcAft>
              <a:buFont typeface="Arial" panose="020B0604020202020204" pitchFamily="34" charset="0"/>
              <a:buChar char="•"/>
            </a:pPr>
            <a:r>
              <a:rPr lang="en-US" dirty="0">
                <a:solidFill>
                  <a:srgbClr val="FFFF00"/>
                </a:solidFill>
                <a:latin typeface="Rakuten Sans" panose="020B0503020203020204" pitchFamily="34" charset="0"/>
                <a:cs typeface="Rakuten Sans" panose="020B0503020203020204" pitchFamily="34" charset="0"/>
              </a:rPr>
              <a:t>Pure Functions </a:t>
            </a:r>
            <a:r>
              <a:rPr lang="en-US" dirty="0">
                <a:latin typeface="Rakuten Sans" panose="020B0503020203020204" pitchFamily="34" charset="0"/>
                <a:cs typeface="Rakuten Sans" panose="020B0503020203020204" pitchFamily="34" charset="0"/>
              </a:rPr>
              <a:t>are functions that for the same input, return same output, and do not have any side effects. Pure functions have several desirable characteristics</a:t>
            </a:r>
          </a:p>
        </p:txBody>
      </p:sp>
    </p:spTree>
    <p:extLst>
      <p:ext uri="{BB962C8B-B14F-4D97-AF65-F5344CB8AC3E}">
        <p14:creationId xmlns:p14="http://schemas.microsoft.com/office/powerpoint/2010/main" val="2609519577"/>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5CADD-7288-E54F-B860-990DD394F306}"/>
              </a:ext>
            </a:extLst>
          </p:cNvPr>
          <p:cNvSpPr>
            <a:spLocks noGrp="1"/>
          </p:cNvSpPr>
          <p:nvPr>
            <p:ph type="title"/>
          </p:nvPr>
        </p:nvSpPr>
        <p:spPr>
          <a:xfrm>
            <a:off x="334963" y="2740866"/>
            <a:ext cx="11522074" cy="1376270"/>
          </a:xfrm>
          <a:noFill/>
          <a:ln w="12700">
            <a:noFill/>
            <a:miter lim="400000"/>
          </a:ln>
        </p:spPr>
        <p:txBody>
          <a:bodyPr wrap="square" lIns="270000" tIns="270000" rIns="270000" bIns="270000" rtlCol="0" anchor="ctr">
            <a:spAutoFit/>
          </a:bodyPr>
          <a:lstStyle/>
          <a:p>
            <a:pPr algn="ctr" defTabSz="914400" rtl="0"/>
            <a:r>
              <a:rPr lang="en-US" sz="5400" b="0" kern="1200" dirty="0">
                <a:solidFill>
                  <a:schemeClr val="bg1"/>
                </a:solidFill>
              </a:rPr>
              <a:t>Elm introduction</a:t>
            </a:r>
            <a:endParaRPr lang="en-JP" sz="5400" b="0" kern="1200" dirty="0">
              <a:solidFill>
                <a:schemeClr val="bg1"/>
              </a:solidFill>
            </a:endParaRPr>
          </a:p>
        </p:txBody>
      </p:sp>
    </p:spTree>
    <p:extLst>
      <p:ext uri="{BB962C8B-B14F-4D97-AF65-F5344CB8AC3E}">
        <p14:creationId xmlns:p14="http://schemas.microsoft.com/office/powerpoint/2010/main" val="4276128984"/>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C14533-D017-6079-D479-7CCB33CD2B59}"/>
              </a:ext>
            </a:extLst>
          </p:cNvPr>
          <p:cNvSpPr txBox="1"/>
          <p:nvPr/>
        </p:nvSpPr>
        <p:spPr>
          <a:xfrm>
            <a:off x="1805762" y="1144394"/>
            <a:ext cx="8580476" cy="4466183"/>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r>
              <a:rPr lang="en-US" sz="2400" dirty="0">
                <a:latin typeface="Rakuten Sans" panose="020B0503020203020204" pitchFamily="34" charset="0"/>
                <a:cs typeface="Rakuten Sans" panose="020B0503020203020204" pitchFamily="34" charset="0"/>
              </a:rPr>
              <a:t>With all these constrains: Immutability, no side effects, no for-loops (because the counter is a mutable variable)... How can we write something meaningful?</a:t>
            </a:r>
          </a:p>
          <a:p>
            <a:endParaRPr lang="en-US" sz="2400" dirty="0">
              <a:latin typeface="Rakuten Sans" panose="020B0503020203020204" pitchFamily="34" charset="0"/>
              <a:cs typeface="Rakuten Sans" panose="020B0503020203020204" pitchFamily="34" charset="0"/>
            </a:endParaRPr>
          </a:p>
          <a:p>
            <a:r>
              <a:rPr lang="en-US" altLang="ja-JP" sz="4800" b="1" dirty="0">
                <a:latin typeface="Rakuten Sans" panose="020B0503020203020204" pitchFamily="34" charset="0"/>
                <a:cs typeface="Rakuten Sans" panose="020B0503020203020204" pitchFamily="34" charset="0"/>
              </a:rPr>
              <a:t>¯\_(</a:t>
            </a:r>
            <a:r>
              <a:rPr lang="ja-JP" altLang="en-US" sz="4800" b="1">
                <a:latin typeface="Rakuten Sans" panose="020B0503020203020204" pitchFamily="34" charset="0"/>
                <a:cs typeface="Rakuten Sans" panose="020B0503020203020204" pitchFamily="34" charset="0"/>
              </a:rPr>
              <a:t>ツ</a:t>
            </a:r>
            <a:r>
              <a:rPr lang="en-US" altLang="ja-JP" sz="4800" b="1" dirty="0">
                <a:latin typeface="Rakuten Sans" panose="020B0503020203020204" pitchFamily="34" charset="0"/>
                <a:cs typeface="Rakuten Sans" panose="020B0503020203020204" pitchFamily="34" charset="0"/>
              </a:rPr>
              <a:t>)_/¯</a:t>
            </a:r>
            <a:endParaRPr lang="en-US" sz="4800" b="1" dirty="0">
              <a:latin typeface="Rakuten Sans" panose="020B0503020203020204" pitchFamily="34" charset="0"/>
              <a:cs typeface="Rakuten Sans" panose="020B0503020203020204" pitchFamily="34" charset="0"/>
            </a:endParaRPr>
          </a:p>
          <a:p>
            <a:endParaRPr lang="en-US" sz="2400" dirty="0">
              <a:latin typeface="Rakuten Sans" panose="020B0503020203020204" pitchFamily="34" charset="0"/>
              <a:cs typeface="Rakuten Sans" panose="020B0503020203020204" pitchFamily="34" charset="0"/>
            </a:endParaRPr>
          </a:p>
          <a:p>
            <a:endParaRPr lang="en-US" sz="2400" dirty="0">
              <a:latin typeface="Rakuten Sans" panose="020B0503020203020204" pitchFamily="34" charset="0"/>
              <a:cs typeface="Rakuten Sans" panose="020B0503020203020204" pitchFamily="34" charset="0"/>
            </a:endParaRPr>
          </a:p>
          <a:p>
            <a:r>
              <a:rPr lang="en-US" sz="3600" dirty="0">
                <a:latin typeface="Rakuten Sans" panose="020B0503020203020204" pitchFamily="34" charset="0"/>
                <a:cs typeface="Rakuten Sans" panose="020B0503020203020204" pitchFamily="34" charset="0"/>
              </a:rPr>
              <a:t>Let's try!</a:t>
            </a:r>
          </a:p>
          <a:p>
            <a:endParaRPr lang="en-US" sz="1800" dirty="0">
              <a:latin typeface="Rakuten Sans" panose="020B0503020203020204" pitchFamily="34" charset="0"/>
              <a:cs typeface="Rakuten Sans" panose="020B0503020203020204" pitchFamily="34" charset="0"/>
            </a:endParaRPr>
          </a:p>
          <a:p>
            <a:r>
              <a:rPr lang="en-US" sz="1800" dirty="0">
                <a:latin typeface="Rakuten Sans" panose="020B0503020203020204" pitchFamily="34" charset="0"/>
                <a:cs typeface="Rakuten Sans" panose="020B0503020203020204" pitchFamily="34" charset="0"/>
              </a:rPr>
              <a:t>Note: These characteristics will be more effective in large code base, but let's see some simple example too, to get an idea.</a:t>
            </a:r>
          </a:p>
        </p:txBody>
      </p:sp>
    </p:spTree>
    <p:extLst>
      <p:ext uri="{BB962C8B-B14F-4D97-AF65-F5344CB8AC3E}">
        <p14:creationId xmlns:p14="http://schemas.microsoft.com/office/powerpoint/2010/main" val="377029785"/>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34">
            <a:extLst>
              <a:ext uri="{FF2B5EF4-FFF2-40B4-BE49-F238E27FC236}">
                <a16:creationId xmlns:a16="http://schemas.microsoft.com/office/drawing/2014/main" id="{C3636EEE-10D5-5F42-A36B-15A73D3DB060}"/>
              </a:ext>
            </a:extLst>
          </p:cNvPr>
          <p:cNvSpPr txBox="1">
            <a:spLocks/>
          </p:cNvSpPr>
          <p:nvPr/>
        </p:nvSpPr>
        <p:spPr>
          <a:xfrm>
            <a:off x="334962" y="563096"/>
            <a:ext cx="11522075" cy="5630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marR="0" lvl="0" algn="l" rtl="0">
              <a:lnSpc>
                <a:spcPct val="100000"/>
              </a:lnSpc>
              <a:spcBef>
                <a:spcPts val="0"/>
              </a:spcBef>
              <a:spcAft>
                <a:spcPts val="0"/>
              </a:spcAft>
              <a:defRPr lang="en-US"/>
            </a:defPPr>
            <a:lvl1pPr>
              <a:lnSpc>
                <a:spcPct val="90000"/>
              </a:lnSpc>
              <a:defRPr sz="5400">
                <a:solidFill>
                  <a:srgbClr val="C00000"/>
                </a:solidFill>
                <a:latin typeface="+mj-lt"/>
                <a:ea typeface="+mj-ea"/>
                <a:cs typeface="+mj-cs"/>
              </a:defRPr>
            </a:lvl1pPr>
            <a:lvl2pPr>
              <a:lnSpc>
                <a:spcPct val="90000"/>
              </a:lnSpc>
              <a:defRPr sz="4400">
                <a:latin typeface="Calibri Light" panose="020F0302020204030204" pitchFamily="34" charset="0"/>
              </a:defRPr>
            </a:lvl2pPr>
            <a:lvl3pPr>
              <a:lnSpc>
                <a:spcPct val="90000"/>
              </a:lnSpc>
              <a:defRPr sz="4400">
                <a:latin typeface="Calibri Light" panose="020F0302020204030204" pitchFamily="34" charset="0"/>
              </a:defRPr>
            </a:lvl3pPr>
            <a:lvl4pPr>
              <a:lnSpc>
                <a:spcPct val="90000"/>
              </a:lnSpc>
              <a:defRPr sz="4400">
                <a:latin typeface="Calibri Light" panose="020F0302020204030204" pitchFamily="34" charset="0"/>
              </a:defRPr>
            </a:lvl4pPr>
            <a:lvl5pPr>
              <a:lnSpc>
                <a:spcPct val="90000"/>
              </a:lnSpc>
              <a:defRPr sz="4400">
                <a:latin typeface="Calibri Light" panose="020F0302020204030204" pitchFamily="34" charset="0"/>
              </a:defRPr>
            </a:lvl5pPr>
            <a:lvl6pPr marL="457200" fontAlgn="base">
              <a:lnSpc>
                <a:spcPct val="90000"/>
              </a:lnSpc>
              <a:spcBef>
                <a:spcPct val="0"/>
              </a:spcBef>
              <a:spcAft>
                <a:spcPct val="0"/>
              </a:spcAft>
              <a:defRPr sz="4400">
                <a:latin typeface="Calibri Light" panose="020F0302020204030204" pitchFamily="34" charset="0"/>
              </a:defRPr>
            </a:lvl6pPr>
            <a:lvl7pPr marL="914400" fontAlgn="base">
              <a:lnSpc>
                <a:spcPct val="90000"/>
              </a:lnSpc>
              <a:spcBef>
                <a:spcPct val="0"/>
              </a:spcBef>
              <a:spcAft>
                <a:spcPct val="0"/>
              </a:spcAft>
              <a:defRPr sz="4400">
                <a:latin typeface="Calibri Light" panose="020F0302020204030204" pitchFamily="34" charset="0"/>
              </a:defRPr>
            </a:lvl7pPr>
            <a:lvl8pPr marL="1371600" fontAlgn="base">
              <a:lnSpc>
                <a:spcPct val="90000"/>
              </a:lnSpc>
              <a:spcBef>
                <a:spcPct val="0"/>
              </a:spcBef>
              <a:spcAft>
                <a:spcPct val="0"/>
              </a:spcAft>
              <a:defRPr sz="4400">
                <a:latin typeface="Calibri Light" panose="020F0302020204030204" pitchFamily="34" charset="0"/>
              </a:defRPr>
            </a:lvl8pPr>
            <a:lvl9pPr marL="1828800" fontAlgn="base">
              <a:lnSpc>
                <a:spcPct val="90000"/>
              </a:lnSpc>
              <a:spcBef>
                <a:spcPct val="0"/>
              </a:spcBef>
              <a:spcAft>
                <a:spcPct val="0"/>
              </a:spcAft>
              <a:defRPr sz="4400">
                <a:latin typeface="Calibri Light" panose="020F0302020204030204" pitchFamily="34" charset="0"/>
              </a:defRPr>
            </a:lvl9pPr>
          </a:lstStyle>
          <a:p>
            <a:r>
              <a:rPr lang="en-US" sz="2400" dirty="0">
                <a:solidFill>
                  <a:schemeClr val="bg1"/>
                </a:solidFill>
                <a:latin typeface="Rakuten Sans" panose="020B0503020203020204" pitchFamily="34" charset="0"/>
                <a:cs typeface="Rakuten Sans" panose="020B0503020203020204" pitchFamily="34" charset="0"/>
                <a:sym typeface="Calibri"/>
              </a:rPr>
              <a:t>A possible definition is (from Wikipedia):</a:t>
            </a:r>
          </a:p>
          <a:p>
            <a:endParaRPr lang="en-US" sz="2400" dirty="0">
              <a:solidFill>
                <a:schemeClr val="bg1"/>
              </a:solidFill>
              <a:latin typeface="Rakuten Sans" panose="020B0503020203020204" pitchFamily="34" charset="0"/>
              <a:cs typeface="Rakuten Sans" panose="020B0503020203020204" pitchFamily="34" charset="0"/>
              <a:sym typeface="Calibri"/>
            </a:endParaRPr>
          </a:p>
          <a:p>
            <a:endParaRPr lang="en-US" sz="3200" dirty="0">
              <a:solidFill>
                <a:schemeClr val="bg1"/>
              </a:solidFill>
              <a:latin typeface="Rakuten Sans" panose="020B0503020203020204" pitchFamily="34" charset="0"/>
              <a:cs typeface="Rakuten Sans" panose="020B0503020203020204" pitchFamily="34" charset="0"/>
              <a:sym typeface="Calibri"/>
            </a:endParaRPr>
          </a:p>
          <a:p>
            <a:pPr algn="ctr"/>
            <a:r>
              <a:rPr lang="en-US" sz="3200" dirty="0">
                <a:solidFill>
                  <a:schemeClr val="bg1"/>
                </a:solidFill>
                <a:latin typeface="Rakuten Sans" panose="020B0503020203020204" pitchFamily="34" charset="0"/>
                <a:cs typeface="Rakuten Sans" panose="020B0503020203020204" pitchFamily="34" charset="0"/>
                <a:sym typeface="Calibri"/>
              </a:rPr>
              <a:t>Functional programming is a programming </a:t>
            </a:r>
            <a:r>
              <a:rPr lang="en-US" sz="3200" dirty="0">
                <a:solidFill>
                  <a:srgbClr val="FFFF00"/>
                </a:solidFill>
                <a:latin typeface="Rakuten Sans" panose="020B0503020203020204" pitchFamily="34" charset="0"/>
                <a:cs typeface="Rakuten Sans" panose="020B0503020203020204" pitchFamily="34" charset="0"/>
                <a:sym typeface="Calibri"/>
              </a:rPr>
              <a:t>paradigm</a:t>
            </a:r>
            <a:r>
              <a:rPr lang="en-US" sz="3200" dirty="0">
                <a:solidFill>
                  <a:schemeClr val="bg1"/>
                </a:solidFill>
                <a:latin typeface="Rakuten Sans" panose="020B0503020203020204" pitchFamily="34" charset="0"/>
                <a:cs typeface="Rakuten Sans" panose="020B0503020203020204" pitchFamily="34" charset="0"/>
                <a:sym typeface="Calibri"/>
              </a:rPr>
              <a:t>(*) where programs are constructed by </a:t>
            </a:r>
            <a:r>
              <a:rPr lang="en-US" sz="3200" dirty="0">
                <a:solidFill>
                  <a:srgbClr val="FFFF00"/>
                </a:solidFill>
                <a:latin typeface="Rakuten Sans" panose="020B0503020203020204" pitchFamily="34" charset="0"/>
                <a:cs typeface="Rakuten Sans" panose="020B0503020203020204" pitchFamily="34" charset="0"/>
                <a:sym typeface="Calibri"/>
              </a:rPr>
              <a:t>applying and composing functions</a:t>
            </a:r>
            <a:r>
              <a:rPr lang="en-US" sz="3200" dirty="0">
                <a:solidFill>
                  <a:schemeClr val="bg1"/>
                </a:solidFill>
                <a:latin typeface="Rakuten Sans" panose="020B0503020203020204" pitchFamily="34" charset="0"/>
                <a:cs typeface="Rakuten Sans" panose="020B0503020203020204" pitchFamily="34" charset="0"/>
                <a:sym typeface="Calibri"/>
              </a:rPr>
              <a:t>. It is a </a:t>
            </a:r>
            <a:r>
              <a:rPr lang="en-US" sz="3200" dirty="0">
                <a:solidFill>
                  <a:srgbClr val="FFFF00"/>
                </a:solidFill>
                <a:latin typeface="Rakuten Sans" panose="020B0503020203020204" pitchFamily="34" charset="0"/>
                <a:cs typeface="Rakuten Sans" panose="020B0503020203020204" pitchFamily="34" charset="0"/>
                <a:sym typeface="Calibri"/>
              </a:rPr>
              <a:t>declarative</a:t>
            </a:r>
            <a:r>
              <a:rPr lang="en-US" sz="3200" dirty="0">
                <a:solidFill>
                  <a:schemeClr val="bg1"/>
                </a:solidFill>
                <a:latin typeface="Rakuten Sans" panose="020B0503020203020204" pitchFamily="34" charset="0"/>
                <a:cs typeface="Rakuten Sans" panose="020B0503020203020204" pitchFamily="34" charset="0"/>
                <a:sym typeface="Calibri"/>
              </a:rPr>
              <a:t> programming paradigm in which function </a:t>
            </a:r>
            <a:r>
              <a:rPr lang="en-US" sz="3200" dirty="0">
                <a:solidFill>
                  <a:srgbClr val="FFFF00"/>
                </a:solidFill>
                <a:latin typeface="Rakuten Sans" panose="020B0503020203020204" pitchFamily="34" charset="0"/>
                <a:cs typeface="Rakuten Sans" panose="020B0503020203020204" pitchFamily="34" charset="0"/>
                <a:sym typeface="Calibri"/>
              </a:rPr>
              <a:t>map values to other values</a:t>
            </a:r>
            <a:r>
              <a:rPr lang="en-US" sz="3200" dirty="0">
                <a:solidFill>
                  <a:schemeClr val="bg1"/>
                </a:solidFill>
                <a:latin typeface="Rakuten Sans" panose="020B0503020203020204" pitchFamily="34" charset="0"/>
                <a:cs typeface="Rakuten Sans" panose="020B0503020203020204" pitchFamily="34" charset="0"/>
                <a:sym typeface="Calibri"/>
              </a:rPr>
              <a:t>, rather than a sequence of imperative statements which update the running state of the program.</a:t>
            </a:r>
            <a:endParaRPr lang="en-US" sz="2400" dirty="0">
              <a:solidFill>
                <a:schemeClr val="bg1"/>
              </a:solidFill>
              <a:latin typeface="Rakuten Sans" panose="020B0503020203020204" pitchFamily="34" charset="0"/>
              <a:cs typeface="Rakuten Sans" panose="020B0503020203020204" pitchFamily="34" charset="0"/>
              <a:sym typeface="Calibri"/>
            </a:endParaRPr>
          </a:p>
          <a:p>
            <a:endParaRPr lang="en-US" sz="2400" dirty="0">
              <a:solidFill>
                <a:schemeClr val="bg1"/>
              </a:solidFill>
              <a:latin typeface="Rakuten Sans" panose="020B0503020203020204" pitchFamily="34" charset="0"/>
              <a:cs typeface="Rakuten Sans" panose="020B0503020203020204" pitchFamily="34" charset="0"/>
              <a:sym typeface="Calibri"/>
            </a:endParaRPr>
          </a:p>
          <a:p>
            <a:endParaRPr lang="en-US" sz="1800" dirty="0">
              <a:solidFill>
                <a:schemeClr val="bg1"/>
              </a:solidFill>
              <a:latin typeface="Rakuten Sans" panose="020B0503020203020204" pitchFamily="34" charset="0"/>
              <a:cs typeface="Rakuten Sans" panose="020B0503020203020204" pitchFamily="34" charset="0"/>
              <a:sym typeface="Calibri"/>
            </a:endParaRPr>
          </a:p>
          <a:p>
            <a:endParaRPr lang="en-US" sz="1800" dirty="0">
              <a:solidFill>
                <a:schemeClr val="bg1"/>
              </a:solidFill>
              <a:latin typeface="Rakuten Sans" panose="020B0503020203020204" pitchFamily="34" charset="0"/>
              <a:cs typeface="Rakuten Sans" panose="020B0503020203020204" pitchFamily="34" charset="0"/>
              <a:sym typeface="Calibri"/>
            </a:endParaRPr>
          </a:p>
          <a:p>
            <a:r>
              <a:rPr lang="en-US" sz="1800" dirty="0">
                <a:solidFill>
                  <a:schemeClr val="bg1"/>
                </a:solidFill>
                <a:latin typeface="Rakuten Sans" panose="020B0503020203020204" pitchFamily="34" charset="0"/>
                <a:cs typeface="Rakuten Sans" panose="020B0503020203020204" pitchFamily="34" charset="0"/>
                <a:sym typeface="Calibri"/>
              </a:rPr>
              <a:t>In other words, Functional programming is more about evaluation of expressions, rather than execution of commands.</a:t>
            </a:r>
          </a:p>
          <a:p>
            <a:endParaRPr lang="en-US" sz="1800" dirty="0">
              <a:solidFill>
                <a:schemeClr val="bg1"/>
              </a:solidFill>
              <a:latin typeface="Rakuten Sans" panose="020B0503020203020204" pitchFamily="34" charset="0"/>
              <a:cs typeface="Rakuten Sans" panose="020B0503020203020204" pitchFamily="34" charset="0"/>
              <a:sym typeface="Calibri"/>
            </a:endParaRPr>
          </a:p>
          <a:p>
            <a:r>
              <a:rPr lang="en-US" sz="1800" dirty="0">
                <a:solidFill>
                  <a:schemeClr val="bg1"/>
                </a:solidFill>
                <a:latin typeface="Rakuten Sans" panose="020B0503020203020204" pitchFamily="34" charset="0"/>
                <a:cs typeface="Rakuten Sans" panose="020B0503020203020204" pitchFamily="34" charset="0"/>
                <a:sym typeface="Calibri"/>
              </a:rPr>
              <a:t>(*) Examples of other paradigms are object oriented programming and procedural programming.</a:t>
            </a:r>
            <a:endParaRPr lang="en" sz="1800" dirty="0">
              <a:solidFill>
                <a:schemeClr val="bg1"/>
              </a:solidFill>
              <a:latin typeface="Rakuten Sans" panose="020B0503020203020204" pitchFamily="34" charset="0"/>
              <a:cs typeface="Rakuten Sans" panose="020B0503020203020204" pitchFamily="34" charset="0"/>
              <a:sym typeface="Calibri"/>
            </a:endParaRPr>
          </a:p>
        </p:txBody>
      </p:sp>
      <p:sp>
        <p:nvSpPr>
          <p:cNvPr id="2" name="TextBox 1">
            <a:extLst>
              <a:ext uri="{FF2B5EF4-FFF2-40B4-BE49-F238E27FC236}">
                <a16:creationId xmlns:a16="http://schemas.microsoft.com/office/drawing/2014/main" id="{D8ED8D0E-48B2-BFF4-68B2-0B63134B1E41}"/>
              </a:ext>
            </a:extLst>
          </p:cNvPr>
          <p:cNvSpPr txBox="1"/>
          <p:nvPr/>
        </p:nvSpPr>
        <p:spPr>
          <a:xfrm>
            <a:off x="779489" y="6443698"/>
            <a:ext cx="5912196" cy="261610"/>
          </a:xfrm>
          <a:prstGeom prst="rect">
            <a:avLst/>
          </a:prstGeom>
          <a:noFill/>
        </p:spPr>
        <p:txBody>
          <a:bodyPr wrap="none" rtlCol="0">
            <a:spAutoFit/>
          </a:bodyPr>
          <a:lstStyle/>
          <a:p>
            <a:r>
              <a:rPr kumimoji="1" lang="en-JP" sz="1100" dirty="0">
                <a:solidFill>
                  <a:schemeClr val="bg1"/>
                </a:solidFill>
              </a:rPr>
              <a:t>Source: </a:t>
            </a:r>
            <a:r>
              <a:rPr kumimoji="1" lang="en-US" sz="1100" dirty="0">
                <a:solidFill>
                  <a:schemeClr val="bg1"/>
                </a:solidFill>
                <a:hlinkClick r:id="rId4">
                  <a:extLst>
                    <a:ext uri="{A12FA001-AC4F-418D-AE19-62706E023703}">
                      <ahyp:hlinkClr xmlns:ahyp="http://schemas.microsoft.com/office/drawing/2018/hyperlinkcolor" val="tx"/>
                    </a:ext>
                  </a:extLst>
                </a:hlinkClick>
              </a:rPr>
              <a:t>https://en.wikipedia.org/wiki/Functional_programming</a:t>
            </a:r>
            <a:r>
              <a:rPr lang="en-US" sz="1100" dirty="0">
                <a:solidFill>
                  <a:schemeClr val="bg1"/>
                </a:solidFill>
              </a:rPr>
              <a:t> (Accessed on July 12, 2024)</a:t>
            </a:r>
            <a:endParaRPr kumimoji="1" lang="en-JP" sz="1100" dirty="0" err="1">
              <a:solidFill>
                <a:schemeClr val="bg1"/>
              </a:solidFill>
            </a:endParaRPr>
          </a:p>
        </p:txBody>
      </p:sp>
    </p:spTree>
    <p:extLst>
      <p:ext uri="{BB962C8B-B14F-4D97-AF65-F5344CB8AC3E}">
        <p14:creationId xmlns:p14="http://schemas.microsoft.com/office/powerpoint/2010/main" val="973204484"/>
      </p:ext>
    </p:extLst>
  </p:cSld>
  <p:clrMapOvr>
    <a:masterClrMapping/>
  </p:clrMapOvr>
  <p:transition spd="med"/>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33">
            <a:extLst>
              <a:ext uri="{FF2B5EF4-FFF2-40B4-BE49-F238E27FC236}">
                <a16:creationId xmlns:a16="http://schemas.microsoft.com/office/drawing/2014/main" id="{9BBD4964-CDDB-A547-80C0-195200F5C42E}"/>
              </a:ext>
            </a:extLst>
          </p:cNvPr>
          <p:cNvSpPr txBox="1">
            <a:spLocks/>
          </p:cNvSpPr>
          <p:nvPr/>
        </p:nvSpPr>
        <p:spPr>
          <a:xfrm>
            <a:off x="1190499" y="1480458"/>
            <a:ext cx="9811001" cy="1133730"/>
          </a:xfrm>
          <a:prstGeom prst="rect">
            <a:avLst/>
          </a:prstGeom>
        </p:spPr>
        <p:txBody>
          <a:bodyPr spcFirstLastPara="1" vert="horz" wrap="square" lIns="121900" tIns="121900" rIns="121900" bIns="121900" rtlCol="0" anchor="t" anchorCtr="0">
            <a:noAutofit/>
          </a:bodyPr>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a:lstStyle>
          <a:p>
            <a:pPr marL="444498" indent="-342900">
              <a:lnSpc>
                <a:spcPct val="150000"/>
              </a:lnSpc>
              <a:buSzPct val="99000"/>
              <a:buFont typeface="Arial" panose="020B0604020202020204" pitchFamily="34" charset="0"/>
              <a:buChar char="•"/>
            </a:pPr>
            <a:r>
              <a:rPr lang="en-US" sz="3200" kern="0" dirty="0">
                <a:solidFill>
                  <a:schemeClr val="bg1"/>
                </a:solidFill>
                <a:latin typeface="Rakuten Sans" panose="020B0503020203020204" pitchFamily="34" charset="0"/>
                <a:cs typeface="Rakuten Sans" panose="020B0503020203020204" pitchFamily="34" charset="0"/>
                <a:sym typeface="Calibri"/>
              </a:rPr>
              <a:t>Get the feeling of writing purely functional code</a:t>
            </a:r>
            <a:endParaRPr lang="en-US" sz="2000" kern="0" dirty="0">
              <a:solidFill>
                <a:schemeClr val="bg1"/>
              </a:solidFill>
              <a:latin typeface="Rakuten Sans" panose="020B0503020203020204" pitchFamily="34" charset="0"/>
              <a:cs typeface="Rakuten Sans" panose="020B0503020203020204" pitchFamily="34" charset="0"/>
              <a:sym typeface="Calibri"/>
            </a:endParaRPr>
          </a:p>
        </p:txBody>
      </p:sp>
      <p:sp>
        <p:nvSpPr>
          <p:cNvPr id="6" name="Shape 133">
            <a:extLst>
              <a:ext uri="{FF2B5EF4-FFF2-40B4-BE49-F238E27FC236}">
                <a16:creationId xmlns:a16="http://schemas.microsoft.com/office/drawing/2014/main" id="{4F9ED6A6-191E-9046-BE58-4F850C2932B4}"/>
              </a:ext>
            </a:extLst>
          </p:cNvPr>
          <p:cNvSpPr txBox="1">
            <a:spLocks/>
          </p:cNvSpPr>
          <p:nvPr/>
        </p:nvSpPr>
        <p:spPr bwMode="auto">
          <a:xfrm>
            <a:off x="708613" y="346727"/>
            <a:ext cx="4511087" cy="1133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121900" rIns="121900" bIns="121900" numCol="1" rtlCol="0" anchor="t" anchorCtr="0" compatLnSpc="1">
            <a:prstTxWarp prst="textNoShape">
              <a:avLst/>
            </a:prstTxWarp>
            <a:no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1598" indent="0" eaLnBrk="1" hangingPunct="1">
              <a:lnSpc>
                <a:spcPct val="120000"/>
              </a:lnSpc>
              <a:spcBef>
                <a:spcPts val="0"/>
              </a:spcBef>
              <a:buClr>
                <a:schemeClr val="tx1"/>
              </a:buClr>
              <a:buSzPts val="2400"/>
              <a:buFont typeface="Arial" panose="020B0604020202020204" pitchFamily="34" charset="0"/>
              <a:buNone/>
            </a:pPr>
            <a:r>
              <a:rPr lang="en-US" sz="4400" dirty="0">
                <a:solidFill>
                  <a:schemeClr val="bg1"/>
                </a:solidFill>
                <a:latin typeface="Rakuten Sans" panose="020B0503020203020204" pitchFamily="34" charset="0"/>
                <a:cs typeface="Rakuten Sans" panose="020B0503020203020204" pitchFamily="34" charset="0"/>
                <a:sym typeface="Calibri"/>
              </a:rPr>
              <a:t>Goal</a:t>
            </a:r>
            <a:endParaRPr lang="en-US" sz="1800" dirty="0">
              <a:solidFill>
                <a:schemeClr val="bg1"/>
              </a:solidFill>
              <a:latin typeface="Rakuten Sans" panose="020B0503020203020204" pitchFamily="34" charset="0"/>
              <a:cs typeface="Rakuten Sans" panose="020B0503020203020204" pitchFamily="34" charset="0"/>
              <a:sym typeface="Calibri"/>
            </a:endParaRPr>
          </a:p>
        </p:txBody>
      </p:sp>
      <p:sp>
        <p:nvSpPr>
          <p:cNvPr id="2" name="Shape 133">
            <a:extLst>
              <a:ext uri="{FF2B5EF4-FFF2-40B4-BE49-F238E27FC236}">
                <a16:creationId xmlns:a16="http://schemas.microsoft.com/office/drawing/2014/main" id="{BC80F9EE-FA4D-4AD6-AF51-DF005A1087C9}"/>
              </a:ext>
            </a:extLst>
          </p:cNvPr>
          <p:cNvSpPr txBox="1">
            <a:spLocks/>
          </p:cNvSpPr>
          <p:nvPr/>
        </p:nvSpPr>
        <p:spPr bwMode="auto">
          <a:xfrm>
            <a:off x="708613" y="2862135"/>
            <a:ext cx="4511087" cy="1133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121900" rIns="121900" bIns="121900" numCol="1" rtlCol="0" anchor="t" anchorCtr="0" compatLnSpc="1">
            <a:prstTxWarp prst="textNoShape">
              <a:avLst/>
            </a:prstTxWarp>
            <a:no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1598" indent="0" eaLnBrk="1" hangingPunct="1">
              <a:lnSpc>
                <a:spcPct val="120000"/>
              </a:lnSpc>
              <a:spcBef>
                <a:spcPts val="0"/>
              </a:spcBef>
              <a:buClr>
                <a:schemeClr val="tx1"/>
              </a:buClr>
              <a:buSzPts val="2400"/>
              <a:buFont typeface="Arial" panose="020B0604020202020204" pitchFamily="34" charset="0"/>
              <a:buNone/>
            </a:pPr>
            <a:r>
              <a:rPr lang="en-US" sz="4400" dirty="0">
                <a:solidFill>
                  <a:schemeClr val="bg1"/>
                </a:solidFill>
                <a:latin typeface="Rakuten Sans" panose="020B0503020203020204" pitchFamily="34" charset="0"/>
                <a:cs typeface="Rakuten Sans" panose="020B0503020203020204" pitchFamily="34" charset="0"/>
                <a:sym typeface="Calibri"/>
              </a:rPr>
              <a:t>Non-goal</a:t>
            </a:r>
            <a:endParaRPr lang="en-US" sz="1800" dirty="0">
              <a:solidFill>
                <a:schemeClr val="bg1"/>
              </a:solidFill>
              <a:latin typeface="Rakuten Sans" panose="020B0503020203020204" pitchFamily="34" charset="0"/>
              <a:cs typeface="Rakuten Sans" panose="020B0503020203020204" pitchFamily="34" charset="0"/>
              <a:sym typeface="Calibri"/>
            </a:endParaRPr>
          </a:p>
        </p:txBody>
      </p:sp>
      <p:sp>
        <p:nvSpPr>
          <p:cNvPr id="3" name="Shape 133">
            <a:extLst>
              <a:ext uri="{FF2B5EF4-FFF2-40B4-BE49-F238E27FC236}">
                <a16:creationId xmlns:a16="http://schemas.microsoft.com/office/drawing/2014/main" id="{D38D65C1-FB9C-1DF7-7004-753F12C23ADE}"/>
              </a:ext>
            </a:extLst>
          </p:cNvPr>
          <p:cNvSpPr txBox="1">
            <a:spLocks/>
          </p:cNvSpPr>
          <p:nvPr/>
        </p:nvSpPr>
        <p:spPr>
          <a:xfrm>
            <a:off x="1190498" y="3995864"/>
            <a:ext cx="9811001" cy="2116177"/>
          </a:xfrm>
          <a:prstGeom prst="rect">
            <a:avLst/>
          </a:prstGeom>
        </p:spPr>
        <p:txBody>
          <a:bodyPr spcFirstLastPara="1" vert="horz" wrap="square" lIns="121900" tIns="121900" rIns="121900" bIns="121900" rtlCol="0" anchor="t" anchorCtr="0">
            <a:noAutofit/>
          </a:bodyPr>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a:lstStyle>
          <a:p>
            <a:pPr marL="444498" indent="-342900">
              <a:lnSpc>
                <a:spcPct val="150000"/>
              </a:lnSpc>
              <a:buSzPct val="99000"/>
              <a:buFont typeface="Arial" panose="020B0604020202020204" pitchFamily="34" charset="0"/>
              <a:buChar char="•"/>
            </a:pPr>
            <a:r>
              <a:rPr lang="en-US" sz="3200" kern="0" dirty="0">
                <a:solidFill>
                  <a:schemeClr val="bg1"/>
                </a:solidFill>
                <a:latin typeface="Rakuten Sans" panose="020B0503020203020204" pitchFamily="34" charset="0"/>
                <a:cs typeface="Rakuten Sans" panose="020B0503020203020204" pitchFamily="34" charset="0"/>
                <a:sym typeface="Calibri"/>
              </a:rPr>
              <a:t>Learning the Elm language.</a:t>
            </a:r>
          </a:p>
          <a:p>
            <a:pPr marL="268296" lvl="1" indent="0">
              <a:buSzPct val="99000"/>
              <a:buNone/>
            </a:pPr>
            <a:r>
              <a:rPr lang="en-US" sz="2000" kern="0" dirty="0">
                <a:solidFill>
                  <a:schemeClr val="bg1"/>
                </a:solidFill>
                <a:latin typeface="Rakuten Sans" panose="020B0503020203020204" pitchFamily="34" charset="0"/>
                <a:cs typeface="Rakuten Sans" panose="020B0503020203020204" pitchFamily="34" charset="0"/>
                <a:sym typeface="Calibri"/>
              </a:rPr>
              <a:t>The Elm language is a simple language, but it still requires some time to grasp it, especially if you don't have experience with the ML syntax. Don't worry if you don't get all the details of the coding session, just focus of the larger picture.</a:t>
            </a:r>
            <a:endParaRPr lang="en-US" sz="1400" kern="0" dirty="0">
              <a:solidFill>
                <a:schemeClr val="bg1"/>
              </a:solidFill>
              <a:latin typeface="Rakuten Sans" panose="020B0503020203020204" pitchFamily="34" charset="0"/>
              <a:cs typeface="Rakuten Sans" panose="020B0503020203020204" pitchFamily="34" charset="0"/>
              <a:sym typeface="Calibri"/>
            </a:endParaRPr>
          </a:p>
        </p:txBody>
      </p:sp>
    </p:spTree>
    <p:extLst>
      <p:ext uri="{BB962C8B-B14F-4D97-AF65-F5344CB8AC3E}">
        <p14:creationId xmlns:p14="http://schemas.microsoft.com/office/powerpoint/2010/main" val="299979501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33">
            <a:extLst>
              <a:ext uri="{FF2B5EF4-FFF2-40B4-BE49-F238E27FC236}">
                <a16:creationId xmlns:a16="http://schemas.microsoft.com/office/drawing/2014/main" id="{9BBD4964-CDDB-A547-80C0-195200F5C42E}"/>
              </a:ext>
            </a:extLst>
          </p:cNvPr>
          <p:cNvSpPr txBox="1">
            <a:spLocks/>
          </p:cNvSpPr>
          <p:nvPr/>
        </p:nvSpPr>
        <p:spPr>
          <a:xfrm>
            <a:off x="2187498" y="2419816"/>
            <a:ext cx="8742440" cy="2665141"/>
          </a:xfrm>
          <a:prstGeom prst="rect">
            <a:avLst/>
          </a:prstGeom>
        </p:spPr>
        <p:txBody>
          <a:bodyPr spcFirstLastPara="1" vert="horz" wrap="square" lIns="121900" tIns="121900" rIns="121900" bIns="121900" rtlCol="0" anchor="t" anchorCtr="0">
            <a:noAutofit/>
          </a:bodyPr>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rgbClr val="000000"/>
                </a:solidFill>
                <a:uFillTx/>
                <a:latin typeface="+mn-lt"/>
                <a:ea typeface="+mn-ea"/>
                <a:cs typeface="+mj-cs"/>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a:lstStyle>
          <a:p>
            <a:pPr marL="444498" indent="-342900">
              <a:lnSpc>
                <a:spcPct val="150000"/>
              </a:lnSpc>
              <a:buSzPct val="99000"/>
              <a:buFont typeface="Arial" panose="020B0604020202020204" pitchFamily="34" charset="0"/>
              <a:buChar char="•"/>
            </a:pPr>
            <a:r>
              <a:rPr lang="en-US" sz="3200" kern="0" dirty="0">
                <a:solidFill>
                  <a:srgbClr val="FFFF00"/>
                </a:solidFill>
                <a:latin typeface="Rakuten Sans" panose="020B0503020203020204" pitchFamily="34" charset="0"/>
                <a:cs typeface="Rakuten Sans" panose="020B0503020203020204" pitchFamily="34" charset="0"/>
                <a:sym typeface="Calibri"/>
              </a:rPr>
              <a:t>Purely</a:t>
            </a:r>
            <a:r>
              <a:rPr lang="en-US" sz="3200" kern="0" dirty="0">
                <a:solidFill>
                  <a:schemeClr val="bg1"/>
                </a:solidFill>
                <a:latin typeface="Rakuten Sans" panose="020B0503020203020204" pitchFamily="34" charset="0"/>
                <a:cs typeface="Rakuten Sans" panose="020B0503020203020204" pitchFamily="34" charset="0"/>
                <a:sym typeface="Calibri"/>
              </a:rPr>
              <a:t> functional</a:t>
            </a:r>
            <a:r>
              <a:rPr lang="en" sz="3200" kern="0" dirty="0">
                <a:solidFill>
                  <a:schemeClr val="bg1"/>
                </a:solidFill>
                <a:latin typeface="Rakuten Sans" panose="020B0503020203020204" pitchFamily="34" charset="0"/>
                <a:cs typeface="Rakuten Sans" panose="020B0503020203020204" pitchFamily="34" charset="0"/>
                <a:sym typeface="Calibri"/>
              </a:rPr>
              <a:t> Language</a:t>
            </a:r>
          </a:p>
          <a:p>
            <a:pPr marL="444498" indent="-342900">
              <a:lnSpc>
                <a:spcPct val="150000"/>
              </a:lnSpc>
              <a:buSzPct val="99000"/>
              <a:buFont typeface="Arial" panose="020B0604020202020204" pitchFamily="34" charset="0"/>
              <a:buChar char="•"/>
            </a:pPr>
            <a:r>
              <a:rPr lang="en" sz="3200" kern="0" dirty="0">
                <a:solidFill>
                  <a:schemeClr val="bg1"/>
                </a:solidFill>
                <a:latin typeface="Rakuten Sans" panose="020B0503020203020204" pitchFamily="34" charset="0"/>
                <a:cs typeface="Rakuten Sans" panose="020B0503020203020204" pitchFamily="34" charset="0"/>
                <a:sym typeface="Calibri"/>
              </a:rPr>
              <a:t>Designed to build </a:t>
            </a:r>
            <a:r>
              <a:rPr lang="en" sz="3200" kern="0" dirty="0">
                <a:solidFill>
                  <a:srgbClr val="FFFF00"/>
                </a:solidFill>
                <a:latin typeface="Rakuten Sans" panose="020B0503020203020204" pitchFamily="34" charset="0"/>
                <a:cs typeface="Rakuten Sans" panose="020B0503020203020204" pitchFamily="34" charset="0"/>
                <a:sym typeface="Calibri"/>
              </a:rPr>
              <a:t>web applications</a:t>
            </a:r>
          </a:p>
          <a:p>
            <a:pPr marL="444498" indent="-342900">
              <a:lnSpc>
                <a:spcPct val="150000"/>
              </a:lnSpc>
              <a:buSzPct val="99000"/>
              <a:buFont typeface="Arial" panose="020B0604020202020204" pitchFamily="34" charset="0"/>
              <a:buChar char="•"/>
            </a:pPr>
            <a:r>
              <a:rPr lang="en-US" sz="3200" kern="0" dirty="0">
                <a:solidFill>
                  <a:srgbClr val="FFFF00"/>
                </a:solidFill>
                <a:latin typeface="Rakuten Sans" panose="020B0503020203020204" pitchFamily="34" charset="0"/>
                <a:cs typeface="Rakuten Sans" panose="020B0503020203020204" pitchFamily="34" charset="0"/>
                <a:sym typeface="Calibri"/>
              </a:rPr>
              <a:t>Compiles</a:t>
            </a:r>
            <a:r>
              <a:rPr lang="en-US" sz="3200" kern="0" dirty="0">
                <a:solidFill>
                  <a:schemeClr val="bg1"/>
                </a:solidFill>
                <a:latin typeface="Rakuten Sans" panose="020B0503020203020204" pitchFamily="34" charset="0"/>
                <a:cs typeface="Rakuten Sans" panose="020B0503020203020204" pitchFamily="34" charset="0"/>
                <a:sym typeface="Calibri"/>
              </a:rPr>
              <a:t> to JavaScript</a:t>
            </a:r>
            <a:endParaRPr lang="en-US" sz="2000" kern="0" dirty="0">
              <a:solidFill>
                <a:schemeClr val="bg1"/>
              </a:solidFill>
              <a:latin typeface="Rakuten Sans" panose="020B0503020203020204" pitchFamily="34" charset="0"/>
              <a:cs typeface="Rakuten Sans" panose="020B0503020203020204" pitchFamily="34" charset="0"/>
              <a:sym typeface="Calibri"/>
            </a:endParaRPr>
          </a:p>
        </p:txBody>
      </p:sp>
      <p:sp>
        <p:nvSpPr>
          <p:cNvPr id="6" name="Shape 133">
            <a:extLst>
              <a:ext uri="{FF2B5EF4-FFF2-40B4-BE49-F238E27FC236}">
                <a16:creationId xmlns:a16="http://schemas.microsoft.com/office/drawing/2014/main" id="{4F9ED6A6-191E-9046-BE58-4F850C2932B4}"/>
              </a:ext>
            </a:extLst>
          </p:cNvPr>
          <p:cNvSpPr txBox="1">
            <a:spLocks/>
          </p:cNvSpPr>
          <p:nvPr/>
        </p:nvSpPr>
        <p:spPr bwMode="auto">
          <a:xfrm>
            <a:off x="708613" y="346727"/>
            <a:ext cx="4511087" cy="1133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121900" rIns="121900" bIns="121900" numCol="1" rtlCol="0" anchor="t" anchorCtr="0" compatLnSpc="1">
            <a:prstTxWarp prst="textNoShape">
              <a:avLst/>
            </a:prstTxWarp>
            <a:noAutofit/>
          </a:bodyPr>
          <a:lst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01598" indent="0" eaLnBrk="1" hangingPunct="1">
              <a:lnSpc>
                <a:spcPct val="120000"/>
              </a:lnSpc>
              <a:spcBef>
                <a:spcPts val="0"/>
              </a:spcBef>
              <a:buClr>
                <a:schemeClr val="tx1"/>
              </a:buClr>
              <a:buSzPts val="2400"/>
              <a:buFont typeface="Arial" panose="020B0604020202020204" pitchFamily="34" charset="0"/>
              <a:buNone/>
            </a:pPr>
            <a:r>
              <a:rPr lang="en-US" sz="4400" dirty="0">
                <a:solidFill>
                  <a:schemeClr val="bg1"/>
                </a:solidFill>
                <a:latin typeface="Rakuten Sans" panose="020B0503020203020204" pitchFamily="34" charset="0"/>
                <a:cs typeface="Rakuten Sans" panose="020B0503020203020204" pitchFamily="34" charset="0"/>
                <a:sym typeface="Calibri"/>
              </a:rPr>
              <a:t>What is Elm?</a:t>
            </a:r>
            <a:endParaRPr lang="en-US" sz="1800" dirty="0">
              <a:solidFill>
                <a:schemeClr val="bg1"/>
              </a:solidFill>
              <a:latin typeface="Rakuten Sans" panose="020B0503020203020204" pitchFamily="34" charset="0"/>
              <a:cs typeface="Rakuten Sans" panose="020B0503020203020204" pitchFamily="34" charset="0"/>
              <a:sym typeface="Calibri"/>
            </a:endParaRPr>
          </a:p>
        </p:txBody>
      </p:sp>
    </p:spTree>
    <p:extLst>
      <p:ext uri="{BB962C8B-B14F-4D97-AF65-F5344CB8AC3E}">
        <p14:creationId xmlns:p14="http://schemas.microsoft.com/office/powerpoint/2010/main" val="52965705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197D6F96-391C-E442-8C82-EFA6D47340AD}"/>
              </a:ext>
            </a:extLst>
          </p:cNvPr>
          <p:cNvSpPr/>
          <p:nvPr/>
        </p:nvSpPr>
        <p:spPr>
          <a:xfrm>
            <a:off x="757517" y="1975060"/>
            <a:ext cx="10676966" cy="3855992"/>
          </a:xfrm>
          <a:prstGeom prst="roundRect">
            <a:avLst>
              <a:gd name="adj" fmla="val 1830"/>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JP" dirty="0">
              <a:latin typeface="Rakuten Sans" panose="020B0503020203020204" pitchFamily="34" charset="0"/>
              <a:cs typeface="Rakuten Sans" panose="020B0503020203020204" pitchFamily="34" charset="0"/>
            </a:endParaRPr>
          </a:p>
        </p:txBody>
      </p:sp>
      <p:sp>
        <p:nvSpPr>
          <p:cNvPr id="2" name="Title 1">
            <a:extLst>
              <a:ext uri="{FF2B5EF4-FFF2-40B4-BE49-F238E27FC236}">
                <a16:creationId xmlns:a16="http://schemas.microsoft.com/office/drawing/2014/main" id="{ED523A37-FF2F-B043-9808-51FC6F817275}"/>
              </a:ext>
            </a:extLst>
          </p:cNvPr>
          <p:cNvSpPr>
            <a:spLocks noGrp="1"/>
          </p:cNvSpPr>
          <p:nvPr>
            <p:ph type="title"/>
          </p:nvPr>
        </p:nvSpPr>
        <p:spPr>
          <a:xfrm>
            <a:off x="438150" y="336009"/>
            <a:ext cx="10572522" cy="107005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121900" rIns="121900" bIns="121900" numCol="1" rtlCol="0" anchor="t" anchorCtr="0" compatLnSpc="1">
            <a:prstTxWarp prst="textNoShape">
              <a:avLst/>
            </a:prstTxWarp>
            <a:noAutofit/>
          </a:bodyPr>
          <a:lstStyle/>
          <a:p>
            <a:pPr marL="101598" defTabSz="914400" rtl="0" fontAlgn="base">
              <a:lnSpc>
                <a:spcPct val="120000"/>
              </a:lnSpc>
              <a:spcAft>
                <a:spcPct val="0"/>
              </a:spcAft>
              <a:buClr>
                <a:schemeClr val="tx1"/>
              </a:buClr>
              <a:buSzPts val="2400"/>
              <a:buFont typeface="Arial" panose="020B0604020202020204" pitchFamily="34" charset="0"/>
            </a:pPr>
            <a:r>
              <a:rPr lang="en-US" sz="4400" b="0" kern="1200" dirty="0">
                <a:ea typeface="+mn-ea"/>
              </a:rPr>
              <a:t>Elm guarantees</a:t>
            </a:r>
            <a:endParaRPr lang="en-JP" sz="4400" b="0" kern="1200" dirty="0">
              <a:ea typeface="+mn-ea"/>
            </a:endParaRPr>
          </a:p>
        </p:txBody>
      </p:sp>
      <p:sp>
        <p:nvSpPr>
          <p:cNvPr id="3" name="Content Placeholder 2">
            <a:extLst>
              <a:ext uri="{FF2B5EF4-FFF2-40B4-BE49-F238E27FC236}">
                <a16:creationId xmlns:a16="http://schemas.microsoft.com/office/drawing/2014/main" id="{9DAF7686-0350-2749-BD35-66C17B992064}"/>
              </a:ext>
            </a:extLst>
          </p:cNvPr>
          <p:cNvSpPr>
            <a:spLocks noGrp="1"/>
          </p:cNvSpPr>
          <p:nvPr>
            <p:ph sz="quarter" idx="10"/>
          </p:nvPr>
        </p:nvSpPr>
        <p:spPr>
          <a:xfrm>
            <a:off x="2647259" y="1907129"/>
            <a:ext cx="6897482" cy="4250784"/>
          </a:xfrm>
        </p:spPr>
        <p:txBody>
          <a:bodyPr/>
          <a:lstStyle/>
          <a:p>
            <a:pPr>
              <a:lnSpc>
                <a:spcPct val="150000"/>
              </a:lnSpc>
            </a:pPr>
            <a:r>
              <a:rPr lang="en-US" sz="2800" dirty="0"/>
              <a:t>⛔	No runtime exceptions. </a:t>
            </a:r>
          </a:p>
          <a:p>
            <a:pPr>
              <a:lnSpc>
                <a:spcPct val="150000"/>
              </a:lnSpc>
            </a:pPr>
            <a:r>
              <a:rPr lang="en-US" sz="2800" dirty="0"/>
              <a:t>🗿	100% immutable data.</a:t>
            </a:r>
          </a:p>
          <a:p>
            <a:pPr>
              <a:lnSpc>
                <a:spcPct val="150000"/>
              </a:lnSpc>
            </a:pPr>
            <a:r>
              <a:rPr lang="en-US" sz="2800" dirty="0"/>
              <a:t>💧	100% pure functions.</a:t>
            </a:r>
          </a:p>
          <a:p>
            <a:pPr>
              <a:lnSpc>
                <a:spcPct val="150000"/>
              </a:lnSpc>
              <a:spcAft>
                <a:spcPts val="0"/>
              </a:spcAft>
            </a:pPr>
            <a:r>
              <a:rPr lang="en-US" sz="2800" dirty="0"/>
              <a:t>✅	100% type inference.</a:t>
            </a:r>
          </a:p>
          <a:p>
            <a:pPr>
              <a:spcAft>
                <a:spcPts val="0"/>
              </a:spcAft>
            </a:pPr>
            <a:r>
              <a:rPr lang="en-US" dirty="0"/>
              <a:t>		Using the Hindley–Milner type system,</a:t>
            </a:r>
          </a:p>
          <a:p>
            <a:pPr>
              <a:spcAft>
                <a:spcPts val="0"/>
              </a:spcAft>
            </a:pPr>
            <a:r>
              <a:rPr lang="en-US" dirty="0"/>
              <a:t>             type annotations are optional</a:t>
            </a:r>
          </a:p>
          <a:p>
            <a:pPr>
              <a:lnSpc>
                <a:spcPct val="150000"/>
              </a:lnSpc>
              <a:spcAft>
                <a:spcPts val="0"/>
              </a:spcAft>
            </a:pPr>
            <a:endParaRPr lang="en-US" dirty="0"/>
          </a:p>
          <a:p>
            <a:pPr>
              <a:lnSpc>
                <a:spcPct val="150000"/>
              </a:lnSpc>
              <a:spcAft>
                <a:spcPts val="0"/>
              </a:spcAft>
            </a:pPr>
            <a:r>
              <a:rPr lang="en-US" dirty="0"/>
              <a:t>Guarantees are maintained also for all dependencies!</a:t>
            </a:r>
          </a:p>
        </p:txBody>
      </p:sp>
    </p:spTree>
    <p:extLst>
      <p:ext uri="{BB962C8B-B14F-4D97-AF65-F5344CB8AC3E}">
        <p14:creationId xmlns:p14="http://schemas.microsoft.com/office/powerpoint/2010/main" val="779641668"/>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523A37-FF2F-B043-9808-51FC6F817275}"/>
              </a:ext>
            </a:extLst>
          </p:cNvPr>
          <p:cNvSpPr>
            <a:spLocks noGrp="1"/>
          </p:cNvSpPr>
          <p:nvPr>
            <p:ph type="title"/>
          </p:nvPr>
        </p:nvSpPr>
        <p:spPr>
          <a:xfrm>
            <a:off x="317435" y="166258"/>
            <a:ext cx="10572522" cy="1177636"/>
          </a:xfrm>
          <a:noFill/>
          <a:ln w="12700">
            <a:noFill/>
            <a:miter lim="400000"/>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121900" tIns="121900" rIns="121900" bIns="121900" numCol="1" rtlCol="0" anchor="t" anchorCtr="0" compatLnSpc="1">
            <a:prstTxWarp prst="textNoShape">
              <a:avLst/>
            </a:prstTxWarp>
            <a:noAutofit/>
          </a:bodyPr>
          <a:lstStyle/>
          <a:p>
            <a:pPr marL="101598" defTabSz="914400" rtl="0" fontAlgn="base">
              <a:lnSpc>
                <a:spcPct val="120000"/>
              </a:lnSpc>
              <a:spcAft>
                <a:spcPct val="0"/>
              </a:spcAft>
              <a:buClr>
                <a:schemeClr val="tx1"/>
              </a:buClr>
              <a:buSzPts val="2400"/>
              <a:buFont typeface="Arial" panose="020B0604020202020204" pitchFamily="34" charset="0"/>
            </a:pPr>
            <a:r>
              <a:rPr lang="en-JP" sz="4400" b="0" kern="1200" dirty="0">
                <a:ea typeface="+mn-ea"/>
              </a:rPr>
              <a:t>No need to…</a:t>
            </a:r>
          </a:p>
        </p:txBody>
      </p:sp>
      <p:sp>
        <p:nvSpPr>
          <p:cNvPr id="3" name="Content Placeholder 2">
            <a:extLst>
              <a:ext uri="{FF2B5EF4-FFF2-40B4-BE49-F238E27FC236}">
                <a16:creationId xmlns:a16="http://schemas.microsoft.com/office/drawing/2014/main" id="{9DAF7686-0350-2749-BD35-66C17B992064}"/>
              </a:ext>
            </a:extLst>
          </p:cNvPr>
          <p:cNvSpPr>
            <a:spLocks noGrp="1"/>
          </p:cNvSpPr>
          <p:nvPr>
            <p:ph sz="quarter" idx="10"/>
          </p:nvPr>
        </p:nvSpPr>
        <p:spPr>
          <a:xfrm>
            <a:off x="2232250" y="1630040"/>
            <a:ext cx="7727499" cy="4285851"/>
          </a:xfrm>
        </p:spPr>
        <p:txBody>
          <a:bodyPr/>
          <a:lstStyle/>
          <a:p>
            <a:pPr marL="457200" indent="-457200">
              <a:lnSpc>
                <a:spcPct val="150000"/>
              </a:lnSpc>
              <a:spcAft>
                <a:spcPts val="0"/>
              </a:spcAft>
              <a:buFont typeface="Arial" panose="020B0604020202020204" pitchFamily="34" charset="0"/>
              <a:buChar char="•"/>
            </a:pPr>
            <a:r>
              <a:rPr lang="en-US" sz="2400" dirty="0"/>
              <a:t>No need to use try…catch blocks</a:t>
            </a:r>
          </a:p>
          <a:p>
            <a:pPr marL="457200" indent="-457200">
              <a:lnSpc>
                <a:spcPct val="150000"/>
              </a:lnSpc>
              <a:spcAft>
                <a:spcPts val="0"/>
              </a:spcAft>
              <a:buFont typeface="Arial" panose="020B0604020202020204" pitchFamily="34" charset="0"/>
              <a:buChar char="•"/>
            </a:pPr>
            <a:r>
              <a:rPr lang="en-US" sz="2400" dirty="0"/>
              <a:t>No need to test if a method/function exists</a:t>
            </a:r>
          </a:p>
          <a:p>
            <a:pPr marL="457200" indent="-457200">
              <a:lnSpc>
                <a:spcPct val="150000"/>
              </a:lnSpc>
              <a:spcAft>
                <a:spcPts val="0"/>
              </a:spcAft>
              <a:buFont typeface="Arial" panose="020B0604020202020204" pitchFamily="34" charset="0"/>
              <a:buChar char="•"/>
            </a:pPr>
            <a:r>
              <a:rPr lang="en-US" sz="2400" dirty="0"/>
              <a:t>No need to test if a value is defined</a:t>
            </a:r>
          </a:p>
          <a:p>
            <a:pPr marL="457200" indent="-457200">
              <a:lnSpc>
                <a:spcPct val="150000"/>
              </a:lnSpc>
              <a:spcAft>
                <a:spcPts val="0"/>
              </a:spcAft>
              <a:buFont typeface="Arial" panose="020B0604020202020204" pitchFamily="34" charset="0"/>
              <a:buChar char="•"/>
            </a:pPr>
            <a:r>
              <a:rPr lang="en-US" sz="2400" dirty="0"/>
              <a:t>No need to test if a value is of the right type</a:t>
            </a:r>
          </a:p>
          <a:p>
            <a:pPr marL="457200" indent="-457200">
              <a:lnSpc>
                <a:spcPct val="150000"/>
              </a:lnSpc>
              <a:spcAft>
                <a:spcPts val="0"/>
              </a:spcAft>
              <a:buFont typeface="Arial" panose="020B0604020202020204" pitchFamily="34" charset="0"/>
              <a:buChar char="•"/>
            </a:pPr>
            <a:r>
              <a:rPr lang="en-US" sz="2400" dirty="0"/>
              <a:t>No need to learn “truthiness”</a:t>
            </a:r>
          </a:p>
          <a:p>
            <a:pPr marL="457200" indent="-457200">
              <a:lnSpc>
                <a:spcPct val="150000"/>
              </a:lnSpc>
              <a:spcAft>
                <a:spcPts val="0"/>
              </a:spcAft>
              <a:buFont typeface="Arial" panose="020B0604020202020204" pitchFamily="34" charset="0"/>
              <a:buChar char="•"/>
            </a:pPr>
            <a:r>
              <a:rPr lang="en-US" sz="2400" dirty="0"/>
              <a:t>No need to write types*</a:t>
            </a:r>
          </a:p>
          <a:p>
            <a:pPr>
              <a:spcAft>
                <a:spcPts val="0"/>
              </a:spcAft>
            </a:pPr>
            <a:endParaRPr lang="en-US" sz="1400" dirty="0"/>
          </a:p>
          <a:p>
            <a:pPr>
              <a:spcAft>
                <a:spcPts val="0"/>
              </a:spcAft>
            </a:pPr>
            <a:r>
              <a:rPr lang="en-US" sz="1400" dirty="0"/>
              <a:t>(*) Even if optional, we add them because they are good as documentation, but they are usually inferred by the code editor</a:t>
            </a:r>
          </a:p>
        </p:txBody>
      </p:sp>
    </p:spTree>
    <p:extLst>
      <p:ext uri="{BB962C8B-B14F-4D97-AF65-F5344CB8AC3E}">
        <p14:creationId xmlns:p14="http://schemas.microsoft.com/office/powerpoint/2010/main" val="221579298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A6BC2BA-6D10-1E05-1429-756B29A3CAA3}"/>
              </a:ext>
            </a:extLst>
          </p:cNvPr>
          <p:cNvGrpSpPr/>
          <p:nvPr/>
        </p:nvGrpSpPr>
        <p:grpSpPr>
          <a:xfrm>
            <a:off x="243396" y="2520588"/>
            <a:ext cx="7303697" cy="2033796"/>
            <a:chOff x="2286661" y="3429000"/>
            <a:chExt cx="7303697" cy="2033796"/>
          </a:xfrm>
        </p:grpSpPr>
        <p:grpSp>
          <p:nvGrpSpPr>
            <p:cNvPr id="5" name="Group 4">
              <a:extLst>
                <a:ext uri="{FF2B5EF4-FFF2-40B4-BE49-F238E27FC236}">
                  <a16:creationId xmlns:a16="http://schemas.microsoft.com/office/drawing/2014/main" id="{FB3CF08D-288F-1417-7749-195B41D606E8}"/>
                </a:ext>
              </a:extLst>
            </p:cNvPr>
            <p:cNvGrpSpPr/>
            <p:nvPr/>
          </p:nvGrpSpPr>
          <p:grpSpPr>
            <a:xfrm>
              <a:off x="2286661" y="3429000"/>
              <a:ext cx="7303697" cy="2033796"/>
              <a:chOff x="1129553" y="2011679"/>
              <a:chExt cx="7303697" cy="2033796"/>
            </a:xfrm>
          </p:grpSpPr>
          <p:sp>
            <p:nvSpPr>
              <p:cNvPr id="7" name="Rounded Rectangle 6">
                <a:extLst>
                  <a:ext uri="{FF2B5EF4-FFF2-40B4-BE49-F238E27FC236}">
                    <a16:creationId xmlns:a16="http://schemas.microsoft.com/office/drawing/2014/main" id="{71F6257B-3127-BE11-86E5-562E03CCDCF8}"/>
                  </a:ext>
                </a:extLst>
              </p:cNvPr>
              <p:cNvSpPr/>
              <p:nvPr/>
            </p:nvSpPr>
            <p:spPr>
              <a:xfrm>
                <a:off x="1129553" y="2011679"/>
                <a:ext cx="7303697" cy="2033796"/>
              </a:xfrm>
              <a:prstGeom prst="roundRect">
                <a:avLst>
                  <a:gd name="adj" fmla="val 4223"/>
                </a:avLst>
              </a:prstGeom>
              <a:solidFill>
                <a:schemeClr val="tx1">
                  <a:lumMod val="75000"/>
                  <a:lumOff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nvGrpSpPr>
              <p:cNvPr id="8" name="Group 7">
                <a:extLst>
                  <a:ext uri="{FF2B5EF4-FFF2-40B4-BE49-F238E27FC236}">
                    <a16:creationId xmlns:a16="http://schemas.microsoft.com/office/drawing/2014/main" id="{EC8D1D68-F62B-B031-48F1-3BB20F09DC1E}"/>
                  </a:ext>
                </a:extLst>
              </p:cNvPr>
              <p:cNvGrpSpPr/>
              <p:nvPr/>
            </p:nvGrpSpPr>
            <p:grpSpPr>
              <a:xfrm>
                <a:off x="1291249" y="2197189"/>
                <a:ext cx="727071" cy="174840"/>
                <a:chOff x="1291249" y="2197189"/>
                <a:chExt cx="727071" cy="174840"/>
              </a:xfrm>
            </p:grpSpPr>
            <p:sp>
              <p:nvSpPr>
                <p:cNvPr id="9" name="Oval 8">
                  <a:extLst>
                    <a:ext uri="{FF2B5EF4-FFF2-40B4-BE49-F238E27FC236}">
                      <a16:creationId xmlns:a16="http://schemas.microsoft.com/office/drawing/2014/main" id="{BEFFEECF-88E2-7420-4B54-360D1DABC33B}"/>
                    </a:ext>
                  </a:extLst>
                </p:cNvPr>
                <p:cNvSpPr/>
                <p:nvPr/>
              </p:nvSpPr>
              <p:spPr>
                <a:xfrm>
                  <a:off x="1291249" y="2197189"/>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09E96261-3E6F-D26A-217D-012323705F67}"/>
                    </a:ext>
                  </a:extLst>
                </p:cNvPr>
                <p:cNvSpPr/>
                <p:nvPr/>
              </p:nvSpPr>
              <p:spPr>
                <a:xfrm>
                  <a:off x="1567365" y="2197189"/>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5A17C96E-4E65-0330-5699-A3ACC2A89FC4}"/>
                    </a:ext>
                  </a:extLst>
                </p:cNvPr>
                <p:cNvSpPr/>
                <p:nvPr/>
              </p:nvSpPr>
              <p:spPr>
                <a:xfrm>
                  <a:off x="1843480" y="2197189"/>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 name="TextBox 5">
              <a:extLst>
                <a:ext uri="{FF2B5EF4-FFF2-40B4-BE49-F238E27FC236}">
                  <a16:creationId xmlns:a16="http://schemas.microsoft.com/office/drawing/2014/main" id="{8FEEF9CA-865E-9242-40FC-DA9329CACE64}"/>
                </a:ext>
              </a:extLst>
            </p:cNvPr>
            <p:cNvSpPr txBox="1"/>
            <p:nvPr/>
          </p:nvSpPr>
          <p:spPr>
            <a:xfrm>
              <a:off x="2402914" y="3992211"/>
              <a:ext cx="7011175" cy="1200329"/>
            </a:xfrm>
            <a:prstGeom prst="rect">
              <a:avLst/>
            </a:prstGeom>
            <a:noFill/>
          </p:spPr>
          <p:txBody>
            <a:bodyPr wrap="square" rtlCol="0">
              <a:spAutoFit/>
            </a:bodyPr>
            <a:lstStyle/>
            <a:p>
              <a:r>
                <a:rPr lang="en-US" dirty="0">
                  <a:solidFill>
                    <a:schemeClr val="bg1"/>
                  </a:solidFill>
                  <a:latin typeface="Andale Mono" panose="020B0509000000000004" pitchFamily="49" charset="0"/>
                </a:rPr>
                <a:t>git clone </a:t>
              </a:r>
              <a:r>
                <a:rPr lang="en-US" dirty="0">
                  <a:solidFill>
                    <a:schemeClr val="bg1"/>
                  </a:solidFill>
                  <a:latin typeface="Andale Mono" panose="020B0509000000000004" pitchFamily="49" charset="0"/>
                  <a:hlinkClick r:id="rId3">
                    <a:extLst>
                      <a:ext uri="{A12FA001-AC4F-418D-AE19-62706E023703}">
                        <ahyp:hlinkClr xmlns:ahyp="http://schemas.microsoft.com/office/drawing/2018/hyperlinkcolor" val="tx"/>
                      </a:ext>
                    </a:extLst>
                  </a:hlinkClick>
                </a:rPr>
                <a:t>https://github.com/lucamug/FP_HCMUT.git</a:t>
              </a:r>
              <a:endParaRPr lang="en-US" dirty="0">
                <a:solidFill>
                  <a:schemeClr val="bg1"/>
                </a:solidFill>
                <a:latin typeface="Andale Mono" panose="020B0509000000000004" pitchFamily="49" charset="0"/>
              </a:endParaRPr>
            </a:p>
            <a:p>
              <a:r>
                <a:rPr lang="en-US" dirty="0">
                  <a:solidFill>
                    <a:schemeClr val="bg1"/>
                  </a:solidFill>
                  <a:effectLst/>
                  <a:latin typeface="Andale Mono" panose="020B0509000000000004" pitchFamily="49" charset="0"/>
                </a:rPr>
                <a:t>cd</a:t>
              </a:r>
              <a:r>
                <a:rPr lang="en-US" dirty="0">
                  <a:solidFill>
                    <a:schemeClr val="bg1"/>
                  </a:solidFill>
                  <a:latin typeface="Andale Mono" panose="020B0509000000000004" pitchFamily="49" charset="0"/>
                </a:rPr>
                <a:t> FP_HCMUT</a:t>
              </a:r>
            </a:p>
            <a:p>
              <a:r>
                <a:rPr lang="en-US" dirty="0" err="1">
                  <a:solidFill>
                    <a:schemeClr val="bg1"/>
                  </a:solidFill>
                  <a:latin typeface="Andale Mono" panose="020B0509000000000004" pitchFamily="49" charset="0"/>
                </a:rPr>
                <a:t>npm</a:t>
              </a:r>
              <a:r>
                <a:rPr lang="en-US" dirty="0">
                  <a:solidFill>
                    <a:schemeClr val="bg1"/>
                  </a:solidFill>
                  <a:latin typeface="Andale Mono" panose="020B0509000000000004" pitchFamily="49" charset="0"/>
                </a:rPr>
                <a:t> install</a:t>
              </a:r>
            </a:p>
            <a:p>
              <a:r>
                <a:rPr kumimoji="1" lang="en-US" dirty="0" err="1">
                  <a:solidFill>
                    <a:schemeClr val="bg1"/>
                  </a:solidFill>
                  <a:latin typeface="Andale Mono" panose="020B0509000000000004" pitchFamily="49" charset="0"/>
                </a:rPr>
                <a:t>npm</a:t>
              </a:r>
              <a:r>
                <a:rPr kumimoji="1" lang="en-US" dirty="0">
                  <a:solidFill>
                    <a:schemeClr val="bg1"/>
                  </a:solidFill>
                  <a:latin typeface="Andale Mono" panose="020B0509000000000004" pitchFamily="49" charset="0"/>
                </a:rPr>
                <a:t> start</a:t>
              </a:r>
              <a:endParaRPr kumimoji="1" lang="en-JP" dirty="0" err="1">
                <a:solidFill>
                  <a:schemeClr val="bg1"/>
                </a:solidFill>
                <a:latin typeface="Andale Mono" panose="020B0509000000000004" pitchFamily="49" charset="0"/>
              </a:endParaRPr>
            </a:p>
          </p:txBody>
        </p:sp>
      </p:grpSp>
      <p:pic>
        <p:nvPicPr>
          <p:cNvPr id="12" name="Picture 11" descr="A qr code on a white background&#10;&#10;Description automatically generated">
            <a:extLst>
              <a:ext uri="{FF2B5EF4-FFF2-40B4-BE49-F238E27FC236}">
                <a16:creationId xmlns:a16="http://schemas.microsoft.com/office/drawing/2014/main" id="{79428E40-C36D-70DB-E1A5-8B432AB069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3258" y="1510997"/>
            <a:ext cx="3740880" cy="3740880"/>
          </a:xfrm>
          <a:prstGeom prst="rect">
            <a:avLst/>
          </a:prstGeom>
        </p:spPr>
      </p:pic>
    </p:spTree>
    <p:extLst>
      <p:ext uri="{BB962C8B-B14F-4D97-AF65-F5344CB8AC3E}">
        <p14:creationId xmlns:p14="http://schemas.microsoft.com/office/powerpoint/2010/main" val="4070268375"/>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377CBA-79C0-EDCF-7BA0-6BCBFC756BBA}"/>
              </a:ext>
            </a:extLst>
          </p:cNvPr>
          <p:cNvSpPr txBox="1"/>
          <p:nvPr/>
        </p:nvSpPr>
        <p:spPr>
          <a:xfrm>
            <a:off x="2167270" y="5664899"/>
            <a:ext cx="5197064" cy="369332"/>
          </a:xfrm>
          <a:prstGeom prst="rect">
            <a:avLst/>
          </a:prstGeom>
          <a:noFill/>
        </p:spPr>
        <p:txBody>
          <a:bodyPr wrap="none" lIns="91440" tIns="45720" rIns="91440" bIns="45720" rtlCol="0" anchor="t">
            <a:spAutoFit/>
          </a:bodyPr>
          <a:lstStyle/>
          <a:p>
            <a:r>
              <a:rPr kumimoji="1" lang="en-US" dirty="0">
                <a:solidFill>
                  <a:schemeClr val="bg1"/>
                </a:solidFill>
                <a:hlinkClick r:id="rId3">
                  <a:extLst>
                    <a:ext uri="{A12FA001-AC4F-418D-AE19-62706E023703}">
                      <ahyp:hlinkClr xmlns:ahyp="http://schemas.microsoft.com/office/drawing/2018/hyperlinkcolor" val="tx"/>
                    </a:ext>
                  </a:extLst>
                </a:hlinkClick>
              </a:rPr>
              <a:t>https://ellie-app.com/</a:t>
            </a:r>
            <a:r>
              <a:rPr lang="en-US" dirty="0">
                <a:solidFill>
                  <a:schemeClr val="bg1"/>
                </a:solidFill>
              </a:rPr>
              <a:t> (Accessed on Jul 10, 2024) </a:t>
            </a:r>
            <a:endParaRPr kumimoji="1" lang="en-JP" dirty="0" err="1">
              <a:solidFill>
                <a:schemeClr val="bg1"/>
              </a:solidFill>
            </a:endParaRPr>
          </a:p>
        </p:txBody>
      </p:sp>
      <p:pic>
        <p:nvPicPr>
          <p:cNvPr id="6" name="Picture 5" descr="A screenshot of a computer screen&#10;&#10;Description automatically generated">
            <a:extLst>
              <a:ext uri="{FF2B5EF4-FFF2-40B4-BE49-F238E27FC236}">
                <a16:creationId xmlns:a16="http://schemas.microsoft.com/office/drawing/2014/main" id="{82942019-33C2-14E5-E112-A53BE29B8B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9800" y="1302385"/>
            <a:ext cx="7772400" cy="4253229"/>
          </a:xfrm>
          <a:prstGeom prst="rect">
            <a:avLst/>
          </a:prstGeom>
        </p:spPr>
      </p:pic>
    </p:spTree>
    <p:extLst>
      <p:ext uri="{BB962C8B-B14F-4D97-AF65-F5344CB8AC3E}">
        <p14:creationId xmlns:p14="http://schemas.microsoft.com/office/powerpoint/2010/main" val="1877522563"/>
      </p:ext>
    </p:extLst>
  </p:cSld>
  <p:clrMapOvr>
    <a:masterClrMapping/>
  </p:clrMapOvr>
  <p:transition spd="med"/>
  <p:extLst>
    <p:ext uri="{6950BFC3-D8DA-4A85-94F7-54DA5524770B}">
      <p188:commentRel xmlns:p188="http://schemas.microsoft.com/office/powerpoint/2018/8/main" r:id="rId2"/>
    </p:ext>
  </p:extLs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C377CBA-79C0-EDCF-7BA0-6BCBFC756BBA}"/>
              </a:ext>
            </a:extLst>
          </p:cNvPr>
          <p:cNvSpPr txBox="1"/>
          <p:nvPr/>
        </p:nvSpPr>
        <p:spPr>
          <a:xfrm>
            <a:off x="5198055" y="6417868"/>
            <a:ext cx="4382931" cy="369332"/>
          </a:xfrm>
          <a:prstGeom prst="rect">
            <a:avLst/>
          </a:prstGeom>
          <a:noFill/>
        </p:spPr>
        <p:txBody>
          <a:bodyPr wrap="none" lIns="91440" tIns="45720" rIns="91440" bIns="45720" rtlCol="0" anchor="t">
            <a:noAutofit/>
          </a:bodyPr>
          <a:lstStyle/>
          <a:p>
            <a:r>
              <a:rPr kumimoji="1" lang="en-US" sz="1400" dirty="0">
                <a:solidFill>
                  <a:schemeClr val="bg1"/>
                </a:solidFill>
                <a:latin typeface="Rakuten Sans" panose="020B0503020203020204" pitchFamily="34" charset="0"/>
                <a:cs typeface="Rakuten Sans" panose="020B0503020203020204" pitchFamily="34" charset="0"/>
                <a:hlinkClick r:id="rId3">
                  <a:extLst>
                    <a:ext uri="{A12FA001-AC4F-418D-AE19-62706E023703}">
                      <ahyp:hlinkClr xmlns:ahyp="http://schemas.microsoft.com/office/drawing/2018/hyperlinkcolor" val="tx"/>
                    </a:ext>
                  </a:extLst>
                </a:hlinkClick>
              </a:rPr>
              <a:t>https://guide.elm-lang.org/architecture/</a:t>
            </a:r>
            <a:r>
              <a:rPr lang="en-US" sz="1400" dirty="0">
                <a:solidFill>
                  <a:schemeClr val="bg1"/>
                </a:solidFill>
                <a:latin typeface="Rakuten Sans" panose="020B0503020203020204" pitchFamily="34" charset="0"/>
                <a:cs typeface="Rakuten Sans" panose="020B0503020203020204" pitchFamily="34" charset="0"/>
              </a:rPr>
              <a:t> (Accessed on Jul 10, 2024)</a:t>
            </a:r>
            <a:endParaRPr lang="en-JP" sz="1400" dirty="0" err="1">
              <a:solidFill>
                <a:schemeClr val="bg1"/>
              </a:solidFill>
              <a:latin typeface="Rakuten Sans" panose="020B0503020203020204" pitchFamily="34" charset="0"/>
              <a:cs typeface="Rakuten Sans" panose="020B0503020203020204" pitchFamily="34" charset="0"/>
            </a:endParaRPr>
          </a:p>
        </p:txBody>
      </p:sp>
      <p:sp>
        <p:nvSpPr>
          <p:cNvPr id="2" name="TextBox 1">
            <a:extLst>
              <a:ext uri="{FF2B5EF4-FFF2-40B4-BE49-F238E27FC236}">
                <a16:creationId xmlns:a16="http://schemas.microsoft.com/office/drawing/2014/main" id="{F32A5B31-9FE4-6A10-A813-6217ED265086}"/>
              </a:ext>
            </a:extLst>
          </p:cNvPr>
          <p:cNvSpPr txBox="1"/>
          <p:nvPr/>
        </p:nvSpPr>
        <p:spPr>
          <a:xfrm>
            <a:off x="206376" y="0"/>
            <a:ext cx="9199383" cy="1899490"/>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dirty="0">
                <a:latin typeface="Rakuten Sans" panose="020B0503020203020204" pitchFamily="34" charset="0"/>
                <a:cs typeface="Rakuten Sans" panose="020B0503020203020204" pitchFamily="34" charset="0"/>
              </a:rPr>
              <a:t>The Elm</a:t>
            </a:r>
          </a:p>
          <a:p>
            <a:pPr algn="l"/>
            <a:r>
              <a:rPr lang="en-US" sz="3200" dirty="0">
                <a:latin typeface="Rakuten Sans" panose="020B0503020203020204" pitchFamily="34" charset="0"/>
                <a:cs typeface="Rakuten Sans" panose="020B0503020203020204" pitchFamily="34" charset="0"/>
              </a:rPr>
              <a:t>Architecture</a:t>
            </a:r>
          </a:p>
        </p:txBody>
      </p:sp>
      <p:grpSp>
        <p:nvGrpSpPr>
          <p:cNvPr id="8" name="Group 7">
            <a:extLst>
              <a:ext uri="{FF2B5EF4-FFF2-40B4-BE49-F238E27FC236}">
                <a16:creationId xmlns:a16="http://schemas.microsoft.com/office/drawing/2014/main" id="{4E48AB6F-D58C-FF69-AE9C-E542E04EE98A}"/>
              </a:ext>
            </a:extLst>
          </p:cNvPr>
          <p:cNvGrpSpPr/>
          <p:nvPr/>
        </p:nvGrpSpPr>
        <p:grpSpPr>
          <a:xfrm>
            <a:off x="5283778" y="464986"/>
            <a:ext cx="5376356" cy="5928028"/>
            <a:chOff x="4497985" y="644237"/>
            <a:chExt cx="2873859" cy="3168748"/>
          </a:xfrm>
        </p:grpSpPr>
        <p:pic>
          <p:nvPicPr>
            <p:cNvPr id="5" name="Picture 4" descr="A diagram of a computer&#10;&#10;Description automatically generated">
              <a:extLst>
                <a:ext uri="{FF2B5EF4-FFF2-40B4-BE49-F238E27FC236}">
                  <a16:creationId xmlns:a16="http://schemas.microsoft.com/office/drawing/2014/main" id="{A7601971-ACB3-C1CC-1A5A-873E56467D24}"/>
                </a:ext>
              </a:extLst>
            </p:cNvPr>
            <p:cNvPicPr>
              <a:picLocks noChangeAspect="1"/>
            </p:cNvPicPr>
            <p:nvPr/>
          </p:nvPicPr>
          <p:blipFill rotWithShape="1">
            <a:blip r:embed="rId4">
              <a:extLst>
                <a:ext uri="{28A0092B-C50C-407E-A947-70E740481C1C}">
                  <a14:useLocalDpi xmlns:a14="http://schemas.microsoft.com/office/drawing/2010/main" val="0"/>
                </a:ext>
              </a:extLst>
            </a:blip>
            <a:srcRect r="29982" b="34371"/>
            <a:stretch/>
          </p:blipFill>
          <p:spPr>
            <a:xfrm>
              <a:off x="4497985" y="644237"/>
              <a:ext cx="2873859" cy="2463105"/>
            </a:xfrm>
            <a:prstGeom prst="rect">
              <a:avLst/>
            </a:prstGeom>
          </p:spPr>
        </p:pic>
        <p:pic>
          <p:nvPicPr>
            <p:cNvPr id="7" name="Picture 6" descr="A diagram of a computer&#10;&#10;Description automatically generated">
              <a:extLst>
                <a:ext uri="{FF2B5EF4-FFF2-40B4-BE49-F238E27FC236}">
                  <a16:creationId xmlns:a16="http://schemas.microsoft.com/office/drawing/2014/main" id="{8B2984C2-5CE9-E2A5-097C-322116768657}"/>
                </a:ext>
              </a:extLst>
            </p:cNvPr>
            <p:cNvPicPr>
              <a:picLocks noChangeAspect="1"/>
            </p:cNvPicPr>
            <p:nvPr/>
          </p:nvPicPr>
          <p:blipFill rotWithShape="1">
            <a:blip r:embed="rId4">
              <a:extLst>
                <a:ext uri="{28A0092B-C50C-407E-A947-70E740481C1C}">
                  <a14:useLocalDpi xmlns:a14="http://schemas.microsoft.com/office/drawing/2010/main" val="0"/>
                </a:ext>
              </a:extLst>
            </a:blip>
            <a:srcRect t="80466" r="29982"/>
            <a:stretch/>
          </p:blipFill>
          <p:spPr>
            <a:xfrm>
              <a:off x="4497985" y="3079850"/>
              <a:ext cx="2873859" cy="733135"/>
            </a:xfrm>
            <a:prstGeom prst="rect">
              <a:avLst/>
            </a:prstGeom>
          </p:spPr>
        </p:pic>
      </p:grpSp>
    </p:spTree>
    <p:extLst>
      <p:ext uri="{BB962C8B-B14F-4D97-AF65-F5344CB8AC3E}">
        <p14:creationId xmlns:p14="http://schemas.microsoft.com/office/powerpoint/2010/main" val="2716854811"/>
      </p:ext>
    </p:extLst>
  </p:cSld>
  <p:clrMapOvr>
    <a:masterClrMapping/>
  </p:clrMapOvr>
  <p:transition spd="med"/>
  <p:extLst>
    <p:ext uri="{6950BFC3-D8DA-4A85-94F7-54DA5524770B}">
      <p188:commentRel xmlns:p188="http://schemas.microsoft.com/office/powerpoint/2018/8/main" r:id="rId2"/>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8BFFAED-D4CD-2458-244E-EA5F45E8757D}"/>
              </a:ext>
            </a:extLst>
          </p:cNvPr>
          <p:cNvSpPr txBox="1"/>
          <p:nvPr/>
        </p:nvSpPr>
        <p:spPr>
          <a:xfrm>
            <a:off x="83130" y="-144554"/>
            <a:ext cx="8180387" cy="976161"/>
          </a:xfrm>
          <a:prstGeom prst="rect">
            <a:avLst/>
          </a:prstGeom>
          <a:noFill/>
          <a:ln>
            <a:noFill/>
          </a:ln>
        </p:spPr>
        <p:txBody>
          <a:bodyPr wrap="square" lIns="270000" tIns="270000" rIns="270000" bIns="270000" rtlCol="0" anchor="t">
            <a:sp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dirty="0">
                <a:latin typeface="Rakuten Sans" panose="020B0503020203020204" pitchFamily="34" charset="0"/>
                <a:cs typeface="Rakuten Sans" panose="020B0503020203020204" pitchFamily="34" charset="0"/>
              </a:rPr>
              <a:t>The Elm Architecture loop</a:t>
            </a:r>
            <a:endParaRPr lang="en-US" sz="1800" dirty="0">
              <a:latin typeface="Rakuten Sans" panose="020B0503020203020204" pitchFamily="34" charset="0"/>
              <a:cs typeface="Rakuten Sans" panose="020B0503020203020204" pitchFamily="34" charset="0"/>
            </a:endParaRPr>
          </a:p>
        </p:txBody>
      </p:sp>
      <p:pic>
        <p:nvPicPr>
          <p:cNvPr id="6" name="Picture 5">
            <a:extLst>
              <a:ext uri="{FF2B5EF4-FFF2-40B4-BE49-F238E27FC236}">
                <a16:creationId xmlns:a16="http://schemas.microsoft.com/office/drawing/2014/main" id="{70D06118-228A-8F2B-41E0-CED80FC40B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2921" y="691144"/>
            <a:ext cx="11526158" cy="5157957"/>
          </a:xfrm>
          <a:prstGeom prst="rect">
            <a:avLst/>
          </a:prstGeom>
        </p:spPr>
      </p:pic>
      <p:sp>
        <p:nvSpPr>
          <p:cNvPr id="2" name="TextBox 1">
            <a:extLst>
              <a:ext uri="{FF2B5EF4-FFF2-40B4-BE49-F238E27FC236}">
                <a16:creationId xmlns:a16="http://schemas.microsoft.com/office/drawing/2014/main" id="{EB1EE178-6373-801B-1D90-697519D4CCA4}"/>
              </a:ext>
            </a:extLst>
          </p:cNvPr>
          <p:cNvSpPr txBox="1"/>
          <p:nvPr/>
        </p:nvSpPr>
        <p:spPr>
          <a:xfrm>
            <a:off x="475451" y="5736348"/>
            <a:ext cx="11526157" cy="1221668"/>
          </a:xfrm>
          <a:prstGeom prst="rect">
            <a:avLst/>
          </a:prstGeom>
          <a:noFill/>
          <a:ln>
            <a:noFill/>
          </a:ln>
        </p:spPr>
        <p:txBody>
          <a:bodyPr wrap="square" lIns="270000" tIns="270000" rIns="270000" bIns="270000" numCol="3"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marL="342900" indent="-342900" algn="l">
              <a:buFont typeface="+mj-lt"/>
              <a:buAutoNum type="arabicPeriod"/>
            </a:pPr>
            <a:r>
              <a:rPr lang="en-US" sz="1100" dirty="0">
                <a:latin typeface="Rakuten Sans" panose="020B0503020203020204" pitchFamily="34" charset="0"/>
                <a:cs typeface="Rakuten Sans" panose="020B0503020203020204" pitchFamily="34" charset="0"/>
              </a:rPr>
              <a:t>Something happen (for example a user click on a button, and http response, etc.)</a:t>
            </a:r>
          </a:p>
          <a:p>
            <a:pPr marL="342900" indent="-342900" algn="l">
              <a:buFont typeface="+mj-lt"/>
              <a:buAutoNum type="arabicPeriod"/>
            </a:pPr>
            <a:r>
              <a:rPr lang="en-US" sz="1100" dirty="0">
                <a:latin typeface="Rakuten Sans" panose="020B0503020203020204" pitchFamily="34" charset="0"/>
                <a:cs typeface="Rakuten Sans" panose="020B0503020203020204" pitchFamily="34" charset="0"/>
              </a:rPr>
              <a:t>A message (Msg) is generated</a:t>
            </a:r>
          </a:p>
          <a:p>
            <a:pPr marL="342900" indent="-342900" algn="l">
              <a:buFont typeface="+mj-lt"/>
              <a:buAutoNum type="arabicPeriod"/>
            </a:pPr>
            <a:r>
              <a:rPr lang="en-US" sz="1100" dirty="0">
                <a:latin typeface="Rakuten Sans" panose="020B0503020203020204" pitchFamily="34" charset="0"/>
                <a:cs typeface="Rakuten Sans" panose="020B0503020203020204" pitchFamily="34" charset="0"/>
              </a:rPr>
              <a:t>Msg + Model are sent to update</a:t>
            </a:r>
          </a:p>
          <a:p>
            <a:pPr marL="342900" indent="-342900" algn="l">
              <a:buFont typeface="+mj-lt"/>
              <a:buAutoNum type="arabicPeriod"/>
            </a:pPr>
            <a:r>
              <a:rPr lang="en-US" sz="1100" dirty="0">
                <a:latin typeface="Rakuten Sans" panose="020B0503020203020204" pitchFamily="34" charset="0"/>
                <a:cs typeface="Rakuten Sans" panose="020B0503020203020204" pitchFamily="34" charset="0"/>
              </a:rPr>
              <a:t>update return a new Model and an optional command (</a:t>
            </a:r>
            <a:r>
              <a:rPr lang="en-US" sz="1100" dirty="0" err="1">
                <a:latin typeface="Rakuten Sans" panose="020B0503020203020204" pitchFamily="34" charset="0"/>
                <a:cs typeface="Rakuten Sans" panose="020B0503020203020204" pitchFamily="34" charset="0"/>
              </a:rPr>
              <a:t>Cmd</a:t>
            </a:r>
            <a:r>
              <a:rPr lang="en-US" sz="1100" dirty="0">
                <a:latin typeface="Rakuten Sans" panose="020B0503020203020204" pitchFamily="34" charset="0"/>
                <a:cs typeface="Rakuten Sans" panose="020B0503020203020204" pitchFamily="34" charset="0"/>
              </a:rPr>
              <a:t>)</a:t>
            </a:r>
          </a:p>
          <a:p>
            <a:pPr marL="342900" indent="-342900" algn="l">
              <a:buFont typeface="+mj-lt"/>
              <a:buAutoNum type="arabicPeriod"/>
            </a:pPr>
            <a:r>
              <a:rPr lang="en-US" sz="1100" dirty="0" err="1">
                <a:latin typeface="Rakuten Sans" panose="020B0503020203020204" pitchFamily="34" charset="0"/>
                <a:cs typeface="Rakuten Sans" panose="020B0503020203020204" pitchFamily="34" charset="0"/>
              </a:rPr>
              <a:t>Cmd</a:t>
            </a:r>
            <a:r>
              <a:rPr lang="en-US" sz="1100" dirty="0">
                <a:latin typeface="Rakuten Sans" panose="020B0503020203020204" pitchFamily="34" charset="0"/>
                <a:cs typeface="Rakuten Sans" panose="020B0503020203020204" pitchFamily="34" charset="0"/>
              </a:rPr>
              <a:t> is sent to the effects engine and executed (example: an http request)</a:t>
            </a:r>
          </a:p>
          <a:p>
            <a:pPr marL="342900" indent="-342900" algn="l">
              <a:buFont typeface="+mj-lt"/>
              <a:buAutoNum type="arabicPeriod"/>
            </a:pPr>
            <a:r>
              <a:rPr lang="en-US" sz="1100" dirty="0">
                <a:latin typeface="Rakuten Sans" panose="020B0503020203020204" pitchFamily="34" charset="0"/>
                <a:cs typeface="Rakuten Sans" panose="020B0503020203020204" pitchFamily="34" charset="0"/>
              </a:rPr>
              <a:t>The new Model is sent to the view</a:t>
            </a:r>
          </a:p>
          <a:p>
            <a:pPr marL="342900" indent="-342900" algn="l">
              <a:buFont typeface="+mj-lt"/>
              <a:buAutoNum type="arabicPeriod"/>
            </a:pPr>
            <a:r>
              <a:rPr lang="en-US" sz="1100" dirty="0">
                <a:latin typeface="Rakuten Sans" panose="020B0503020203020204" pitchFamily="34" charset="0"/>
                <a:cs typeface="Rakuten Sans" panose="020B0503020203020204" pitchFamily="34" charset="0"/>
              </a:rPr>
              <a:t>view return new html</a:t>
            </a:r>
          </a:p>
          <a:p>
            <a:pPr marL="342900" indent="-342900" algn="l">
              <a:buFont typeface="+mj-lt"/>
              <a:buAutoNum type="arabicPeriod"/>
            </a:pPr>
            <a:r>
              <a:rPr lang="en-US" sz="1100" dirty="0">
                <a:latin typeface="Rakuten Sans" panose="020B0503020203020204" pitchFamily="34" charset="0"/>
                <a:cs typeface="Rakuten Sans" panose="020B0503020203020204" pitchFamily="34" charset="0"/>
              </a:rPr>
              <a:t>New html is used to update the web page</a:t>
            </a:r>
          </a:p>
          <a:p>
            <a:pPr marL="342900" indent="-342900" algn="l">
              <a:buFont typeface="+mj-lt"/>
              <a:buAutoNum type="arabicPeriod"/>
            </a:pPr>
            <a:r>
              <a:rPr lang="en-US" sz="1100" dirty="0">
                <a:latin typeface="Rakuten Sans" panose="020B0503020203020204" pitchFamily="34" charset="0"/>
                <a:cs typeface="Rakuten Sans" panose="020B0503020203020204" pitchFamily="34" charset="0"/>
              </a:rPr>
              <a:t>Go to step 1 and repeat</a:t>
            </a:r>
          </a:p>
        </p:txBody>
      </p:sp>
    </p:spTree>
    <p:extLst>
      <p:ext uri="{BB962C8B-B14F-4D97-AF65-F5344CB8AC3E}">
        <p14:creationId xmlns:p14="http://schemas.microsoft.com/office/powerpoint/2010/main" val="2213820321"/>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1">
            <a:extLst>
              <a:ext uri="{FF2B5EF4-FFF2-40B4-BE49-F238E27FC236}">
                <a16:creationId xmlns:a16="http://schemas.microsoft.com/office/drawing/2014/main" id="{96CF2C6C-33ED-924E-8BE0-79F5498D779B}"/>
              </a:ext>
            </a:extLst>
          </p:cNvPr>
          <p:cNvSpPr txBox="1">
            <a:spLocks/>
          </p:cNvSpPr>
          <p:nvPr/>
        </p:nvSpPr>
        <p:spPr bwMode="auto">
          <a:xfrm>
            <a:off x="833023" y="288052"/>
            <a:ext cx="10515600" cy="581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eaLnBrk="0" hangingPunct="0"/>
            <a:r>
              <a:rPr lang="en-US" sz="3600" dirty="0">
                <a:solidFill>
                  <a:schemeClr val="bg1"/>
                </a:solidFill>
                <a:latin typeface="Rakuten Sans" panose="020B0503020203020204" pitchFamily="34" charset="0"/>
                <a:cs typeface="Rakuten Sans" panose="020B0503020203020204" pitchFamily="34" charset="0"/>
              </a:rPr>
              <a:t>Functions definition compared to JavaScript</a:t>
            </a:r>
          </a:p>
        </p:txBody>
      </p:sp>
      <p:grpSp>
        <p:nvGrpSpPr>
          <p:cNvPr id="51" name="Group 50">
            <a:extLst>
              <a:ext uri="{FF2B5EF4-FFF2-40B4-BE49-F238E27FC236}">
                <a16:creationId xmlns:a16="http://schemas.microsoft.com/office/drawing/2014/main" id="{6756C6BA-8392-7045-9E7B-43E01934E633}"/>
              </a:ext>
            </a:extLst>
          </p:cNvPr>
          <p:cNvGrpSpPr/>
          <p:nvPr/>
        </p:nvGrpSpPr>
        <p:grpSpPr>
          <a:xfrm>
            <a:off x="7084709" y="1966855"/>
            <a:ext cx="3334415" cy="1108285"/>
            <a:chOff x="2355232" y="1897814"/>
            <a:chExt cx="3334415" cy="1108285"/>
          </a:xfrm>
        </p:grpSpPr>
        <p:grpSp>
          <p:nvGrpSpPr>
            <p:cNvPr id="52" name="Group 51">
              <a:extLst>
                <a:ext uri="{FF2B5EF4-FFF2-40B4-BE49-F238E27FC236}">
                  <a16:creationId xmlns:a16="http://schemas.microsoft.com/office/drawing/2014/main" id="{3A9199BC-2635-684B-9019-38AD77A2B8E3}"/>
                </a:ext>
              </a:extLst>
            </p:cNvPr>
            <p:cNvGrpSpPr/>
            <p:nvPr/>
          </p:nvGrpSpPr>
          <p:grpSpPr>
            <a:xfrm>
              <a:off x="2355232" y="1897814"/>
              <a:ext cx="3334415" cy="1108285"/>
              <a:chOff x="1129553" y="2011679"/>
              <a:chExt cx="3334415" cy="1108285"/>
            </a:xfrm>
          </p:grpSpPr>
          <p:sp>
            <p:nvSpPr>
              <p:cNvPr id="54" name="Rounded Rectangle 53">
                <a:extLst>
                  <a:ext uri="{FF2B5EF4-FFF2-40B4-BE49-F238E27FC236}">
                    <a16:creationId xmlns:a16="http://schemas.microsoft.com/office/drawing/2014/main" id="{3B2B9E91-93D5-E44E-B88B-3B706830CD8E}"/>
                  </a:ext>
                </a:extLst>
              </p:cNvPr>
              <p:cNvSpPr/>
              <p:nvPr/>
            </p:nvSpPr>
            <p:spPr>
              <a:xfrm>
                <a:off x="1129553" y="2011679"/>
                <a:ext cx="3334415" cy="1108285"/>
              </a:xfrm>
              <a:prstGeom prst="roundRect">
                <a:avLst>
                  <a:gd name="adj" fmla="val 4223"/>
                </a:avLst>
              </a:prstGeom>
              <a:solidFill>
                <a:schemeClr val="tx1">
                  <a:lumMod val="75000"/>
                  <a:lumOff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63254C4C-1236-4947-A310-ED5E69CC5EA9}"/>
                  </a:ext>
                </a:extLst>
              </p:cNvPr>
              <p:cNvGrpSpPr/>
              <p:nvPr/>
            </p:nvGrpSpPr>
            <p:grpSpPr>
              <a:xfrm>
                <a:off x="1291249" y="2197189"/>
                <a:ext cx="727071" cy="174840"/>
                <a:chOff x="1291249" y="2197189"/>
                <a:chExt cx="727071" cy="174840"/>
              </a:xfrm>
            </p:grpSpPr>
            <p:sp>
              <p:nvSpPr>
                <p:cNvPr id="56" name="Oval 55">
                  <a:extLst>
                    <a:ext uri="{FF2B5EF4-FFF2-40B4-BE49-F238E27FC236}">
                      <a16:creationId xmlns:a16="http://schemas.microsoft.com/office/drawing/2014/main" id="{4BF89217-32EC-B745-9C8C-C9083E767E4E}"/>
                    </a:ext>
                  </a:extLst>
                </p:cNvPr>
                <p:cNvSpPr/>
                <p:nvPr/>
              </p:nvSpPr>
              <p:spPr>
                <a:xfrm>
                  <a:off x="1291249" y="2197189"/>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5BA32DE-37EC-2E4F-80FC-0A40BB73B6D3}"/>
                    </a:ext>
                  </a:extLst>
                </p:cNvPr>
                <p:cNvSpPr/>
                <p:nvPr/>
              </p:nvSpPr>
              <p:spPr>
                <a:xfrm>
                  <a:off x="1567365" y="2197189"/>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C042C433-2733-F345-99A6-93B2EB590F44}"/>
                    </a:ext>
                  </a:extLst>
                </p:cNvPr>
                <p:cNvSpPr/>
                <p:nvPr/>
              </p:nvSpPr>
              <p:spPr>
                <a:xfrm>
                  <a:off x="1843480" y="2197189"/>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3" name="TextBox 52">
              <a:extLst>
                <a:ext uri="{FF2B5EF4-FFF2-40B4-BE49-F238E27FC236}">
                  <a16:creationId xmlns:a16="http://schemas.microsoft.com/office/drawing/2014/main" id="{FA72D33E-AF22-5A4A-BD6B-96A0AADC2899}"/>
                </a:ext>
              </a:extLst>
            </p:cNvPr>
            <p:cNvSpPr txBox="1"/>
            <p:nvPr/>
          </p:nvSpPr>
          <p:spPr>
            <a:xfrm>
              <a:off x="2471485" y="2461025"/>
              <a:ext cx="2324675" cy="369332"/>
            </a:xfrm>
            <a:prstGeom prst="rect">
              <a:avLst/>
            </a:prstGeom>
            <a:noFill/>
          </p:spPr>
          <p:txBody>
            <a:bodyPr wrap="none" rtlCol="0">
              <a:spAutoFit/>
            </a:bodyPr>
            <a:lstStyle/>
            <a:p>
              <a:r>
                <a:rPr lang="en-US" dirty="0">
                  <a:solidFill>
                    <a:schemeClr val="bg1"/>
                  </a:solidFill>
                  <a:latin typeface="Fira Code" panose="020B0509050000020004" pitchFamily="49" charset="0"/>
                  <a:ea typeface="Fira Code" panose="020B0509050000020004" pitchFamily="49" charset="0"/>
                </a:rPr>
                <a:t>sum a b = a + b</a:t>
              </a:r>
            </a:p>
          </p:txBody>
        </p:sp>
      </p:grpSp>
      <p:grpSp>
        <p:nvGrpSpPr>
          <p:cNvPr id="43" name="Group 42">
            <a:extLst>
              <a:ext uri="{FF2B5EF4-FFF2-40B4-BE49-F238E27FC236}">
                <a16:creationId xmlns:a16="http://schemas.microsoft.com/office/drawing/2014/main" id="{BFC7E943-0E24-7243-8932-4AE138EE17A2}"/>
              </a:ext>
            </a:extLst>
          </p:cNvPr>
          <p:cNvGrpSpPr/>
          <p:nvPr/>
        </p:nvGrpSpPr>
        <p:grpSpPr>
          <a:xfrm>
            <a:off x="1059677" y="4320221"/>
            <a:ext cx="4481807" cy="1108285"/>
            <a:chOff x="2355232" y="1897814"/>
            <a:chExt cx="4481807" cy="1108285"/>
          </a:xfrm>
        </p:grpSpPr>
        <p:grpSp>
          <p:nvGrpSpPr>
            <p:cNvPr id="44" name="Group 43">
              <a:extLst>
                <a:ext uri="{FF2B5EF4-FFF2-40B4-BE49-F238E27FC236}">
                  <a16:creationId xmlns:a16="http://schemas.microsoft.com/office/drawing/2014/main" id="{2F649687-152A-A24F-B749-F68EF5D38846}"/>
                </a:ext>
              </a:extLst>
            </p:cNvPr>
            <p:cNvGrpSpPr/>
            <p:nvPr/>
          </p:nvGrpSpPr>
          <p:grpSpPr>
            <a:xfrm>
              <a:off x="2355232" y="1897814"/>
              <a:ext cx="4481807" cy="1108285"/>
              <a:chOff x="1129553" y="2011679"/>
              <a:chExt cx="4481807" cy="1108285"/>
            </a:xfrm>
          </p:grpSpPr>
          <p:sp>
            <p:nvSpPr>
              <p:cNvPr id="46" name="Rounded Rectangle 45">
                <a:extLst>
                  <a:ext uri="{FF2B5EF4-FFF2-40B4-BE49-F238E27FC236}">
                    <a16:creationId xmlns:a16="http://schemas.microsoft.com/office/drawing/2014/main" id="{59D399EA-202B-2443-8634-0C06EE663A65}"/>
                  </a:ext>
                </a:extLst>
              </p:cNvPr>
              <p:cNvSpPr/>
              <p:nvPr/>
            </p:nvSpPr>
            <p:spPr>
              <a:xfrm>
                <a:off x="1129553" y="2011679"/>
                <a:ext cx="4481807" cy="1108285"/>
              </a:xfrm>
              <a:prstGeom prst="roundRect">
                <a:avLst>
                  <a:gd name="adj" fmla="val 4223"/>
                </a:avLst>
              </a:prstGeom>
              <a:solidFill>
                <a:schemeClr val="accent6">
                  <a:lumMod val="7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7" name="Group 46">
                <a:extLst>
                  <a:ext uri="{FF2B5EF4-FFF2-40B4-BE49-F238E27FC236}">
                    <a16:creationId xmlns:a16="http://schemas.microsoft.com/office/drawing/2014/main" id="{039748D7-D60A-0E49-9850-B79AFD0691A9}"/>
                  </a:ext>
                </a:extLst>
              </p:cNvPr>
              <p:cNvGrpSpPr/>
              <p:nvPr/>
            </p:nvGrpSpPr>
            <p:grpSpPr>
              <a:xfrm>
                <a:off x="1291249" y="2197189"/>
                <a:ext cx="727071" cy="174840"/>
                <a:chOff x="1291249" y="2197189"/>
                <a:chExt cx="727071" cy="174840"/>
              </a:xfrm>
            </p:grpSpPr>
            <p:sp>
              <p:nvSpPr>
                <p:cNvPr id="48" name="Oval 47">
                  <a:extLst>
                    <a:ext uri="{FF2B5EF4-FFF2-40B4-BE49-F238E27FC236}">
                      <a16:creationId xmlns:a16="http://schemas.microsoft.com/office/drawing/2014/main" id="{0C0A5DB5-47B8-1545-87E6-C35478D6069B}"/>
                    </a:ext>
                  </a:extLst>
                </p:cNvPr>
                <p:cNvSpPr/>
                <p:nvPr/>
              </p:nvSpPr>
              <p:spPr>
                <a:xfrm>
                  <a:off x="1291249" y="2197189"/>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3A2B5AB-B033-884D-B769-5727191E53CE}"/>
                    </a:ext>
                  </a:extLst>
                </p:cNvPr>
                <p:cNvSpPr/>
                <p:nvPr/>
              </p:nvSpPr>
              <p:spPr>
                <a:xfrm>
                  <a:off x="1567365" y="2197189"/>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6B0092BC-BD33-3F4F-895B-FF88D0F89174}"/>
                    </a:ext>
                  </a:extLst>
                </p:cNvPr>
                <p:cNvSpPr/>
                <p:nvPr/>
              </p:nvSpPr>
              <p:spPr>
                <a:xfrm>
                  <a:off x="1843480" y="2197189"/>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5" name="TextBox 44">
              <a:extLst>
                <a:ext uri="{FF2B5EF4-FFF2-40B4-BE49-F238E27FC236}">
                  <a16:creationId xmlns:a16="http://schemas.microsoft.com/office/drawing/2014/main" id="{C460A3B6-A5E1-344F-B449-BAB8F42DA57C}"/>
                </a:ext>
              </a:extLst>
            </p:cNvPr>
            <p:cNvSpPr txBox="1"/>
            <p:nvPr/>
          </p:nvSpPr>
          <p:spPr>
            <a:xfrm>
              <a:off x="2471485" y="2461025"/>
              <a:ext cx="4036682" cy="369332"/>
            </a:xfrm>
            <a:prstGeom prst="rect">
              <a:avLst/>
            </a:prstGeom>
            <a:noFill/>
          </p:spPr>
          <p:txBody>
            <a:bodyPr wrap="none" rtlCol="0">
              <a:spAutoFit/>
            </a:bodyPr>
            <a:lstStyle/>
            <a:p>
              <a:r>
                <a:rPr lang="en-US" dirty="0">
                  <a:solidFill>
                    <a:srgbClr val="FFFF00"/>
                  </a:solidFill>
                  <a:latin typeface="Fira Code" panose="020B0509050000020004" pitchFamily="49" charset="0"/>
                  <a:ea typeface="Fira Code" panose="020B0509050000020004" pitchFamily="49" charset="0"/>
                </a:rPr>
                <a:t>const</a:t>
              </a:r>
              <a:r>
                <a:rPr lang="en-US" dirty="0">
                  <a:solidFill>
                    <a:schemeClr val="bg1"/>
                  </a:solidFill>
                  <a:latin typeface="Fira Code" panose="020B0509050000020004" pitchFamily="49" charset="0"/>
                  <a:ea typeface="Fira Code" panose="020B0509050000020004" pitchFamily="49" charset="0"/>
                </a:rPr>
                <a:t> sum = (a, b) =&gt; a + b</a:t>
              </a:r>
            </a:p>
          </p:txBody>
        </p:sp>
      </p:grpSp>
      <p:grpSp>
        <p:nvGrpSpPr>
          <p:cNvPr id="35" name="Group 34">
            <a:extLst>
              <a:ext uri="{FF2B5EF4-FFF2-40B4-BE49-F238E27FC236}">
                <a16:creationId xmlns:a16="http://schemas.microsoft.com/office/drawing/2014/main" id="{70304C55-8B91-FE48-8739-3CBF48A60C50}"/>
              </a:ext>
            </a:extLst>
          </p:cNvPr>
          <p:cNvGrpSpPr/>
          <p:nvPr/>
        </p:nvGrpSpPr>
        <p:grpSpPr>
          <a:xfrm>
            <a:off x="1034346" y="1966855"/>
            <a:ext cx="4507138" cy="1753363"/>
            <a:chOff x="2355232" y="1897814"/>
            <a:chExt cx="4507138" cy="1753363"/>
          </a:xfrm>
        </p:grpSpPr>
        <p:grpSp>
          <p:nvGrpSpPr>
            <p:cNvPr id="36" name="Group 35">
              <a:extLst>
                <a:ext uri="{FF2B5EF4-FFF2-40B4-BE49-F238E27FC236}">
                  <a16:creationId xmlns:a16="http://schemas.microsoft.com/office/drawing/2014/main" id="{6B2132C0-AFED-504D-8DB2-DC8D8D74BABB}"/>
                </a:ext>
              </a:extLst>
            </p:cNvPr>
            <p:cNvGrpSpPr/>
            <p:nvPr/>
          </p:nvGrpSpPr>
          <p:grpSpPr>
            <a:xfrm>
              <a:off x="2355232" y="1897814"/>
              <a:ext cx="4507138" cy="1753363"/>
              <a:chOff x="1129553" y="2011679"/>
              <a:chExt cx="4507138" cy="1753363"/>
            </a:xfrm>
          </p:grpSpPr>
          <p:sp>
            <p:nvSpPr>
              <p:cNvPr id="38" name="Rounded Rectangle 37">
                <a:extLst>
                  <a:ext uri="{FF2B5EF4-FFF2-40B4-BE49-F238E27FC236}">
                    <a16:creationId xmlns:a16="http://schemas.microsoft.com/office/drawing/2014/main" id="{6E749C1B-F19D-AC46-9A68-C7F4967CADF2}"/>
                  </a:ext>
                </a:extLst>
              </p:cNvPr>
              <p:cNvSpPr/>
              <p:nvPr/>
            </p:nvSpPr>
            <p:spPr>
              <a:xfrm>
                <a:off x="1129553" y="2011679"/>
                <a:ext cx="4507138" cy="1753363"/>
              </a:xfrm>
              <a:prstGeom prst="roundRect">
                <a:avLst>
                  <a:gd name="adj" fmla="val 4223"/>
                </a:avLst>
              </a:prstGeom>
              <a:solidFill>
                <a:schemeClr val="accent6">
                  <a:lumMod val="7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39" name="Group 38">
                <a:extLst>
                  <a:ext uri="{FF2B5EF4-FFF2-40B4-BE49-F238E27FC236}">
                    <a16:creationId xmlns:a16="http://schemas.microsoft.com/office/drawing/2014/main" id="{D364FA0A-0BA8-4A41-B2BE-7BEDC8A9FE6E}"/>
                  </a:ext>
                </a:extLst>
              </p:cNvPr>
              <p:cNvGrpSpPr/>
              <p:nvPr/>
            </p:nvGrpSpPr>
            <p:grpSpPr>
              <a:xfrm>
                <a:off x="1291249" y="2197189"/>
                <a:ext cx="727071" cy="174840"/>
                <a:chOff x="1291249" y="2197189"/>
                <a:chExt cx="727071" cy="174840"/>
              </a:xfrm>
            </p:grpSpPr>
            <p:sp>
              <p:nvSpPr>
                <p:cNvPr id="40" name="Oval 39">
                  <a:extLst>
                    <a:ext uri="{FF2B5EF4-FFF2-40B4-BE49-F238E27FC236}">
                      <a16:creationId xmlns:a16="http://schemas.microsoft.com/office/drawing/2014/main" id="{C60C52D5-7559-1544-B3A6-11993ECF9238}"/>
                    </a:ext>
                  </a:extLst>
                </p:cNvPr>
                <p:cNvSpPr/>
                <p:nvPr/>
              </p:nvSpPr>
              <p:spPr>
                <a:xfrm>
                  <a:off x="1291249" y="2197189"/>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3215244D-349E-5948-9328-90DA0BF6C443}"/>
                    </a:ext>
                  </a:extLst>
                </p:cNvPr>
                <p:cNvSpPr/>
                <p:nvPr/>
              </p:nvSpPr>
              <p:spPr>
                <a:xfrm>
                  <a:off x="1567365" y="2197189"/>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06577B9-0191-064E-8E00-73404B3FC771}"/>
                    </a:ext>
                  </a:extLst>
                </p:cNvPr>
                <p:cNvSpPr/>
                <p:nvPr/>
              </p:nvSpPr>
              <p:spPr>
                <a:xfrm>
                  <a:off x="1843480" y="2197189"/>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7" name="TextBox 36">
              <a:extLst>
                <a:ext uri="{FF2B5EF4-FFF2-40B4-BE49-F238E27FC236}">
                  <a16:creationId xmlns:a16="http://schemas.microsoft.com/office/drawing/2014/main" id="{FE28E38E-5EB2-1F47-A6A1-A8FB03EFAE1F}"/>
                </a:ext>
              </a:extLst>
            </p:cNvPr>
            <p:cNvSpPr txBox="1"/>
            <p:nvPr/>
          </p:nvSpPr>
          <p:spPr>
            <a:xfrm>
              <a:off x="2471485" y="2461025"/>
              <a:ext cx="3180679" cy="923330"/>
            </a:xfrm>
            <a:prstGeom prst="rect">
              <a:avLst/>
            </a:prstGeom>
            <a:noFill/>
          </p:spPr>
          <p:txBody>
            <a:bodyPr wrap="none" rtlCol="0">
              <a:spAutoFit/>
            </a:bodyPr>
            <a:lstStyle/>
            <a:p>
              <a:r>
                <a:rPr lang="en-US" dirty="0">
                  <a:solidFill>
                    <a:srgbClr val="FFFF00"/>
                  </a:solidFill>
                  <a:latin typeface="Fira Code" panose="020B0509050000020004" pitchFamily="49" charset="0"/>
                  <a:ea typeface="Fira Code" panose="020B0509050000020004" pitchFamily="49" charset="0"/>
                </a:rPr>
                <a:t>function</a:t>
              </a:r>
              <a:r>
                <a:rPr lang="en-US" dirty="0">
                  <a:solidFill>
                    <a:schemeClr val="bg1"/>
                  </a:solidFill>
                  <a:latin typeface="Fira Code" panose="020B0509050000020004" pitchFamily="49" charset="0"/>
                  <a:ea typeface="Fira Code" panose="020B0509050000020004" pitchFamily="49" charset="0"/>
                </a:rPr>
                <a:t> sum (a, b) {</a:t>
              </a:r>
            </a:p>
            <a:p>
              <a:r>
                <a:rPr lang="en-US" dirty="0">
                  <a:solidFill>
                    <a:schemeClr val="bg1"/>
                  </a:solidFill>
                  <a:latin typeface="Fira Code" panose="020B0509050000020004" pitchFamily="49" charset="0"/>
                  <a:ea typeface="Fira Code" panose="020B0509050000020004" pitchFamily="49" charset="0"/>
                </a:rPr>
                <a:t>   </a:t>
              </a:r>
              <a:r>
                <a:rPr lang="en-US" dirty="0">
                  <a:solidFill>
                    <a:srgbClr val="FFFF00"/>
                  </a:solidFill>
                  <a:latin typeface="Fira Code" panose="020B0509050000020004" pitchFamily="49" charset="0"/>
                  <a:ea typeface="Fira Code" panose="020B0509050000020004" pitchFamily="49" charset="0"/>
                </a:rPr>
                <a:t>return</a:t>
              </a:r>
              <a:r>
                <a:rPr lang="en-US" dirty="0">
                  <a:solidFill>
                    <a:schemeClr val="bg1"/>
                  </a:solidFill>
                  <a:latin typeface="Fira Code" panose="020B0509050000020004" pitchFamily="49" charset="0"/>
                  <a:ea typeface="Fira Code" panose="020B0509050000020004" pitchFamily="49" charset="0"/>
                </a:rPr>
                <a:t> a + b;</a:t>
              </a:r>
            </a:p>
            <a:p>
              <a:r>
                <a:rPr lang="en-US" dirty="0">
                  <a:solidFill>
                    <a:schemeClr val="bg1"/>
                  </a:solidFill>
                  <a:latin typeface="Fira Code" panose="020B0509050000020004" pitchFamily="49" charset="0"/>
                  <a:ea typeface="Fira Code" panose="020B0509050000020004" pitchFamily="49" charset="0"/>
                </a:rPr>
                <a:t>}</a:t>
              </a:r>
            </a:p>
          </p:txBody>
        </p:sp>
      </p:grpSp>
      <p:sp>
        <p:nvSpPr>
          <p:cNvPr id="67" name="TextBox 66">
            <a:extLst>
              <a:ext uri="{FF2B5EF4-FFF2-40B4-BE49-F238E27FC236}">
                <a16:creationId xmlns:a16="http://schemas.microsoft.com/office/drawing/2014/main" id="{1B460CD9-E294-7B47-A06B-FECEEDD4F55A}"/>
              </a:ext>
            </a:extLst>
          </p:cNvPr>
          <p:cNvSpPr txBox="1"/>
          <p:nvPr/>
        </p:nvSpPr>
        <p:spPr>
          <a:xfrm>
            <a:off x="1922482" y="6018693"/>
            <a:ext cx="8409919" cy="707886"/>
          </a:xfrm>
          <a:prstGeom prst="rect">
            <a:avLst/>
          </a:prstGeom>
          <a:noFill/>
        </p:spPr>
        <p:txBody>
          <a:bodyPr wrap="square" rtlCol="0">
            <a:spAutoFit/>
          </a:bodyPr>
          <a:lstStyle/>
          <a:p>
            <a:pPr algn="ctr"/>
            <a:r>
              <a:rPr lang="en-US" sz="2000" dirty="0">
                <a:solidFill>
                  <a:schemeClr val="bg1"/>
                </a:solidFill>
                <a:latin typeface="Rakuten Sans" panose="020B0503020203020204" pitchFamily="34" charset="0"/>
                <a:cs typeface="Rakuten Sans" panose="020B0503020203020204" pitchFamily="34" charset="0"/>
              </a:rPr>
              <a:t>It is like JavaScript but without decorations (no commas, no parenthesis, no keywords such as “</a:t>
            </a:r>
            <a:r>
              <a:rPr lang="en-US" sz="2000" dirty="0">
                <a:solidFill>
                  <a:srgbClr val="FFFF00"/>
                </a:solidFill>
                <a:latin typeface="Rakuten Sans" panose="020B0503020203020204" pitchFamily="34" charset="0"/>
                <a:cs typeface="Rakuten Sans" panose="020B0503020203020204" pitchFamily="34" charset="0"/>
              </a:rPr>
              <a:t>function</a:t>
            </a:r>
            <a:r>
              <a:rPr lang="en-US" sz="2000" dirty="0">
                <a:solidFill>
                  <a:schemeClr val="bg1"/>
                </a:solidFill>
                <a:latin typeface="Rakuten Sans" panose="020B0503020203020204" pitchFamily="34" charset="0"/>
                <a:cs typeface="Rakuten Sans" panose="020B0503020203020204" pitchFamily="34" charset="0"/>
              </a:rPr>
              <a:t>”, “</a:t>
            </a:r>
            <a:r>
              <a:rPr lang="en-US" sz="2000" dirty="0">
                <a:solidFill>
                  <a:srgbClr val="FFFF00"/>
                </a:solidFill>
                <a:latin typeface="Rakuten Sans" panose="020B0503020203020204" pitchFamily="34" charset="0"/>
                <a:cs typeface="Rakuten Sans" panose="020B0503020203020204" pitchFamily="34" charset="0"/>
              </a:rPr>
              <a:t>return</a:t>
            </a:r>
            <a:r>
              <a:rPr lang="en-US" sz="2000" dirty="0">
                <a:solidFill>
                  <a:schemeClr val="bg1"/>
                </a:solidFill>
                <a:latin typeface="Rakuten Sans" panose="020B0503020203020204" pitchFamily="34" charset="0"/>
                <a:cs typeface="Rakuten Sans" panose="020B0503020203020204" pitchFamily="34" charset="0"/>
              </a:rPr>
              <a:t>” or “</a:t>
            </a:r>
            <a:r>
              <a:rPr lang="en-US" sz="2000" dirty="0">
                <a:solidFill>
                  <a:srgbClr val="FFFF00"/>
                </a:solidFill>
                <a:latin typeface="Rakuten Sans" panose="020B0503020203020204" pitchFamily="34" charset="0"/>
                <a:cs typeface="Rakuten Sans" panose="020B0503020203020204" pitchFamily="34" charset="0"/>
              </a:rPr>
              <a:t>const</a:t>
            </a:r>
            <a:r>
              <a:rPr lang="en-US" sz="2000" dirty="0">
                <a:solidFill>
                  <a:schemeClr val="bg1"/>
                </a:solidFill>
                <a:latin typeface="Rakuten Sans" panose="020B0503020203020204" pitchFamily="34" charset="0"/>
                <a:cs typeface="Rakuten Sans" panose="020B0503020203020204" pitchFamily="34" charset="0"/>
              </a:rPr>
              <a:t>”)</a:t>
            </a:r>
          </a:p>
        </p:txBody>
      </p:sp>
      <p:grpSp>
        <p:nvGrpSpPr>
          <p:cNvPr id="68" name="Group 67">
            <a:extLst>
              <a:ext uri="{FF2B5EF4-FFF2-40B4-BE49-F238E27FC236}">
                <a16:creationId xmlns:a16="http://schemas.microsoft.com/office/drawing/2014/main" id="{3FBB01B8-F221-72A7-B2AC-F3DDFFB50526}"/>
              </a:ext>
            </a:extLst>
          </p:cNvPr>
          <p:cNvGrpSpPr/>
          <p:nvPr/>
        </p:nvGrpSpPr>
        <p:grpSpPr>
          <a:xfrm>
            <a:off x="7084709" y="4320221"/>
            <a:ext cx="3334415" cy="1108285"/>
            <a:chOff x="2355232" y="1897814"/>
            <a:chExt cx="3334415" cy="1108285"/>
          </a:xfrm>
        </p:grpSpPr>
        <p:grpSp>
          <p:nvGrpSpPr>
            <p:cNvPr id="70" name="Group 69">
              <a:extLst>
                <a:ext uri="{FF2B5EF4-FFF2-40B4-BE49-F238E27FC236}">
                  <a16:creationId xmlns:a16="http://schemas.microsoft.com/office/drawing/2014/main" id="{602EB890-CBC0-87A3-A8D2-A2F62DC4EF63}"/>
                </a:ext>
              </a:extLst>
            </p:cNvPr>
            <p:cNvGrpSpPr/>
            <p:nvPr/>
          </p:nvGrpSpPr>
          <p:grpSpPr>
            <a:xfrm>
              <a:off x="2355232" y="1897814"/>
              <a:ext cx="3334415" cy="1108285"/>
              <a:chOff x="1129553" y="2011679"/>
              <a:chExt cx="3334415" cy="1108285"/>
            </a:xfrm>
          </p:grpSpPr>
          <p:sp>
            <p:nvSpPr>
              <p:cNvPr id="72" name="Rounded Rectangle 71">
                <a:extLst>
                  <a:ext uri="{FF2B5EF4-FFF2-40B4-BE49-F238E27FC236}">
                    <a16:creationId xmlns:a16="http://schemas.microsoft.com/office/drawing/2014/main" id="{37F91769-3041-76CC-6C44-CBE8ED704F47}"/>
                  </a:ext>
                </a:extLst>
              </p:cNvPr>
              <p:cNvSpPr/>
              <p:nvPr/>
            </p:nvSpPr>
            <p:spPr>
              <a:xfrm>
                <a:off x="1129553" y="2011679"/>
                <a:ext cx="3334415" cy="1108285"/>
              </a:xfrm>
              <a:prstGeom prst="roundRect">
                <a:avLst>
                  <a:gd name="adj" fmla="val 4223"/>
                </a:avLst>
              </a:prstGeom>
              <a:solidFill>
                <a:schemeClr val="tx1">
                  <a:lumMod val="75000"/>
                  <a:lumOff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E8B265DD-BCE1-52CC-313F-2BC45D4D097D}"/>
                  </a:ext>
                </a:extLst>
              </p:cNvPr>
              <p:cNvGrpSpPr/>
              <p:nvPr/>
            </p:nvGrpSpPr>
            <p:grpSpPr>
              <a:xfrm>
                <a:off x="1291249" y="2197189"/>
                <a:ext cx="727071" cy="174840"/>
                <a:chOff x="1291249" y="2197189"/>
                <a:chExt cx="727071" cy="174840"/>
              </a:xfrm>
            </p:grpSpPr>
            <p:sp>
              <p:nvSpPr>
                <p:cNvPr id="74" name="Oval 73">
                  <a:extLst>
                    <a:ext uri="{FF2B5EF4-FFF2-40B4-BE49-F238E27FC236}">
                      <a16:creationId xmlns:a16="http://schemas.microsoft.com/office/drawing/2014/main" id="{BC3E8B1A-4D2F-31C6-872F-F0D4EBC9F2B2}"/>
                    </a:ext>
                  </a:extLst>
                </p:cNvPr>
                <p:cNvSpPr/>
                <p:nvPr/>
              </p:nvSpPr>
              <p:spPr>
                <a:xfrm>
                  <a:off x="1291249" y="2197189"/>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7288CBE8-B44F-F3B2-CE47-359F2444790B}"/>
                    </a:ext>
                  </a:extLst>
                </p:cNvPr>
                <p:cNvSpPr/>
                <p:nvPr/>
              </p:nvSpPr>
              <p:spPr>
                <a:xfrm>
                  <a:off x="1567365" y="2197189"/>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AB386CC6-4FA4-ED8B-2BFF-997AD850671F}"/>
                    </a:ext>
                  </a:extLst>
                </p:cNvPr>
                <p:cNvSpPr/>
                <p:nvPr/>
              </p:nvSpPr>
              <p:spPr>
                <a:xfrm>
                  <a:off x="1843480" y="2197189"/>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1" name="TextBox 70">
              <a:extLst>
                <a:ext uri="{FF2B5EF4-FFF2-40B4-BE49-F238E27FC236}">
                  <a16:creationId xmlns:a16="http://schemas.microsoft.com/office/drawing/2014/main" id="{B31EAD5B-0A5B-94B5-9376-80C73424039B}"/>
                </a:ext>
              </a:extLst>
            </p:cNvPr>
            <p:cNvSpPr txBox="1"/>
            <p:nvPr/>
          </p:nvSpPr>
          <p:spPr>
            <a:xfrm>
              <a:off x="2471485" y="2461025"/>
              <a:ext cx="2895344" cy="369332"/>
            </a:xfrm>
            <a:prstGeom prst="rect">
              <a:avLst/>
            </a:prstGeom>
            <a:noFill/>
          </p:spPr>
          <p:txBody>
            <a:bodyPr wrap="none" rtlCol="0">
              <a:spAutoFit/>
            </a:bodyPr>
            <a:lstStyle/>
            <a:p>
              <a:r>
                <a:rPr lang="en-US" dirty="0">
                  <a:solidFill>
                    <a:schemeClr val="bg1"/>
                  </a:solidFill>
                  <a:latin typeface="Fira Code" panose="020B0509050000020004" pitchFamily="49" charset="0"/>
                  <a:ea typeface="Fira Code" panose="020B0509050000020004" pitchFamily="49" charset="0"/>
                </a:rPr>
                <a:t>sum = \a b -&gt; a + b</a:t>
              </a:r>
            </a:p>
          </p:txBody>
        </p:sp>
      </p:grpSp>
      <p:sp>
        <p:nvSpPr>
          <p:cNvPr id="77" name="TextBox 76">
            <a:extLst>
              <a:ext uri="{FF2B5EF4-FFF2-40B4-BE49-F238E27FC236}">
                <a16:creationId xmlns:a16="http://schemas.microsoft.com/office/drawing/2014/main" id="{59602822-F2BC-2CBA-46E5-0247947CD7DB}"/>
              </a:ext>
            </a:extLst>
          </p:cNvPr>
          <p:cNvSpPr txBox="1"/>
          <p:nvPr/>
        </p:nvSpPr>
        <p:spPr>
          <a:xfrm>
            <a:off x="1461124" y="1226323"/>
            <a:ext cx="3466293" cy="523220"/>
          </a:xfrm>
          <a:prstGeom prst="rect">
            <a:avLst/>
          </a:prstGeom>
          <a:noFill/>
        </p:spPr>
        <p:txBody>
          <a:bodyPr wrap="square" rtlCol="0">
            <a:spAutoFit/>
          </a:bodyPr>
          <a:lstStyle/>
          <a:p>
            <a:pPr algn="ctr"/>
            <a:r>
              <a:rPr lang="en-US" sz="2800" dirty="0">
                <a:solidFill>
                  <a:schemeClr val="bg1"/>
                </a:solidFill>
                <a:latin typeface="Rakuten Sans" panose="020B0503020203020204" pitchFamily="34" charset="0"/>
                <a:cs typeface="Rakuten Sans" panose="020B0503020203020204" pitchFamily="34" charset="0"/>
              </a:rPr>
              <a:t>JavaScript</a:t>
            </a:r>
          </a:p>
        </p:txBody>
      </p:sp>
      <p:sp>
        <p:nvSpPr>
          <p:cNvPr id="78" name="TextBox 77">
            <a:extLst>
              <a:ext uri="{FF2B5EF4-FFF2-40B4-BE49-F238E27FC236}">
                <a16:creationId xmlns:a16="http://schemas.microsoft.com/office/drawing/2014/main" id="{727033F7-C0E8-4726-FF17-400E481D716C}"/>
              </a:ext>
            </a:extLst>
          </p:cNvPr>
          <p:cNvSpPr txBox="1"/>
          <p:nvPr/>
        </p:nvSpPr>
        <p:spPr>
          <a:xfrm>
            <a:off x="6915487" y="1141338"/>
            <a:ext cx="3466293" cy="523220"/>
          </a:xfrm>
          <a:prstGeom prst="rect">
            <a:avLst/>
          </a:prstGeom>
          <a:noFill/>
        </p:spPr>
        <p:txBody>
          <a:bodyPr wrap="square" rtlCol="0">
            <a:spAutoFit/>
          </a:bodyPr>
          <a:lstStyle/>
          <a:p>
            <a:pPr algn="ctr"/>
            <a:r>
              <a:rPr lang="en-US" sz="2800" dirty="0">
                <a:solidFill>
                  <a:schemeClr val="bg1"/>
                </a:solidFill>
                <a:latin typeface="Rakuten Sans" panose="020B0503020203020204" pitchFamily="34" charset="0"/>
                <a:cs typeface="Rakuten Sans" panose="020B0503020203020204" pitchFamily="34" charset="0"/>
              </a:rPr>
              <a:t>Elm</a:t>
            </a:r>
          </a:p>
        </p:txBody>
      </p:sp>
    </p:spTree>
    <p:extLst>
      <p:ext uri="{BB962C8B-B14F-4D97-AF65-F5344CB8AC3E}">
        <p14:creationId xmlns:p14="http://schemas.microsoft.com/office/powerpoint/2010/main" val="4253274895"/>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759649-D402-6892-D42D-92470066285E}"/>
              </a:ext>
            </a:extLst>
          </p:cNvPr>
          <p:cNvSpPr txBox="1"/>
          <p:nvPr/>
        </p:nvSpPr>
        <p:spPr>
          <a:xfrm>
            <a:off x="206376" y="0"/>
            <a:ext cx="9199383" cy="1899490"/>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dirty="0">
                <a:latin typeface="Rakuten Sans" panose="020B0503020203020204" pitchFamily="34" charset="0"/>
                <a:cs typeface="Rakuten Sans" panose="020B0503020203020204" pitchFamily="34" charset="0"/>
              </a:rPr>
              <a:t>Counter (ML syntax)</a:t>
            </a:r>
          </a:p>
        </p:txBody>
      </p:sp>
      <p:pic>
        <p:nvPicPr>
          <p:cNvPr id="8" name="Picture 7" descr="A screen shot of a computer program&#10;&#10;Description automatically generated">
            <a:extLst>
              <a:ext uri="{FF2B5EF4-FFF2-40B4-BE49-F238E27FC236}">
                <a16:creationId xmlns:a16="http://schemas.microsoft.com/office/drawing/2014/main" id="{64310308-F4F4-7C27-AF24-363D6F7078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11452" y="0"/>
            <a:ext cx="5280548" cy="6858000"/>
          </a:xfrm>
          <a:prstGeom prst="rect">
            <a:avLst/>
          </a:prstGeom>
        </p:spPr>
      </p:pic>
      <p:pic>
        <p:nvPicPr>
          <p:cNvPr id="13" name="Picture 12" descr="A close-up of a code&#10;&#10;Description automatically generated">
            <a:extLst>
              <a:ext uri="{FF2B5EF4-FFF2-40B4-BE49-F238E27FC236}">
                <a16:creationId xmlns:a16="http://schemas.microsoft.com/office/drawing/2014/main" id="{C06DA199-46E6-B9D4-A70B-2CFBDF356DC6}"/>
              </a:ext>
            </a:extLst>
          </p:cNvPr>
          <p:cNvPicPr>
            <a:picLocks noChangeAspect="1"/>
          </p:cNvPicPr>
          <p:nvPr/>
        </p:nvPicPr>
        <p:blipFill rotWithShape="1">
          <a:blip r:embed="rId3">
            <a:extLst>
              <a:ext uri="{28A0092B-C50C-407E-A947-70E740481C1C}">
                <a14:useLocalDpi xmlns:a14="http://schemas.microsoft.com/office/drawing/2010/main" val="0"/>
              </a:ext>
            </a:extLst>
          </a:blip>
          <a:srcRect l="3942" t="2483"/>
          <a:stretch/>
        </p:blipFill>
        <p:spPr>
          <a:xfrm>
            <a:off x="3977079" y="4293857"/>
            <a:ext cx="2281280" cy="1164164"/>
          </a:xfrm>
          <a:prstGeom prst="rect">
            <a:avLst/>
          </a:prstGeom>
        </p:spPr>
      </p:pic>
      <p:sp>
        <p:nvSpPr>
          <p:cNvPr id="14" name="Left Brace 13">
            <a:extLst>
              <a:ext uri="{FF2B5EF4-FFF2-40B4-BE49-F238E27FC236}">
                <a16:creationId xmlns:a16="http://schemas.microsoft.com/office/drawing/2014/main" id="{B0EEEE85-1040-1168-D4C3-B8EC6FE6530F}"/>
              </a:ext>
            </a:extLst>
          </p:cNvPr>
          <p:cNvSpPr/>
          <p:nvPr/>
        </p:nvSpPr>
        <p:spPr>
          <a:xfrm>
            <a:off x="6430999" y="4487792"/>
            <a:ext cx="359370" cy="717697"/>
          </a:xfrm>
          <a:prstGeom prst="leftBrace">
            <a:avLst>
              <a:gd name="adj1" fmla="val 27653"/>
              <a:gd name="adj2" fmla="val 5000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latin typeface="Rakuten Sans" panose="020B0503020203020204" pitchFamily="34" charset="0"/>
              <a:cs typeface="Rakuten Sans" panose="020B0503020203020204" pitchFamily="34" charset="0"/>
            </a:endParaRPr>
          </a:p>
        </p:txBody>
      </p:sp>
      <p:pic>
        <p:nvPicPr>
          <p:cNvPr id="15" name="Picture 14">
            <a:extLst>
              <a:ext uri="{FF2B5EF4-FFF2-40B4-BE49-F238E27FC236}">
                <a16:creationId xmlns:a16="http://schemas.microsoft.com/office/drawing/2014/main" id="{161E5D3B-11D1-23AD-323F-57A4F12DAC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828" y="1345827"/>
            <a:ext cx="5771532" cy="2582761"/>
          </a:xfrm>
          <a:prstGeom prst="rect">
            <a:avLst/>
          </a:prstGeom>
        </p:spPr>
      </p:pic>
      <p:cxnSp>
        <p:nvCxnSpPr>
          <p:cNvPr id="17" name="Straight Arrow Connector 16">
            <a:extLst>
              <a:ext uri="{FF2B5EF4-FFF2-40B4-BE49-F238E27FC236}">
                <a16:creationId xmlns:a16="http://schemas.microsoft.com/office/drawing/2014/main" id="{49A6A274-F8F6-95BF-0863-5A22441B19F0}"/>
              </a:ext>
            </a:extLst>
          </p:cNvPr>
          <p:cNvCxnSpPr>
            <a:cxnSpLocks/>
          </p:cNvCxnSpPr>
          <p:nvPr/>
        </p:nvCxnSpPr>
        <p:spPr>
          <a:xfrm>
            <a:off x="5956485" y="2429501"/>
            <a:ext cx="1094310" cy="170586"/>
          </a:xfrm>
          <a:prstGeom prst="straightConnector1">
            <a:avLst/>
          </a:prstGeom>
          <a:ln w="76200">
            <a:solidFill>
              <a:schemeClr val="bg1"/>
            </a:solidFill>
            <a:tailEnd type="triangle"/>
          </a:ln>
          <a:effectLst>
            <a:outerShdw blurRad="102593" dist="127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A138597-F6D6-6962-AE63-3BB7D6299590}"/>
              </a:ext>
            </a:extLst>
          </p:cNvPr>
          <p:cNvCxnSpPr>
            <a:cxnSpLocks/>
          </p:cNvCxnSpPr>
          <p:nvPr/>
        </p:nvCxnSpPr>
        <p:spPr>
          <a:xfrm>
            <a:off x="5932246" y="3454196"/>
            <a:ext cx="1206684" cy="644079"/>
          </a:xfrm>
          <a:prstGeom prst="straightConnector1">
            <a:avLst/>
          </a:prstGeom>
          <a:ln w="76200">
            <a:solidFill>
              <a:schemeClr val="bg1"/>
            </a:solidFill>
            <a:tailEnd type="triangle"/>
          </a:ln>
          <a:effectLst>
            <a:outerShdw blurRad="102593" dist="127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94E6F8D-9BAF-AFF4-B471-C200C6A84E23}"/>
              </a:ext>
            </a:extLst>
          </p:cNvPr>
          <p:cNvCxnSpPr>
            <a:cxnSpLocks/>
          </p:cNvCxnSpPr>
          <p:nvPr/>
        </p:nvCxnSpPr>
        <p:spPr>
          <a:xfrm flipV="1">
            <a:off x="3457366" y="520857"/>
            <a:ext cx="3593429" cy="2713443"/>
          </a:xfrm>
          <a:prstGeom prst="straightConnector1">
            <a:avLst/>
          </a:prstGeom>
          <a:ln w="76200">
            <a:solidFill>
              <a:schemeClr val="bg1"/>
            </a:solidFill>
            <a:tailEnd type="triangle"/>
          </a:ln>
          <a:effectLst>
            <a:outerShdw blurRad="102593" dist="127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4684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34">
            <a:extLst>
              <a:ext uri="{FF2B5EF4-FFF2-40B4-BE49-F238E27FC236}">
                <a16:creationId xmlns:a16="http://schemas.microsoft.com/office/drawing/2014/main" id="{C3636EEE-10D5-5F42-A36B-15A73D3DB060}"/>
              </a:ext>
            </a:extLst>
          </p:cNvPr>
          <p:cNvSpPr txBox="1">
            <a:spLocks/>
          </p:cNvSpPr>
          <p:nvPr/>
        </p:nvSpPr>
        <p:spPr>
          <a:xfrm>
            <a:off x="685800" y="868307"/>
            <a:ext cx="10820400" cy="5374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defPPr marR="0" lvl="0" algn="l" rtl="0">
              <a:lnSpc>
                <a:spcPct val="100000"/>
              </a:lnSpc>
              <a:spcBef>
                <a:spcPts val="0"/>
              </a:spcBef>
              <a:spcAft>
                <a:spcPts val="0"/>
              </a:spcAft>
              <a:defRPr lang="en-US"/>
            </a:defPPr>
            <a:lvl1pPr>
              <a:lnSpc>
                <a:spcPct val="90000"/>
              </a:lnSpc>
              <a:defRPr sz="5400">
                <a:solidFill>
                  <a:srgbClr val="C00000"/>
                </a:solidFill>
                <a:latin typeface="+mj-lt"/>
                <a:ea typeface="+mj-ea"/>
                <a:cs typeface="+mj-cs"/>
              </a:defRPr>
            </a:lvl1pPr>
            <a:lvl2pPr>
              <a:lnSpc>
                <a:spcPct val="90000"/>
              </a:lnSpc>
              <a:defRPr sz="4400">
                <a:latin typeface="Calibri Light" panose="020F0302020204030204" pitchFamily="34" charset="0"/>
              </a:defRPr>
            </a:lvl2pPr>
            <a:lvl3pPr>
              <a:lnSpc>
                <a:spcPct val="90000"/>
              </a:lnSpc>
              <a:defRPr sz="4400">
                <a:latin typeface="Calibri Light" panose="020F0302020204030204" pitchFamily="34" charset="0"/>
              </a:defRPr>
            </a:lvl3pPr>
            <a:lvl4pPr>
              <a:lnSpc>
                <a:spcPct val="90000"/>
              </a:lnSpc>
              <a:defRPr sz="4400">
                <a:latin typeface="Calibri Light" panose="020F0302020204030204" pitchFamily="34" charset="0"/>
              </a:defRPr>
            </a:lvl4pPr>
            <a:lvl5pPr>
              <a:lnSpc>
                <a:spcPct val="90000"/>
              </a:lnSpc>
              <a:defRPr sz="4400">
                <a:latin typeface="Calibri Light" panose="020F0302020204030204" pitchFamily="34" charset="0"/>
              </a:defRPr>
            </a:lvl5pPr>
            <a:lvl6pPr marL="457200" fontAlgn="base">
              <a:lnSpc>
                <a:spcPct val="90000"/>
              </a:lnSpc>
              <a:spcBef>
                <a:spcPct val="0"/>
              </a:spcBef>
              <a:spcAft>
                <a:spcPct val="0"/>
              </a:spcAft>
              <a:defRPr sz="4400">
                <a:latin typeface="Calibri Light" panose="020F0302020204030204" pitchFamily="34" charset="0"/>
              </a:defRPr>
            </a:lvl6pPr>
            <a:lvl7pPr marL="914400" fontAlgn="base">
              <a:lnSpc>
                <a:spcPct val="90000"/>
              </a:lnSpc>
              <a:spcBef>
                <a:spcPct val="0"/>
              </a:spcBef>
              <a:spcAft>
                <a:spcPct val="0"/>
              </a:spcAft>
              <a:defRPr sz="4400">
                <a:latin typeface="Calibri Light" panose="020F0302020204030204" pitchFamily="34" charset="0"/>
              </a:defRPr>
            </a:lvl7pPr>
            <a:lvl8pPr marL="1371600" fontAlgn="base">
              <a:lnSpc>
                <a:spcPct val="90000"/>
              </a:lnSpc>
              <a:spcBef>
                <a:spcPct val="0"/>
              </a:spcBef>
              <a:spcAft>
                <a:spcPct val="0"/>
              </a:spcAft>
              <a:defRPr sz="4400">
                <a:latin typeface="Calibri Light" panose="020F0302020204030204" pitchFamily="34" charset="0"/>
              </a:defRPr>
            </a:lvl8pPr>
            <a:lvl9pPr marL="1828800" fontAlgn="base">
              <a:lnSpc>
                <a:spcPct val="90000"/>
              </a:lnSpc>
              <a:spcBef>
                <a:spcPct val="0"/>
              </a:spcBef>
              <a:spcAft>
                <a:spcPct val="0"/>
              </a:spcAft>
              <a:defRPr sz="4400">
                <a:latin typeface="Calibri Light" panose="020F0302020204030204" pitchFamily="34" charset="0"/>
              </a:defRPr>
            </a:lvl9pPr>
          </a:lstStyle>
          <a:p>
            <a:r>
              <a:rPr lang="en-US" sz="3200" dirty="0">
                <a:solidFill>
                  <a:schemeClr val="bg1"/>
                </a:solidFill>
                <a:latin typeface="Rakuten Sans" panose="020B0503020203020204" pitchFamily="34" charset="0"/>
                <a:cs typeface="Rakuten Sans" panose="020B0503020203020204" pitchFamily="34" charset="0"/>
                <a:sym typeface="Calibri"/>
              </a:rPr>
              <a:t>A</a:t>
            </a:r>
            <a:r>
              <a:rPr lang="en" sz="3200" dirty="0">
                <a:solidFill>
                  <a:schemeClr val="bg1"/>
                </a:solidFill>
                <a:latin typeface="Rakuten Sans" panose="020B0503020203020204" pitchFamily="34" charset="0"/>
                <a:cs typeface="Rakuten Sans" panose="020B0503020203020204" pitchFamily="34" charset="0"/>
                <a:sym typeface="Calibri"/>
              </a:rPr>
              <a:t> simpler definitions is:</a:t>
            </a:r>
          </a:p>
          <a:p>
            <a:endParaRPr lang="en" sz="4400" dirty="0">
              <a:solidFill>
                <a:schemeClr val="bg1"/>
              </a:solidFill>
              <a:latin typeface="Rakuten Sans" panose="020B0503020203020204" pitchFamily="34" charset="0"/>
              <a:cs typeface="Rakuten Sans" panose="020B0503020203020204" pitchFamily="34" charset="0"/>
              <a:sym typeface="Calibri"/>
            </a:endParaRPr>
          </a:p>
          <a:p>
            <a:pPr algn="ctr"/>
            <a:endParaRPr lang="en" sz="4400" dirty="0">
              <a:solidFill>
                <a:schemeClr val="bg1"/>
              </a:solidFill>
              <a:latin typeface="Rakuten Sans" panose="020B0503020203020204" pitchFamily="34" charset="0"/>
              <a:cs typeface="Rakuten Sans" panose="020B0503020203020204" pitchFamily="34" charset="0"/>
              <a:sym typeface="Calibri"/>
            </a:endParaRPr>
          </a:p>
          <a:p>
            <a:pPr algn="ctr"/>
            <a:r>
              <a:rPr lang="en" sz="4400" dirty="0">
                <a:solidFill>
                  <a:schemeClr val="bg1"/>
                </a:solidFill>
                <a:latin typeface="Rakuten Sans" panose="020B0503020203020204" pitchFamily="34" charset="0"/>
                <a:cs typeface="Rakuten Sans" panose="020B0503020203020204" pitchFamily="34" charset="0"/>
                <a:sym typeface="Calibri"/>
              </a:rPr>
              <a:t>Programming with pure functions, avoiding side effects.</a:t>
            </a:r>
          </a:p>
          <a:p>
            <a:endParaRPr lang="en-US" sz="1800" dirty="0">
              <a:solidFill>
                <a:schemeClr val="bg1"/>
              </a:solidFill>
              <a:latin typeface="Rakuten Sans" panose="020B0503020203020204" pitchFamily="34" charset="0"/>
              <a:cs typeface="Rakuten Sans" panose="020B0503020203020204" pitchFamily="34" charset="0"/>
            </a:endParaRPr>
          </a:p>
          <a:p>
            <a:endParaRPr lang="en-US" sz="1800" dirty="0">
              <a:solidFill>
                <a:schemeClr val="bg1"/>
              </a:solidFill>
              <a:latin typeface="Rakuten Sans" panose="020B0503020203020204" pitchFamily="34" charset="0"/>
              <a:cs typeface="Rakuten Sans" panose="020B0503020203020204" pitchFamily="34" charset="0"/>
              <a:sym typeface="Calibri"/>
            </a:endParaRPr>
          </a:p>
          <a:p>
            <a:endParaRPr lang="en-US" sz="1800" dirty="0">
              <a:solidFill>
                <a:schemeClr val="bg1"/>
              </a:solidFill>
              <a:latin typeface="Rakuten Sans" panose="020B0503020203020204" pitchFamily="34" charset="0"/>
              <a:cs typeface="Rakuten Sans" panose="020B0503020203020204" pitchFamily="34" charset="0"/>
              <a:sym typeface="Calibri"/>
            </a:endParaRPr>
          </a:p>
          <a:p>
            <a:endParaRPr lang="en-US" sz="1800" dirty="0">
              <a:solidFill>
                <a:schemeClr val="bg1"/>
              </a:solidFill>
              <a:latin typeface="Rakuten Sans" panose="020B0503020203020204" pitchFamily="34" charset="0"/>
              <a:cs typeface="Rakuten Sans" panose="020B0503020203020204" pitchFamily="34" charset="0"/>
              <a:sym typeface="Calibri"/>
            </a:endParaRPr>
          </a:p>
          <a:p>
            <a:endParaRPr lang="en-US" sz="1800" dirty="0">
              <a:solidFill>
                <a:schemeClr val="bg1"/>
              </a:solidFill>
              <a:latin typeface="Rakuten Sans" panose="020B0503020203020204" pitchFamily="34" charset="0"/>
              <a:cs typeface="Rakuten Sans" panose="020B0503020203020204" pitchFamily="34" charset="0"/>
              <a:sym typeface="Calibri"/>
            </a:endParaRPr>
          </a:p>
          <a:p>
            <a:endParaRPr lang="en-US" sz="2000" dirty="0">
              <a:solidFill>
                <a:schemeClr val="bg1"/>
              </a:solidFill>
              <a:latin typeface="Rakuten Sans" panose="020B0503020203020204" pitchFamily="34" charset="0"/>
              <a:cs typeface="Rakuten Sans" panose="020B0503020203020204" pitchFamily="34" charset="0"/>
              <a:sym typeface="Calibri"/>
            </a:endParaRPr>
          </a:p>
          <a:p>
            <a:r>
              <a:rPr lang="en-US" sz="2000" dirty="0">
                <a:solidFill>
                  <a:schemeClr val="bg1"/>
                </a:solidFill>
                <a:latin typeface="Rakuten Sans" panose="020B0503020203020204" pitchFamily="34" charset="0"/>
                <a:cs typeface="Rakuten Sans" panose="020B0503020203020204" pitchFamily="34" charset="0"/>
                <a:sym typeface="Calibri"/>
              </a:rPr>
              <a:t>Languages like Haskell, Elm, Idris and </a:t>
            </a:r>
            <a:r>
              <a:rPr lang="en-US" sz="2000" dirty="0" err="1">
                <a:solidFill>
                  <a:schemeClr val="bg1"/>
                </a:solidFill>
                <a:latin typeface="Rakuten Sans" panose="020B0503020203020204" pitchFamily="34" charset="0"/>
                <a:cs typeface="Rakuten Sans" panose="020B0503020203020204" pitchFamily="34" charset="0"/>
                <a:sym typeface="Calibri"/>
              </a:rPr>
              <a:t>PureScript</a:t>
            </a:r>
            <a:r>
              <a:rPr lang="en-US" sz="2000" dirty="0">
                <a:solidFill>
                  <a:schemeClr val="bg1"/>
                </a:solidFill>
                <a:latin typeface="Rakuten Sans" panose="020B0503020203020204" pitchFamily="34" charset="0"/>
                <a:cs typeface="Rakuten Sans" panose="020B0503020203020204" pitchFamily="34" charset="0"/>
                <a:sym typeface="Calibri"/>
              </a:rPr>
              <a:t> let you write </a:t>
            </a:r>
            <a:r>
              <a:rPr lang="en-US" sz="2000" dirty="0">
                <a:solidFill>
                  <a:srgbClr val="FFFF00"/>
                </a:solidFill>
                <a:latin typeface="Rakuten Sans" panose="020B0503020203020204" pitchFamily="34" charset="0"/>
                <a:cs typeface="Rakuten Sans" panose="020B0503020203020204" pitchFamily="34" charset="0"/>
                <a:sym typeface="Calibri"/>
              </a:rPr>
              <a:t>only</a:t>
            </a:r>
            <a:r>
              <a:rPr lang="en-US" sz="2000" dirty="0">
                <a:solidFill>
                  <a:schemeClr val="bg1"/>
                </a:solidFill>
                <a:latin typeface="Rakuten Sans" panose="020B0503020203020204" pitchFamily="34" charset="0"/>
                <a:cs typeface="Rakuten Sans" panose="020B0503020203020204" pitchFamily="34" charset="0"/>
                <a:sym typeface="Calibri"/>
              </a:rPr>
              <a:t> pure functions. These languages are called </a:t>
            </a:r>
            <a:r>
              <a:rPr lang="en-US" sz="2000" dirty="0">
                <a:solidFill>
                  <a:srgbClr val="FFFF00"/>
                </a:solidFill>
                <a:latin typeface="Rakuten Sans" panose="020B0503020203020204" pitchFamily="34" charset="0"/>
                <a:cs typeface="Rakuten Sans" panose="020B0503020203020204" pitchFamily="34" charset="0"/>
                <a:sym typeface="Calibri"/>
              </a:rPr>
              <a:t>purely functional programming languages</a:t>
            </a:r>
            <a:r>
              <a:rPr lang="en-US" sz="2000" dirty="0">
                <a:solidFill>
                  <a:schemeClr val="bg1"/>
                </a:solidFill>
                <a:latin typeface="Rakuten Sans" panose="020B0503020203020204" pitchFamily="34" charset="0"/>
                <a:cs typeface="Rakuten Sans" panose="020B0503020203020204" pitchFamily="34" charset="0"/>
                <a:sym typeface="Calibri"/>
              </a:rPr>
              <a:t> and let you write code that produce no side effects. Side effects are taken care by the runtime.</a:t>
            </a:r>
            <a:endParaRPr lang="en" sz="2000" dirty="0">
              <a:solidFill>
                <a:schemeClr val="bg1"/>
              </a:solidFill>
              <a:latin typeface="Rakuten Sans" panose="020B0503020203020204" pitchFamily="34" charset="0"/>
              <a:cs typeface="Rakuten Sans" panose="020B0503020203020204" pitchFamily="34" charset="0"/>
              <a:sym typeface="Calibri"/>
            </a:endParaRPr>
          </a:p>
        </p:txBody>
      </p:sp>
    </p:spTree>
    <p:extLst>
      <p:ext uri="{BB962C8B-B14F-4D97-AF65-F5344CB8AC3E}">
        <p14:creationId xmlns:p14="http://schemas.microsoft.com/office/powerpoint/2010/main" val="327620535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C759649-D402-6892-D42D-92470066285E}"/>
              </a:ext>
            </a:extLst>
          </p:cNvPr>
          <p:cNvSpPr txBox="1"/>
          <p:nvPr/>
        </p:nvSpPr>
        <p:spPr>
          <a:xfrm>
            <a:off x="206376" y="0"/>
            <a:ext cx="4785349" cy="959370"/>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dirty="0">
                <a:latin typeface="Rakuten Sans" panose="020B0503020203020204" pitchFamily="34" charset="0"/>
                <a:cs typeface="Rakuten Sans" panose="020B0503020203020204" pitchFamily="34" charset="0"/>
              </a:rPr>
              <a:t>Counter (ML syntax)</a:t>
            </a:r>
          </a:p>
        </p:txBody>
      </p:sp>
      <p:pic>
        <p:nvPicPr>
          <p:cNvPr id="8" name="Picture 7" descr="A screen shot of a computer program&#10;&#10;Description automatically generated">
            <a:extLst>
              <a:ext uri="{FF2B5EF4-FFF2-40B4-BE49-F238E27FC236}">
                <a16:creationId xmlns:a16="http://schemas.microsoft.com/office/drawing/2014/main" id="{64310308-F4F4-7C27-AF24-363D6F707823}"/>
              </a:ext>
            </a:extLst>
          </p:cNvPr>
          <p:cNvPicPr>
            <a:picLocks noChangeAspect="1"/>
          </p:cNvPicPr>
          <p:nvPr/>
        </p:nvPicPr>
        <p:blipFill rotWithShape="1">
          <a:blip r:embed="rId2">
            <a:extLst>
              <a:ext uri="{28A0092B-C50C-407E-A947-70E740481C1C}">
                <a14:useLocalDpi xmlns:a14="http://schemas.microsoft.com/office/drawing/2010/main" val="0"/>
              </a:ext>
            </a:extLst>
          </a:blip>
          <a:srcRect t="33224" r="10882" b="42733"/>
          <a:stretch/>
        </p:blipFill>
        <p:spPr>
          <a:xfrm>
            <a:off x="4991725" y="2409497"/>
            <a:ext cx="6930541" cy="2428407"/>
          </a:xfrm>
          <a:prstGeom prst="rect">
            <a:avLst/>
          </a:prstGeom>
        </p:spPr>
      </p:pic>
      <p:cxnSp>
        <p:nvCxnSpPr>
          <p:cNvPr id="17" name="Straight Arrow Connector 16">
            <a:extLst>
              <a:ext uri="{FF2B5EF4-FFF2-40B4-BE49-F238E27FC236}">
                <a16:creationId xmlns:a16="http://schemas.microsoft.com/office/drawing/2014/main" id="{49A6A274-F8F6-95BF-0863-5A22441B19F0}"/>
              </a:ext>
            </a:extLst>
          </p:cNvPr>
          <p:cNvCxnSpPr>
            <a:cxnSpLocks/>
          </p:cNvCxnSpPr>
          <p:nvPr/>
        </p:nvCxnSpPr>
        <p:spPr>
          <a:xfrm>
            <a:off x="3582186" y="3318235"/>
            <a:ext cx="776101" cy="397313"/>
          </a:xfrm>
          <a:prstGeom prst="straightConnector1">
            <a:avLst/>
          </a:prstGeom>
          <a:ln w="76200">
            <a:solidFill>
              <a:schemeClr val="bg1"/>
            </a:solidFill>
            <a:tailEnd type="triangle"/>
          </a:ln>
          <a:effectLst>
            <a:outerShdw blurRad="102593" dist="127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94E6F8D-9BAF-AFF4-B471-C200C6A84E23}"/>
              </a:ext>
            </a:extLst>
          </p:cNvPr>
          <p:cNvCxnSpPr>
            <a:cxnSpLocks/>
            <a:stCxn id="2" idx="3"/>
          </p:cNvCxnSpPr>
          <p:nvPr/>
        </p:nvCxnSpPr>
        <p:spPr>
          <a:xfrm>
            <a:off x="3944983" y="2314331"/>
            <a:ext cx="1556407" cy="413879"/>
          </a:xfrm>
          <a:prstGeom prst="straightConnector1">
            <a:avLst/>
          </a:prstGeom>
          <a:ln w="76200">
            <a:solidFill>
              <a:schemeClr val="bg1"/>
            </a:solidFill>
            <a:tailEnd type="triangle"/>
          </a:ln>
          <a:effectLst>
            <a:outerShdw blurRad="102593" dist="127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2" name="Content Placeholder 2">
            <a:extLst>
              <a:ext uri="{FF2B5EF4-FFF2-40B4-BE49-F238E27FC236}">
                <a16:creationId xmlns:a16="http://schemas.microsoft.com/office/drawing/2014/main" id="{E494B0C0-85B0-3F1D-7E2C-55F0946040BA}"/>
              </a:ext>
            </a:extLst>
          </p:cNvPr>
          <p:cNvSpPr>
            <a:spLocks noGrp="1"/>
          </p:cNvSpPr>
          <p:nvPr>
            <p:ph sz="quarter" idx="10"/>
          </p:nvPr>
        </p:nvSpPr>
        <p:spPr>
          <a:xfrm>
            <a:off x="108284" y="1480228"/>
            <a:ext cx="3836699" cy="1668206"/>
          </a:xfrm>
        </p:spPr>
        <p:txBody>
          <a:bodyPr/>
          <a:lstStyle/>
          <a:p>
            <a:pPr algn="r">
              <a:spcAft>
                <a:spcPts val="1800"/>
              </a:spcAft>
            </a:pPr>
            <a:r>
              <a:rPr lang="en-US" sz="2400" dirty="0"/>
              <a:t>"Type signature" (or "type annotation" separated by "-&gt;")</a:t>
            </a:r>
          </a:p>
          <a:p>
            <a:pPr algn="r">
              <a:spcAft>
                <a:spcPts val="1800"/>
              </a:spcAft>
            </a:pPr>
            <a:r>
              <a:rPr lang="en-US" sz="2400" dirty="0"/>
              <a:t>Function definition</a:t>
            </a:r>
            <a:endParaRPr lang="en-US" sz="1400" dirty="0"/>
          </a:p>
        </p:txBody>
      </p:sp>
      <p:sp>
        <p:nvSpPr>
          <p:cNvPr id="6" name="Left Brace 5">
            <a:extLst>
              <a:ext uri="{FF2B5EF4-FFF2-40B4-BE49-F238E27FC236}">
                <a16:creationId xmlns:a16="http://schemas.microsoft.com/office/drawing/2014/main" id="{3C7B88B0-9675-B65B-90AE-19A7DBCBD6B2}"/>
              </a:ext>
            </a:extLst>
          </p:cNvPr>
          <p:cNvSpPr/>
          <p:nvPr/>
        </p:nvSpPr>
        <p:spPr>
          <a:xfrm>
            <a:off x="4533818" y="2948314"/>
            <a:ext cx="359370" cy="1745900"/>
          </a:xfrm>
          <a:prstGeom prst="leftBrace">
            <a:avLst>
              <a:gd name="adj1" fmla="val 27653"/>
              <a:gd name="adj2" fmla="val 5000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latin typeface="Rakuten Sans" panose="020B0503020203020204" pitchFamily="34" charset="0"/>
              <a:cs typeface="Rakuten Sans" panose="020B0503020203020204" pitchFamily="34" charset="0"/>
            </a:endParaRPr>
          </a:p>
        </p:txBody>
      </p:sp>
      <p:sp>
        <p:nvSpPr>
          <p:cNvPr id="9" name="Content Placeholder 2">
            <a:extLst>
              <a:ext uri="{FF2B5EF4-FFF2-40B4-BE49-F238E27FC236}">
                <a16:creationId xmlns:a16="http://schemas.microsoft.com/office/drawing/2014/main" id="{A7A30DB4-E762-A28A-EC2A-2AAB9B33A553}"/>
              </a:ext>
            </a:extLst>
          </p:cNvPr>
          <p:cNvSpPr txBox="1">
            <a:spLocks/>
          </p:cNvSpPr>
          <p:nvPr/>
        </p:nvSpPr>
        <p:spPr>
          <a:xfrm>
            <a:off x="6280380" y="5758515"/>
            <a:ext cx="4353230" cy="644079"/>
          </a:xfrm>
          <a:prstGeom prst="rect">
            <a:avLst/>
          </a:prstGeom>
        </p:spPr>
        <p:txBody>
          <a:bodyPr/>
          <a:lstStyle>
            <a:lvl1pPr marL="0" marR="0" indent="0" algn="l" defTabSz="308475" eaLnBrk="1" latinLnBrk="0" hangingPunct="1">
              <a:lnSpc>
                <a:spcPct val="100000"/>
              </a:lnSpc>
              <a:spcBef>
                <a:spcPts val="0"/>
              </a:spcBef>
              <a:spcAft>
                <a:spcPts val="800"/>
              </a:spcAft>
              <a:buClrTx/>
              <a:buSzTx/>
              <a:buFontTx/>
              <a:buNone/>
              <a:tabLst/>
              <a:defRPr kumimoji="1" sz="1800" b="0" i="0" u="none" strike="noStrike" cap="none" spc="0" baseline="0">
                <a:ln>
                  <a:noFill/>
                </a:ln>
                <a:solidFill>
                  <a:schemeClr val="bg1"/>
                </a:solidFill>
                <a:uFillTx/>
                <a:latin typeface="Rakuten Sans" panose="020B0503020203020204" pitchFamily="34" charset="0"/>
                <a:ea typeface="+mn-ea"/>
                <a:cs typeface="Rakuten Sans" panose="020B0503020203020204" pitchFamily="34" charset="0"/>
                <a:sym typeface="メイリオ"/>
              </a:defRPr>
            </a:lvl1pPr>
            <a:lvl2pPr marL="360018"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2pPr>
            <a:lvl3pPr marL="720036"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3pPr>
            <a:lvl4pPr marL="1080054"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4pPr>
            <a:lvl5pPr marL="1440072"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5pPr>
            <a:lvl6pPr marL="1800090"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6pPr>
            <a:lvl7pPr marL="2160108"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7pPr>
            <a:lvl8pPr marL="2520126"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8pPr>
            <a:lvl9pPr marL="2880144"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9pPr>
          </a:lstStyle>
          <a:p>
            <a:pPr>
              <a:spcAft>
                <a:spcPts val="1800"/>
              </a:spcAft>
            </a:pPr>
            <a:r>
              <a:rPr lang="en-US" sz="2400" kern="0" dirty="0"/>
              <a:t>Record copy (because immutability)</a:t>
            </a:r>
            <a:endParaRPr lang="en-US" sz="1400" kern="0" dirty="0"/>
          </a:p>
        </p:txBody>
      </p:sp>
      <p:cxnSp>
        <p:nvCxnSpPr>
          <p:cNvPr id="10" name="Straight Arrow Connector 9">
            <a:extLst>
              <a:ext uri="{FF2B5EF4-FFF2-40B4-BE49-F238E27FC236}">
                <a16:creationId xmlns:a16="http://schemas.microsoft.com/office/drawing/2014/main" id="{4272667F-FEAF-8DF0-16F9-3626E95D9EAD}"/>
              </a:ext>
            </a:extLst>
          </p:cNvPr>
          <p:cNvCxnSpPr>
            <a:cxnSpLocks/>
          </p:cNvCxnSpPr>
          <p:nvPr/>
        </p:nvCxnSpPr>
        <p:spPr>
          <a:xfrm flipV="1">
            <a:off x="7800223" y="4713123"/>
            <a:ext cx="300037" cy="916152"/>
          </a:xfrm>
          <a:prstGeom prst="straightConnector1">
            <a:avLst/>
          </a:prstGeom>
          <a:ln w="76200">
            <a:solidFill>
              <a:schemeClr val="bg1"/>
            </a:solidFill>
            <a:tailEnd type="triangle"/>
          </a:ln>
          <a:effectLst>
            <a:outerShdw blurRad="102593" dist="127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7974179C-BB69-7FBD-B51A-A73F4579CB5C}"/>
              </a:ext>
            </a:extLst>
          </p:cNvPr>
          <p:cNvSpPr txBox="1">
            <a:spLocks/>
          </p:cNvSpPr>
          <p:nvPr/>
        </p:nvSpPr>
        <p:spPr>
          <a:xfrm>
            <a:off x="1742770" y="5758515"/>
            <a:ext cx="4353230" cy="644079"/>
          </a:xfrm>
          <a:prstGeom prst="rect">
            <a:avLst/>
          </a:prstGeom>
        </p:spPr>
        <p:txBody>
          <a:bodyPr/>
          <a:lstStyle>
            <a:lvl1pPr marL="0" marR="0" indent="0" algn="l" defTabSz="308475" eaLnBrk="1" latinLnBrk="0" hangingPunct="1">
              <a:lnSpc>
                <a:spcPct val="100000"/>
              </a:lnSpc>
              <a:spcBef>
                <a:spcPts val="0"/>
              </a:spcBef>
              <a:spcAft>
                <a:spcPts val="800"/>
              </a:spcAft>
              <a:buClrTx/>
              <a:buSzTx/>
              <a:buFontTx/>
              <a:buNone/>
              <a:tabLst/>
              <a:defRPr kumimoji="1" sz="1800" b="0" i="0" u="none" strike="noStrike" cap="none" spc="0" baseline="0">
                <a:ln>
                  <a:noFill/>
                </a:ln>
                <a:solidFill>
                  <a:schemeClr val="bg1"/>
                </a:solidFill>
                <a:uFillTx/>
                <a:latin typeface="Rakuten Sans" panose="020B0503020203020204" pitchFamily="34" charset="0"/>
                <a:ea typeface="+mn-ea"/>
                <a:cs typeface="Rakuten Sans" panose="020B0503020203020204" pitchFamily="34" charset="0"/>
                <a:sym typeface="メイリオ"/>
              </a:defRPr>
            </a:lvl1pPr>
            <a:lvl2pPr marL="360018"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2pPr>
            <a:lvl3pPr marL="720036"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3pPr>
            <a:lvl4pPr marL="1080054"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4pPr>
            <a:lvl5pPr marL="1440072"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5pPr>
            <a:lvl6pPr marL="1800090"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6pPr>
            <a:lvl7pPr marL="2160108"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7pPr>
            <a:lvl8pPr marL="2520126"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8pPr>
            <a:lvl9pPr marL="2880144"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9pPr>
          </a:lstStyle>
          <a:p>
            <a:pPr>
              <a:spcAft>
                <a:spcPts val="1800"/>
              </a:spcAft>
            </a:pPr>
            <a:r>
              <a:rPr lang="en-US" sz="2400" kern="0" dirty="0"/>
              <a:t>Pattern matching (exhaustive)</a:t>
            </a:r>
            <a:endParaRPr lang="en-US" sz="1400" kern="0" dirty="0"/>
          </a:p>
        </p:txBody>
      </p:sp>
      <p:sp>
        <p:nvSpPr>
          <p:cNvPr id="19" name="Left Brace 18">
            <a:extLst>
              <a:ext uri="{FF2B5EF4-FFF2-40B4-BE49-F238E27FC236}">
                <a16:creationId xmlns:a16="http://schemas.microsoft.com/office/drawing/2014/main" id="{67E19003-C00A-AA9D-591D-8B344DDE2DF5}"/>
              </a:ext>
            </a:extLst>
          </p:cNvPr>
          <p:cNvSpPr/>
          <p:nvPr/>
        </p:nvSpPr>
        <p:spPr>
          <a:xfrm>
            <a:off x="6072716" y="3426336"/>
            <a:ext cx="359370" cy="1170831"/>
          </a:xfrm>
          <a:prstGeom prst="leftBrace">
            <a:avLst>
              <a:gd name="adj1" fmla="val 27653"/>
              <a:gd name="adj2" fmla="val 5000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latin typeface="Rakuten Sans" panose="020B0503020203020204" pitchFamily="34" charset="0"/>
              <a:cs typeface="Rakuten Sans" panose="020B0503020203020204" pitchFamily="34" charset="0"/>
            </a:endParaRPr>
          </a:p>
        </p:txBody>
      </p:sp>
      <p:cxnSp>
        <p:nvCxnSpPr>
          <p:cNvPr id="20" name="Straight Arrow Connector 19">
            <a:extLst>
              <a:ext uri="{FF2B5EF4-FFF2-40B4-BE49-F238E27FC236}">
                <a16:creationId xmlns:a16="http://schemas.microsoft.com/office/drawing/2014/main" id="{4404BD7C-7440-0E8C-F0B2-EA3181DBCF0F}"/>
              </a:ext>
            </a:extLst>
          </p:cNvPr>
          <p:cNvCxnSpPr>
            <a:cxnSpLocks/>
          </p:cNvCxnSpPr>
          <p:nvPr/>
        </p:nvCxnSpPr>
        <p:spPr>
          <a:xfrm flipV="1">
            <a:off x="4311941" y="4135772"/>
            <a:ext cx="1661020" cy="1622743"/>
          </a:xfrm>
          <a:prstGeom prst="straightConnector1">
            <a:avLst/>
          </a:prstGeom>
          <a:ln w="76200">
            <a:solidFill>
              <a:schemeClr val="bg1"/>
            </a:solidFill>
            <a:tailEnd type="triangle"/>
          </a:ln>
          <a:effectLst>
            <a:outerShdw blurRad="102593" dist="127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A6090F32-1301-9D10-A32D-93909211AB31}"/>
              </a:ext>
            </a:extLst>
          </p:cNvPr>
          <p:cNvSpPr txBox="1">
            <a:spLocks/>
          </p:cNvSpPr>
          <p:nvPr/>
        </p:nvSpPr>
        <p:spPr>
          <a:xfrm>
            <a:off x="7943850" y="481765"/>
            <a:ext cx="3516350" cy="876835"/>
          </a:xfrm>
          <a:prstGeom prst="rect">
            <a:avLst/>
          </a:prstGeom>
        </p:spPr>
        <p:txBody>
          <a:bodyPr/>
          <a:lstStyle>
            <a:lvl1pPr marL="0" marR="0" indent="0" algn="l" defTabSz="308475" eaLnBrk="1" latinLnBrk="0" hangingPunct="1">
              <a:lnSpc>
                <a:spcPct val="100000"/>
              </a:lnSpc>
              <a:spcBef>
                <a:spcPts val="0"/>
              </a:spcBef>
              <a:spcAft>
                <a:spcPts val="800"/>
              </a:spcAft>
              <a:buClrTx/>
              <a:buSzTx/>
              <a:buFontTx/>
              <a:buNone/>
              <a:tabLst/>
              <a:defRPr kumimoji="1" sz="1800" b="0" i="0" u="none" strike="noStrike" cap="none" spc="0" baseline="0">
                <a:ln>
                  <a:noFill/>
                </a:ln>
                <a:solidFill>
                  <a:schemeClr val="bg1"/>
                </a:solidFill>
                <a:uFillTx/>
                <a:latin typeface="Rakuten Sans" panose="020B0503020203020204" pitchFamily="34" charset="0"/>
                <a:ea typeface="+mn-ea"/>
                <a:cs typeface="Rakuten Sans" panose="020B0503020203020204" pitchFamily="34" charset="0"/>
                <a:sym typeface="メイリオ"/>
              </a:defRPr>
            </a:lvl1pPr>
            <a:lvl2pPr marL="360018"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2pPr>
            <a:lvl3pPr marL="720036"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3pPr>
            <a:lvl4pPr marL="1080054"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4pPr>
            <a:lvl5pPr marL="1440072"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5pPr>
            <a:lvl6pPr marL="1800090"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6pPr>
            <a:lvl7pPr marL="2160108"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7pPr>
            <a:lvl8pPr marL="2520126"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8pPr>
            <a:lvl9pPr marL="2880144"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9pPr>
          </a:lstStyle>
          <a:p>
            <a:pPr algn="r">
              <a:spcAft>
                <a:spcPts val="1800"/>
              </a:spcAft>
            </a:pPr>
            <a:r>
              <a:rPr lang="en-US" sz="2400" kern="0" dirty="0"/>
              <a:t>The last one is the returned type</a:t>
            </a:r>
            <a:endParaRPr lang="en-US" sz="1400" kern="0" dirty="0"/>
          </a:p>
        </p:txBody>
      </p:sp>
      <p:cxnSp>
        <p:nvCxnSpPr>
          <p:cNvPr id="29" name="Straight Arrow Connector 28">
            <a:extLst>
              <a:ext uri="{FF2B5EF4-FFF2-40B4-BE49-F238E27FC236}">
                <a16:creationId xmlns:a16="http://schemas.microsoft.com/office/drawing/2014/main" id="{FFFBE5C4-E599-A8DA-00C3-07E5BDA5370D}"/>
              </a:ext>
            </a:extLst>
          </p:cNvPr>
          <p:cNvCxnSpPr>
            <a:cxnSpLocks/>
          </p:cNvCxnSpPr>
          <p:nvPr/>
        </p:nvCxnSpPr>
        <p:spPr>
          <a:xfrm flipH="1">
            <a:off x="9113396" y="1358600"/>
            <a:ext cx="219790" cy="661608"/>
          </a:xfrm>
          <a:prstGeom prst="straightConnector1">
            <a:avLst/>
          </a:prstGeom>
          <a:ln w="76200">
            <a:solidFill>
              <a:schemeClr val="bg1"/>
            </a:solidFill>
            <a:tailEnd type="triangle"/>
          </a:ln>
          <a:effectLst>
            <a:outerShdw blurRad="102593" dist="127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
        <p:nvSpPr>
          <p:cNvPr id="34" name="Left Brace 33">
            <a:extLst>
              <a:ext uri="{FF2B5EF4-FFF2-40B4-BE49-F238E27FC236}">
                <a16:creationId xmlns:a16="http://schemas.microsoft.com/office/drawing/2014/main" id="{E1104BA0-89CD-D50F-04C8-8EF1B66E07BF}"/>
              </a:ext>
            </a:extLst>
          </p:cNvPr>
          <p:cNvSpPr/>
          <p:nvPr/>
        </p:nvSpPr>
        <p:spPr>
          <a:xfrm rot="5400000">
            <a:off x="8884173" y="2076574"/>
            <a:ext cx="359370" cy="617484"/>
          </a:xfrm>
          <a:prstGeom prst="leftBrace">
            <a:avLst>
              <a:gd name="adj1" fmla="val 27653"/>
              <a:gd name="adj2" fmla="val 5000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latin typeface="Rakuten Sans" panose="020B0503020203020204" pitchFamily="34" charset="0"/>
              <a:cs typeface="Rakuten Sans" panose="020B0503020203020204" pitchFamily="34" charset="0"/>
            </a:endParaRPr>
          </a:p>
        </p:txBody>
      </p:sp>
      <p:sp>
        <p:nvSpPr>
          <p:cNvPr id="37" name="Content Placeholder 2">
            <a:extLst>
              <a:ext uri="{FF2B5EF4-FFF2-40B4-BE49-F238E27FC236}">
                <a16:creationId xmlns:a16="http://schemas.microsoft.com/office/drawing/2014/main" id="{62A68B80-E72D-A95B-7E53-4FACA5148334}"/>
              </a:ext>
            </a:extLst>
          </p:cNvPr>
          <p:cNvSpPr txBox="1">
            <a:spLocks/>
          </p:cNvSpPr>
          <p:nvPr/>
        </p:nvSpPr>
        <p:spPr>
          <a:xfrm>
            <a:off x="4058661" y="938933"/>
            <a:ext cx="3516350" cy="876835"/>
          </a:xfrm>
          <a:prstGeom prst="rect">
            <a:avLst/>
          </a:prstGeom>
        </p:spPr>
        <p:txBody>
          <a:bodyPr/>
          <a:lstStyle>
            <a:lvl1pPr marL="0" marR="0" indent="0" algn="l" defTabSz="308475" eaLnBrk="1" latinLnBrk="0" hangingPunct="1">
              <a:lnSpc>
                <a:spcPct val="100000"/>
              </a:lnSpc>
              <a:spcBef>
                <a:spcPts val="0"/>
              </a:spcBef>
              <a:spcAft>
                <a:spcPts val="800"/>
              </a:spcAft>
              <a:buClrTx/>
              <a:buSzTx/>
              <a:buFontTx/>
              <a:buNone/>
              <a:tabLst/>
              <a:defRPr kumimoji="1" sz="1800" b="0" i="0" u="none" strike="noStrike" cap="none" spc="0" baseline="0">
                <a:ln>
                  <a:noFill/>
                </a:ln>
                <a:solidFill>
                  <a:schemeClr val="bg1"/>
                </a:solidFill>
                <a:uFillTx/>
                <a:latin typeface="Rakuten Sans" panose="020B0503020203020204" pitchFamily="34" charset="0"/>
                <a:ea typeface="+mn-ea"/>
                <a:cs typeface="Rakuten Sans" panose="020B0503020203020204" pitchFamily="34" charset="0"/>
                <a:sym typeface="メイリオ"/>
              </a:defRPr>
            </a:lvl1pPr>
            <a:lvl2pPr marL="360018"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2pPr>
            <a:lvl3pPr marL="720036"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3pPr>
            <a:lvl4pPr marL="1080054"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4pPr>
            <a:lvl5pPr marL="1440072"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5pPr>
            <a:lvl6pPr marL="1800090"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6pPr>
            <a:lvl7pPr marL="2160108"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7pPr>
            <a:lvl8pPr marL="2520126"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8pPr>
            <a:lvl9pPr marL="2880144" marR="0" indent="-240012" algn="l" defTabSz="308475" eaLnBrk="1" latinLnBrk="0" hangingPunct="1">
              <a:lnSpc>
                <a:spcPct val="100000"/>
              </a:lnSpc>
              <a:spcBef>
                <a:spcPts val="0"/>
              </a:spcBef>
              <a:spcAft>
                <a:spcPts val="800"/>
              </a:spcAft>
              <a:buClrTx/>
              <a:buSzPct val="75000"/>
              <a:buFontTx/>
              <a:buChar char="•"/>
              <a:tabLst/>
              <a:defRPr kumimoji="1" sz="1600" b="0" i="0" u="none" strike="noStrike" cap="none" spc="0" baseline="0">
                <a:ln>
                  <a:noFill/>
                </a:ln>
                <a:solidFill>
                  <a:srgbClr val="000000"/>
                </a:solidFill>
                <a:uFillTx/>
                <a:latin typeface="+mn-ea"/>
                <a:ea typeface="+mn-ea"/>
                <a:cs typeface="+mj-cs"/>
                <a:sym typeface="メイリオ"/>
              </a:defRPr>
            </a:lvl9pPr>
          </a:lstStyle>
          <a:p>
            <a:pPr algn="r">
              <a:spcAft>
                <a:spcPts val="1800"/>
              </a:spcAft>
            </a:pPr>
            <a:r>
              <a:rPr lang="en-US" sz="2400" kern="0" dirty="0"/>
              <a:t>Input arguments</a:t>
            </a:r>
            <a:endParaRPr lang="en-US" sz="1400" kern="0" dirty="0"/>
          </a:p>
        </p:txBody>
      </p:sp>
      <p:sp>
        <p:nvSpPr>
          <p:cNvPr id="38" name="Left Brace 37">
            <a:extLst>
              <a:ext uri="{FF2B5EF4-FFF2-40B4-BE49-F238E27FC236}">
                <a16:creationId xmlns:a16="http://schemas.microsoft.com/office/drawing/2014/main" id="{500993CC-A629-C582-3ADF-8064573C19C1}"/>
              </a:ext>
            </a:extLst>
          </p:cNvPr>
          <p:cNvSpPr/>
          <p:nvPr/>
        </p:nvSpPr>
        <p:spPr>
          <a:xfrm rot="5400000">
            <a:off x="7300575" y="1638434"/>
            <a:ext cx="359370" cy="1533518"/>
          </a:xfrm>
          <a:prstGeom prst="leftBrace">
            <a:avLst>
              <a:gd name="adj1" fmla="val 27653"/>
              <a:gd name="adj2" fmla="val 50000"/>
            </a:avLst>
          </a:prstGeom>
          <a:ln w="571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latin typeface="Rakuten Sans" panose="020B0503020203020204" pitchFamily="34" charset="0"/>
              <a:cs typeface="Rakuten Sans" panose="020B0503020203020204" pitchFamily="34" charset="0"/>
            </a:endParaRPr>
          </a:p>
        </p:txBody>
      </p:sp>
      <p:cxnSp>
        <p:nvCxnSpPr>
          <p:cNvPr id="39" name="Straight Arrow Connector 38">
            <a:extLst>
              <a:ext uri="{FF2B5EF4-FFF2-40B4-BE49-F238E27FC236}">
                <a16:creationId xmlns:a16="http://schemas.microsoft.com/office/drawing/2014/main" id="{7DFA54B2-A28E-2FA2-0312-1EC7D3979D17}"/>
              </a:ext>
            </a:extLst>
          </p:cNvPr>
          <p:cNvCxnSpPr>
            <a:cxnSpLocks/>
          </p:cNvCxnSpPr>
          <p:nvPr/>
        </p:nvCxnSpPr>
        <p:spPr>
          <a:xfrm>
            <a:off x="6967470" y="1453766"/>
            <a:ext cx="437882" cy="578894"/>
          </a:xfrm>
          <a:prstGeom prst="straightConnector1">
            <a:avLst/>
          </a:prstGeom>
          <a:ln w="76200">
            <a:solidFill>
              <a:schemeClr val="bg1"/>
            </a:solidFill>
            <a:tailEnd type="triangle"/>
          </a:ln>
          <a:effectLst>
            <a:outerShdw blurRad="102593" dist="12700" dir="2700000" algn="tl" rotWithShape="0">
              <a:prstClr val="black"/>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919614"/>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omputer&#10;&#10;Description automatically generated">
            <a:extLst>
              <a:ext uri="{FF2B5EF4-FFF2-40B4-BE49-F238E27FC236}">
                <a16:creationId xmlns:a16="http://schemas.microsoft.com/office/drawing/2014/main" id="{39C9D7AC-FDC3-770A-D66A-ACCD23414DE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51492" y="843516"/>
            <a:ext cx="6289016" cy="5170968"/>
          </a:xfrm>
          <a:prstGeom prst="rect">
            <a:avLst/>
          </a:prstGeom>
          <a:ln w="38100">
            <a:solidFill>
              <a:schemeClr val="bg1"/>
            </a:solidFill>
          </a:ln>
        </p:spPr>
      </p:pic>
      <p:sp>
        <p:nvSpPr>
          <p:cNvPr id="13" name="TextBox 12">
            <a:extLst>
              <a:ext uri="{FF2B5EF4-FFF2-40B4-BE49-F238E27FC236}">
                <a16:creationId xmlns:a16="http://schemas.microsoft.com/office/drawing/2014/main" id="{7E6F2D47-C3F8-26BD-2166-6A9257B11D27}"/>
              </a:ext>
            </a:extLst>
          </p:cNvPr>
          <p:cNvSpPr txBox="1"/>
          <p:nvPr/>
        </p:nvSpPr>
        <p:spPr>
          <a:xfrm>
            <a:off x="2818151" y="6100998"/>
            <a:ext cx="6107364" cy="253916"/>
          </a:xfrm>
          <a:prstGeom prst="rect">
            <a:avLst/>
          </a:prstGeom>
          <a:noFill/>
        </p:spPr>
        <p:txBody>
          <a:bodyPr wrap="square" lIns="91440" tIns="45720" rIns="91440" bIns="45720" rtlCol="0" anchor="t">
            <a:spAutoFit/>
          </a:bodyPr>
          <a:lstStyle/>
          <a:p>
            <a:r>
              <a:rPr kumimoji="1" lang="en-US" sz="1050" dirty="0">
                <a:solidFill>
                  <a:schemeClr val="bg1"/>
                </a:solidFill>
                <a:hlinkClick r:id="rId5">
                  <a:extLst>
                    <a:ext uri="{A12FA001-AC4F-418D-AE19-62706E023703}">
                      <ahyp:hlinkClr xmlns:ahyp="http://schemas.microsoft.com/office/drawing/2018/hyperlinkcolor" val="tx"/>
                    </a:ext>
                  </a:extLst>
                </a:hlinkClick>
              </a:rPr>
              <a:t>https://package.elm-lang.org/packages/mdgriffith/elm-ui/latest/</a:t>
            </a:r>
            <a:r>
              <a:rPr kumimoji="1" lang="en-US" sz="1050" dirty="0">
                <a:solidFill>
                  <a:schemeClr val="bg1"/>
                </a:solidFill>
              </a:rPr>
              <a:t> </a:t>
            </a:r>
            <a:r>
              <a:rPr lang="en-US" sz="1050" dirty="0">
                <a:solidFill>
                  <a:schemeClr val="bg1"/>
                </a:solidFill>
              </a:rPr>
              <a:t>(Accessed on Jul 10, 2024) </a:t>
            </a:r>
            <a:endParaRPr kumimoji="1" lang="en-JP" sz="1050" dirty="0" err="1">
              <a:solidFill>
                <a:schemeClr val="bg1"/>
              </a:solidFill>
            </a:endParaRPr>
          </a:p>
        </p:txBody>
      </p:sp>
    </p:spTree>
    <p:extLst>
      <p:ext uri="{BB962C8B-B14F-4D97-AF65-F5344CB8AC3E}">
        <p14:creationId xmlns:p14="http://schemas.microsoft.com/office/powerpoint/2010/main" val="3556637494"/>
      </p:ext>
    </p:extLst>
  </p:cSld>
  <p:clrMapOvr>
    <a:masterClrMapping/>
  </p:clrMapOvr>
  <p:transition spd="med"/>
  <p:extLst>
    <p:ext uri="{6950BFC3-D8DA-4A85-94F7-54DA5524770B}">
      <p188:commentRel xmlns:p188="http://schemas.microsoft.com/office/powerpoint/2018/8/main" r:id="rId3"/>
    </p:ext>
  </p:extLs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5CADD-7288-E54F-B860-990DD394F306}"/>
              </a:ext>
            </a:extLst>
          </p:cNvPr>
          <p:cNvSpPr>
            <a:spLocks noGrp="1"/>
          </p:cNvSpPr>
          <p:nvPr>
            <p:ph type="title"/>
          </p:nvPr>
        </p:nvSpPr>
        <p:spPr>
          <a:xfrm>
            <a:off x="1840209" y="1892503"/>
            <a:ext cx="8511582" cy="1376270"/>
          </a:xfrm>
          <a:noFill/>
          <a:ln w="12700">
            <a:noFill/>
            <a:miter lim="400000"/>
          </a:ln>
        </p:spPr>
        <p:txBody>
          <a:bodyPr wrap="square" lIns="270000" tIns="270000" rIns="270000" bIns="270000" rtlCol="0" anchor="ctr">
            <a:spAutoFit/>
          </a:bodyPr>
          <a:lstStyle/>
          <a:p>
            <a:pPr algn="ctr" defTabSz="914400" rtl="0"/>
            <a:r>
              <a:rPr lang="en-US" sz="5400" b="0" kern="1200" dirty="0">
                <a:solidFill>
                  <a:schemeClr val="bg1"/>
                </a:solidFill>
              </a:rPr>
              <a:t>Let's code!</a:t>
            </a:r>
            <a:endParaRPr lang="en-JP" sz="5400" b="0" kern="1200" dirty="0">
              <a:solidFill>
                <a:schemeClr val="bg1"/>
              </a:solidFill>
            </a:endParaRPr>
          </a:p>
        </p:txBody>
      </p:sp>
      <p:pic>
        <p:nvPicPr>
          <p:cNvPr id="3" name="Picture 2" descr="A blue and silver object with a red border&#10;&#10;Description automatically generated">
            <a:extLst>
              <a:ext uri="{FF2B5EF4-FFF2-40B4-BE49-F238E27FC236}">
                <a16:creationId xmlns:a16="http://schemas.microsoft.com/office/drawing/2014/main" id="{E7CC7ADD-6CA6-32C9-CD05-59391544CE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29683" y="3771574"/>
            <a:ext cx="2932634" cy="1378629"/>
          </a:xfrm>
          <a:prstGeom prst="rect">
            <a:avLst/>
          </a:prstGeom>
        </p:spPr>
      </p:pic>
    </p:spTree>
    <p:extLst>
      <p:ext uri="{BB962C8B-B14F-4D97-AF65-F5344CB8AC3E}">
        <p14:creationId xmlns:p14="http://schemas.microsoft.com/office/powerpoint/2010/main" val="1629813232"/>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DF224D6-DBD9-A778-2A36-DB87EEA31F35}"/>
              </a:ext>
            </a:extLst>
          </p:cNvPr>
          <p:cNvSpPr>
            <a:spLocks noGrp="1"/>
          </p:cNvSpPr>
          <p:nvPr>
            <p:ph sz="quarter" idx="10"/>
          </p:nvPr>
        </p:nvSpPr>
        <p:spPr>
          <a:xfrm>
            <a:off x="374067" y="459903"/>
            <a:ext cx="3919152" cy="588311"/>
          </a:xfrm>
        </p:spPr>
        <p:txBody>
          <a:bodyPr/>
          <a:lstStyle/>
          <a:p>
            <a:pPr>
              <a:spcAft>
                <a:spcPts val="1200"/>
              </a:spcAft>
            </a:pPr>
            <a:r>
              <a:rPr lang="en-US" sz="2800" dirty="0" err="1"/>
              <a:t>rakuten.com.tw</a:t>
            </a:r>
            <a:endParaRPr lang="en-US" sz="2800" dirty="0"/>
          </a:p>
        </p:txBody>
      </p:sp>
      <p:pic>
        <p:nvPicPr>
          <p:cNvPr id="3" name="Picture 2" descr="A screenshot of a website&#10;&#10;Description automatically generated">
            <a:extLst>
              <a:ext uri="{FF2B5EF4-FFF2-40B4-BE49-F238E27FC236}">
                <a16:creationId xmlns:a16="http://schemas.microsoft.com/office/drawing/2014/main" id="{D7128FDD-0B3C-798C-AB27-E61F83B211C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7000"/>
                    </a14:imgEffect>
                  </a14:imgLayer>
                </a14:imgProps>
              </a:ext>
              <a:ext uri="{28A0092B-C50C-407E-A947-70E740481C1C}">
                <a14:useLocalDpi xmlns:a14="http://schemas.microsoft.com/office/drawing/2010/main" val="0"/>
              </a:ext>
            </a:extLst>
          </a:blip>
          <a:stretch>
            <a:fillRect/>
          </a:stretch>
        </p:blipFill>
        <p:spPr>
          <a:xfrm>
            <a:off x="449842" y="1129008"/>
            <a:ext cx="3767601" cy="2499373"/>
          </a:xfrm>
          <a:prstGeom prst="rect">
            <a:avLst/>
          </a:prstGeom>
        </p:spPr>
      </p:pic>
      <p:pic>
        <p:nvPicPr>
          <p:cNvPr id="6" name="Picture 5" descr="A screenshot of a login form&#10;&#10;Description automatically generated">
            <a:extLst>
              <a:ext uri="{FF2B5EF4-FFF2-40B4-BE49-F238E27FC236}">
                <a16:creationId xmlns:a16="http://schemas.microsoft.com/office/drawing/2014/main" id="{8B753304-EC39-0A63-87B4-4594386218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91054" y="1981269"/>
            <a:ext cx="7772400" cy="4253229"/>
          </a:xfrm>
          <a:prstGeom prst="rect">
            <a:avLst/>
          </a:prstGeom>
        </p:spPr>
      </p:pic>
      <p:cxnSp>
        <p:nvCxnSpPr>
          <p:cNvPr id="8" name="Straight Arrow Connector 7">
            <a:extLst>
              <a:ext uri="{FF2B5EF4-FFF2-40B4-BE49-F238E27FC236}">
                <a16:creationId xmlns:a16="http://schemas.microsoft.com/office/drawing/2014/main" id="{610EF04C-13E0-1271-108F-D0B2A42077BF}"/>
              </a:ext>
            </a:extLst>
          </p:cNvPr>
          <p:cNvCxnSpPr/>
          <p:nvPr/>
        </p:nvCxnSpPr>
        <p:spPr>
          <a:xfrm>
            <a:off x="3425483" y="1294228"/>
            <a:ext cx="492369" cy="576775"/>
          </a:xfrm>
          <a:prstGeom prst="straightConnector1">
            <a:avLst/>
          </a:prstGeom>
          <a:ln w="76200">
            <a:solidFill>
              <a:schemeClr val="bg1"/>
            </a:solidFill>
            <a:tailEnd type="triangle"/>
          </a:ln>
          <a:effectLst>
            <a:outerShdw blurRad="155348" sx="102000" sy="102000" algn="ctr" rotWithShape="0">
              <a:prstClr val="black">
                <a:alpha val="89181"/>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481510"/>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1DF224D6-DBD9-A778-2A36-DB87EEA31F35}"/>
              </a:ext>
            </a:extLst>
          </p:cNvPr>
          <p:cNvSpPr>
            <a:spLocks noGrp="1"/>
          </p:cNvSpPr>
          <p:nvPr>
            <p:ph sz="quarter" idx="10"/>
          </p:nvPr>
        </p:nvSpPr>
        <p:spPr>
          <a:xfrm>
            <a:off x="3177152" y="1668458"/>
            <a:ext cx="8228751" cy="3521082"/>
          </a:xfrm>
        </p:spPr>
        <p:txBody>
          <a:bodyPr/>
          <a:lstStyle/>
          <a:p>
            <a:pPr>
              <a:spcAft>
                <a:spcPts val="2400"/>
              </a:spcAft>
            </a:pPr>
            <a:r>
              <a:rPr lang="en-US" sz="2800" dirty="0"/>
              <a:t>The functional paradigm is not complicated (it can be simpler than OOP, everything is a function)</a:t>
            </a:r>
          </a:p>
          <a:p>
            <a:pPr>
              <a:spcAft>
                <a:spcPts val="2400"/>
              </a:spcAft>
            </a:pPr>
            <a:r>
              <a:rPr lang="en-US" sz="2800" dirty="0"/>
              <a:t>It is regularly used in the industry for practical applications</a:t>
            </a:r>
          </a:p>
          <a:p>
            <a:pPr>
              <a:spcAft>
                <a:spcPts val="2400"/>
              </a:spcAft>
            </a:pPr>
            <a:r>
              <a:rPr lang="en-US" sz="2800" dirty="0"/>
              <a:t>It can provide a better developer experience</a:t>
            </a:r>
          </a:p>
          <a:p>
            <a:pPr>
              <a:spcAft>
                <a:spcPts val="2400"/>
              </a:spcAft>
            </a:pPr>
            <a:r>
              <a:rPr lang="en-US" sz="2800" dirty="0"/>
              <a:t>We may be in the middle of a paradigm shift</a:t>
            </a:r>
          </a:p>
        </p:txBody>
      </p:sp>
      <p:pic>
        <p:nvPicPr>
          <p:cNvPr id="3" name="Graphic 2" descr="Lights On with solid fill">
            <a:extLst>
              <a:ext uri="{FF2B5EF4-FFF2-40B4-BE49-F238E27FC236}">
                <a16:creationId xmlns:a16="http://schemas.microsoft.com/office/drawing/2014/main" id="{D7238330-0FBE-6491-24B9-D55E9992B1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1815" y="2629545"/>
            <a:ext cx="1598909" cy="1598909"/>
          </a:xfrm>
          <a:prstGeom prst="rect">
            <a:avLst/>
          </a:prstGeom>
        </p:spPr>
      </p:pic>
    </p:spTree>
    <p:extLst>
      <p:ext uri="{BB962C8B-B14F-4D97-AF65-F5344CB8AC3E}">
        <p14:creationId xmlns:p14="http://schemas.microsoft.com/office/powerpoint/2010/main" val="2826839400"/>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 shot of a phone&#10;&#10;Description automatically generated">
            <a:extLst>
              <a:ext uri="{FF2B5EF4-FFF2-40B4-BE49-F238E27FC236}">
                <a16:creationId xmlns:a16="http://schemas.microsoft.com/office/drawing/2014/main" id="{8038815E-4111-AB20-2E3D-6F4BEEEB39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3062" y="744999"/>
            <a:ext cx="2645876" cy="5368001"/>
          </a:xfrm>
          <a:prstGeom prst="rect">
            <a:avLst/>
          </a:prstGeom>
        </p:spPr>
      </p:pic>
    </p:spTree>
    <p:extLst>
      <p:ext uri="{BB962C8B-B14F-4D97-AF65-F5344CB8AC3E}">
        <p14:creationId xmlns:p14="http://schemas.microsoft.com/office/powerpoint/2010/main" val="2490827246"/>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14637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accent3">
            <a:lumMod val="7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5CADD-7288-E54F-B860-990DD394F306}"/>
              </a:ext>
            </a:extLst>
          </p:cNvPr>
          <p:cNvSpPr>
            <a:spLocks noGrp="1"/>
          </p:cNvSpPr>
          <p:nvPr>
            <p:ph type="title"/>
          </p:nvPr>
        </p:nvSpPr>
        <p:spPr>
          <a:xfrm>
            <a:off x="334963" y="2787033"/>
            <a:ext cx="11522074" cy="1283937"/>
          </a:xfrm>
          <a:noFill/>
          <a:ln w="12700">
            <a:noFill/>
            <a:miter lim="400000"/>
          </a:ln>
        </p:spPr>
        <p:txBody>
          <a:bodyPr wrap="square" lIns="270000" tIns="270000" rIns="270000" bIns="270000" rtlCol="0" anchor="ctr">
            <a:spAutoFit/>
          </a:bodyPr>
          <a:lstStyle/>
          <a:p>
            <a:pPr algn="ctr" defTabSz="914400" rtl="0"/>
            <a:r>
              <a:rPr lang="en-US" sz="4800" b="0" kern="1200" dirty="0">
                <a:solidFill>
                  <a:schemeClr val="bg1"/>
                </a:solidFill>
              </a:rPr>
              <a:t>Appendix</a:t>
            </a:r>
            <a:endParaRPr lang="en-JP" sz="4800" b="0" kern="1200" dirty="0">
              <a:solidFill>
                <a:schemeClr val="bg1"/>
              </a:solidFill>
            </a:endParaRPr>
          </a:p>
        </p:txBody>
      </p:sp>
    </p:spTree>
    <p:extLst>
      <p:ext uri="{BB962C8B-B14F-4D97-AF65-F5344CB8AC3E}">
        <p14:creationId xmlns:p14="http://schemas.microsoft.com/office/powerpoint/2010/main" val="1428055562"/>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55CED7-792A-B79E-80A2-110F023E5A03}"/>
              </a:ext>
            </a:extLst>
          </p:cNvPr>
          <p:cNvSpPr txBox="1"/>
          <p:nvPr/>
        </p:nvSpPr>
        <p:spPr>
          <a:xfrm>
            <a:off x="334963" y="0"/>
            <a:ext cx="10466387" cy="1037716"/>
          </a:xfrm>
          <a:prstGeom prst="rect">
            <a:avLst/>
          </a:prstGeom>
          <a:noFill/>
          <a:ln>
            <a:noFill/>
          </a:ln>
        </p:spPr>
        <p:txBody>
          <a:bodyPr wrap="square" lIns="270000" tIns="270000" rIns="270000" bIns="270000" rtlCol="0" anchor="ctr">
            <a:sp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dirty="0">
                <a:latin typeface="Rakuten Sans" panose="020B0503020203020204" pitchFamily="34" charset="0"/>
                <a:cs typeface="Rakuten Sans" panose="020B0503020203020204" pitchFamily="34" charset="0"/>
              </a:rPr>
              <a:t>Functional Programming Jargon</a:t>
            </a:r>
            <a:endParaRPr lang="en-US" sz="3200" dirty="0">
              <a:solidFill>
                <a:schemeClr val="accent5">
                  <a:lumMod val="60000"/>
                  <a:lumOff val="40000"/>
                </a:schemeClr>
              </a:solidFill>
              <a:latin typeface="Rakuten Sans" panose="020B0503020203020204" pitchFamily="34" charset="0"/>
              <a:cs typeface="Rakuten Sans" panose="020B0503020203020204" pitchFamily="34" charset="0"/>
            </a:endParaRPr>
          </a:p>
        </p:txBody>
      </p:sp>
      <p:sp>
        <p:nvSpPr>
          <p:cNvPr id="5" name="Content Placeholder 2">
            <a:extLst>
              <a:ext uri="{FF2B5EF4-FFF2-40B4-BE49-F238E27FC236}">
                <a16:creationId xmlns:a16="http://schemas.microsoft.com/office/drawing/2014/main" id="{ABC630A3-53DB-319E-9136-7D3803E5AB08}"/>
              </a:ext>
            </a:extLst>
          </p:cNvPr>
          <p:cNvSpPr txBox="1">
            <a:spLocks/>
          </p:cNvSpPr>
          <p:nvPr/>
        </p:nvSpPr>
        <p:spPr>
          <a:xfrm>
            <a:off x="2362041" y="1688934"/>
            <a:ext cx="7467918" cy="4260045"/>
          </a:xfrm>
          <a:prstGeom prst="rect">
            <a:avLst/>
          </a:prstGeom>
        </p:spPr>
        <p:txBody>
          <a:bodyPr numCol="1" spcCol="360000"/>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a:lstStyle>
          <a:p>
            <a:pPr>
              <a:spcBef>
                <a:spcPts val="1200"/>
              </a:spcBef>
            </a:pPr>
            <a:r>
              <a:rPr lang="en-US" kern="0" dirty="0">
                <a:latin typeface="Rakuten Sans" panose="020B0503020203020204" pitchFamily="34" charset="0"/>
                <a:cs typeface="Rakuten Sans" panose="020B0503020203020204" pitchFamily="34" charset="0"/>
              </a:rPr>
              <a:t>These are many “fancy” words in the Functional world, like Monads, Functors, Lazy evaluation, polymorphism, etc. We will try to avoid the most esoteric but let’s try to learn some of the simpler.</a:t>
            </a:r>
          </a:p>
          <a:p>
            <a:pPr>
              <a:spcBef>
                <a:spcPts val="1200"/>
              </a:spcBef>
            </a:pPr>
            <a:endParaRPr lang="en-US" kern="0" dirty="0">
              <a:latin typeface="Rakuten Sans" panose="020B0503020203020204" pitchFamily="34" charset="0"/>
              <a:cs typeface="Rakuten Sans" panose="020B0503020203020204" pitchFamily="34" charset="0"/>
            </a:endParaRPr>
          </a:p>
          <a:p>
            <a:pPr>
              <a:spcBef>
                <a:spcPts val="1200"/>
              </a:spcBef>
            </a:pPr>
            <a:r>
              <a:rPr lang="en-US" kern="0" dirty="0">
                <a:latin typeface="Rakuten Sans" panose="020B0503020203020204" pitchFamily="34" charset="0"/>
                <a:cs typeface="Rakuten Sans" panose="020B0503020203020204" pitchFamily="34" charset="0"/>
              </a:rPr>
              <a:t>Also, Map, Filter, Reduce, etc. are NOT functional programming, but just tools that help to write functional code.</a:t>
            </a:r>
          </a:p>
        </p:txBody>
      </p:sp>
    </p:spTree>
    <p:extLst>
      <p:ext uri="{BB962C8B-B14F-4D97-AF65-F5344CB8AC3E}">
        <p14:creationId xmlns:p14="http://schemas.microsoft.com/office/powerpoint/2010/main" val="1954420632"/>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5A5D78-42EF-7A4A-9D8A-6F96D571F40D}"/>
              </a:ext>
            </a:extLst>
          </p:cNvPr>
          <p:cNvSpPr>
            <a:spLocks noGrp="1"/>
          </p:cNvSpPr>
          <p:nvPr>
            <p:ph sz="quarter" idx="10"/>
          </p:nvPr>
        </p:nvSpPr>
        <p:spPr>
          <a:xfrm>
            <a:off x="2760713" y="1660492"/>
            <a:ext cx="6670574" cy="2683949"/>
          </a:xfrm>
        </p:spPr>
        <p:txBody>
          <a:bodyPr numCol="1" spcCol="360000"/>
          <a:lstStyle/>
          <a:p>
            <a:pPr marL="342900" indent="-342900">
              <a:lnSpc>
                <a:spcPct val="150000"/>
              </a:lnSpc>
              <a:spcAft>
                <a:spcPts val="0"/>
              </a:spcAft>
              <a:buFont typeface="Arial" panose="020B0604020202020204" pitchFamily="34" charset="0"/>
              <a:buChar char="•"/>
            </a:pPr>
            <a:r>
              <a:rPr lang="en-US" sz="2000" dirty="0">
                <a:solidFill>
                  <a:schemeClr val="bg1"/>
                </a:solidFill>
              </a:rPr>
              <a:t>Immutability</a:t>
            </a:r>
          </a:p>
          <a:p>
            <a:pPr marL="342900" indent="-342900">
              <a:lnSpc>
                <a:spcPct val="150000"/>
              </a:lnSpc>
              <a:spcAft>
                <a:spcPts val="0"/>
              </a:spcAft>
              <a:buFont typeface="Arial" panose="020B0604020202020204" pitchFamily="34" charset="0"/>
              <a:buChar char="•"/>
            </a:pPr>
            <a:r>
              <a:rPr lang="en-US" sz="2000" dirty="0">
                <a:solidFill>
                  <a:schemeClr val="bg1"/>
                </a:solidFill>
              </a:rPr>
              <a:t>Pattern Matching</a:t>
            </a:r>
          </a:p>
          <a:p>
            <a:pPr marL="342900" indent="-342900">
              <a:lnSpc>
                <a:spcPct val="150000"/>
              </a:lnSpc>
              <a:spcAft>
                <a:spcPts val="0"/>
              </a:spcAft>
              <a:buFont typeface="Arial" panose="020B0604020202020204" pitchFamily="34" charset="0"/>
              <a:buChar char="•"/>
            </a:pPr>
            <a:r>
              <a:rPr lang="en-US" sz="2000" dirty="0">
                <a:solidFill>
                  <a:schemeClr val="bg1"/>
                </a:solidFill>
              </a:rPr>
              <a:t>First-Class and Higher-Order functions</a:t>
            </a:r>
          </a:p>
          <a:p>
            <a:pPr marL="342900" indent="-342900">
              <a:lnSpc>
                <a:spcPct val="150000"/>
              </a:lnSpc>
              <a:spcAft>
                <a:spcPts val="0"/>
              </a:spcAft>
              <a:buFont typeface="Arial" panose="020B0604020202020204" pitchFamily="34" charset="0"/>
              <a:buChar char="•"/>
            </a:pPr>
            <a:r>
              <a:rPr lang="en-US" sz="2000" dirty="0">
                <a:solidFill>
                  <a:schemeClr val="bg1"/>
                </a:solidFill>
              </a:rPr>
              <a:t>Recursion</a:t>
            </a:r>
          </a:p>
          <a:p>
            <a:pPr marL="342900" indent="-342900">
              <a:lnSpc>
                <a:spcPct val="150000"/>
              </a:lnSpc>
              <a:spcAft>
                <a:spcPts val="0"/>
              </a:spcAft>
              <a:buFont typeface="Arial" panose="020B0604020202020204" pitchFamily="34" charset="0"/>
              <a:buChar char="•"/>
            </a:pPr>
            <a:r>
              <a:rPr lang="en-US" sz="2000" dirty="0">
                <a:solidFill>
                  <a:schemeClr val="bg1"/>
                </a:solidFill>
              </a:rPr>
              <a:t>Currying</a:t>
            </a:r>
          </a:p>
          <a:p>
            <a:pPr marL="342900" indent="-342900">
              <a:lnSpc>
                <a:spcPct val="150000"/>
              </a:lnSpc>
              <a:spcAft>
                <a:spcPts val="0"/>
              </a:spcAft>
              <a:buFont typeface="Arial" panose="020B0604020202020204" pitchFamily="34" charset="0"/>
              <a:buChar char="•"/>
            </a:pPr>
            <a:r>
              <a:rPr lang="en-US" sz="2000" dirty="0">
                <a:solidFill>
                  <a:schemeClr val="bg1"/>
                </a:solidFill>
              </a:rPr>
              <a:t>Hindley–Milner type system</a:t>
            </a:r>
          </a:p>
          <a:p>
            <a:pPr marL="342900" indent="-342900">
              <a:lnSpc>
                <a:spcPct val="150000"/>
              </a:lnSpc>
              <a:spcAft>
                <a:spcPts val="0"/>
              </a:spcAft>
              <a:buFont typeface="Arial" panose="020B0604020202020204" pitchFamily="34" charset="0"/>
              <a:buChar char="•"/>
            </a:pPr>
            <a:r>
              <a:rPr lang="en-US" sz="2000" dirty="0">
                <a:solidFill>
                  <a:schemeClr val="bg1"/>
                </a:solidFill>
              </a:rPr>
              <a:t>Monads</a:t>
            </a:r>
          </a:p>
        </p:txBody>
      </p:sp>
      <p:sp>
        <p:nvSpPr>
          <p:cNvPr id="4" name="TextBox 3">
            <a:extLst>
              <a:ext uri="{FF2B5EF4-FFF2-40B4-BE49-F238E27FC236}">
                <a16:creationId xmlns:a16="http://schemas.microsoft.com/office/drawing/2014/main" id="{5D55CED7-792A-B79E-80A2-110F023E5A03}"/>
              </a:ext>
            </a:extLst>
          </p:cNvPr>
          <p:cNvSpPr txBox="1"/>
          <p:nvPr/>
        </p:nvSpPr>
        <p:spPr>
          <a:xfrm>
            <a:off x="334963" y="0"/>
            <a:ext cx="10466387" cy="1037716"/>
          </a:xfrm>
          <a:prstGeom prst="rect">
            <a:avLst/>
          </a:prstGeom>
          <a:noFill/>
          <a:ln>
            <a:noFill/>
          </a:ln>
        </p:spPr>
        <p:txBody>
          <a:bodyPr wrap="square" lIns="270000" tIns="270000" rIns="270000" bIns="270000" rtlCol="0" anchor="ctr">
            <a:sp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dirty="0">
                <a:latin typeface="Rakuten Sans" panose="020B0503020203020204" pitchFamily="34" charset="0"/>
                <a:cs typeface="Rakuten Sans" panose="020B0503020203020204" pitchFamily="34" charset="0"/>
              </a:rPr>
              <a:t>Other concepts in functional programming</a:t>
            </a:r>
            <a:endParaRPr lang="en-US" sz="3200" dirty="0">
              <a:solidFill>
                <a:schemeClr val="accent5">
                  <a:lumMod val="60000"/>
                  <a:lumOff val="40000"/>
                </a:schemeClr>
              </a:solidFill>
              <a:latin typeface="Rakuten Sans" panose="020B0503020203020204" pitchFamily="34" charset="0"/>
              <a:cs typeface="Rakuten Sans" panose="020B0503020203020204" pitchFamily="34" charset="0"/>
            </a:endParaRPr>
          </a:p>
        </p:txBody>
      </p:sp>
      <p:sp>
        <p:nvSpPr>
          <p:cNvPr id="5" name="Content Placeholder 2">
            <a:extLst>
              <a:ext uri="{FF2B5EF4-FFF2-40B4-BE49-F238E27FC236}">
                <a16:creationId xmlns:a16="http://schemas.microsoft.com/office/drawing/2014/main" id="{ABC630A3-53DB-319E-9136-7D3803E5AB08}"/>
              </a:ext>
            </a:extLst>
          </p:cNvPr>
          <p:cNvSpPr txBox="1">
            <a:spLocks/>
          </p:cNvSpPr>
          <p:nvPr/>
        </p:nvSpPr>
        <p:spPr>
          <a:xfrm>
            <a:off x="334963" y="5476251"/>
            <a:ext cx="11522075" cy="1227137"/>
          </a:xfrm>
          <a:prstGeom prst="rect">
            <a:avLst/>
          </a:prstGeom>
        </p:spPr>
        <p:txBody>
          <a:bodyPr numCol="1" spcCol="360000"/>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a:lstStyle>
          <a:p>
            <a:pPr>
              <a:spcBef>
                <a:spcPts val="1200"/>
              </a:spcBef>
            </a:pPr>
            <a:r>
              <a:rPr lang="en-US" sz="2000" kern="0" dirty="0">
                <a:latin typeface="Rakuten Sans" panose="020B0503020203020204" pitchFamily="34" charset="0"/>
                <a:cs typeface="Rakuten Sans" panose="020B0503020203020204" pitchFamily="34" charset="0"/>
              </a:rPr>
              <a:t>These are concept usually associated to Functional Programming and found in the main Functional languages. Following we will analyze these concepts but keep in mind that these are not requirement of the Functional Paradigm.</a:t>
            </a:r>
          </a:p>
        </p:txBody>
      </p:sp>
    </p:spTree>
    <p:extLst>
      <p:ext uri="{BB962C8B-B14F-4D97-AF65-F5344CB8AC3E}">
        <p14:creationId xmlns:p14="http://schemas.microsoft.com/office/powerpoint/2010/main" val="1723303840"/>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853499E-2C63-3346-977E-DF619C99E8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8098"/>
          <a:stretch/>
        </p:blipFill>
        <p:spPr bwMode="auto">
          <a:xfrm>
            <a:off x="7753146" y="0"/>
            <a:ext cx="4438854"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32D68310-EC55-3742-A1A1-25E12E967AD5}"/>
              </a:ext>
            </a:extLst>
          </p:cNvPr>
          <p:cNvSpPr>
            <a:spLocks noGrp="1"/>
          </p:cNvSpPr>
          <p:nvPr>
            <p:ph type="title"/>
          </p:nvPr>
        </p:nvSpPr>
        <p:spPr>
          <a:xfrm>
            <a:off x="334964" y="130927"/>
            <a:ext cx="7276356" cy="1222382"/>
          </a:xfrm>
          <a:noFill/>
          <a:ln>
            <a:noFill/>
          </a:ln>
        </p:spPr>
        <p:txBody>
          <a:bodyPr wrap="square" lIns="270000" tIns="270000" rIns="270000" bIns="270000" rtlCol="0" anchor="ctr">
            <a:spAutoFit/>
          </a:bodyPr>
          <a:lstStyle/>
          <a:p>
            <a:pPr defTabSz="914400" rtl="0"/>
            <a:r>
              <a:rPr lang="en-US" sz="4400" b="0" kern="1200" dirty="0">
                <a:solidFill>
                  <a:schemeClr val="bg1"/>
                </a:solidFill>
              </a:rPr>
              <a:t>Avoid Side Effects</a:t>
            </a:r>
            <a:endParaRPr lang="en-JP" sz="4400" b="0" kern="1200" dirty="0">
              <a:solidFill>
                <a:schemeClr val="bg1"/>
              </a:solidFill>
            </a:endParaRPr>
          </a:p>
        </p:txBody>
      </p:sp>
      <p:sp>
        <p:nvSpPr>
          <p:cNvPr id="11" name="TextBox 5">
            <a:extLst>
              <a:ext uri="{FF2B5EF4-FFF2-40B4-BE49-F238E27FC236}">
                <a16:creationId xmlns:a16="http://schemas.microsoft.com/office/drawing/2014/main" id="{C19B446C-F97F-3A49-B4B6-1B4B0D4C6B69}"/>
              </a:ext>
            </a:extLst>
          </p:cNvPr>
          <p:cNvSpPr txBox="1">
            <a:spLocks noChangeArrowheads="1"/>
          </p:cNvSpPr>
          <p:nvPr/>
        </p:nvSpPr>
        <p:spPr bwMode="auto">
          <a:xfrm>
            <a:off x="2206746" y="1621751"/>
            <a:ext cx="4765553" cy="2778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sz="2800" dirty="0">
                <a:solidFill>
                  <a:schemeClr val="bg1"/>
                </a:solidFill>
                <a:latin typeface="Rakuten Sans" panose="020B0503020203020204" pitchFamily="34" charset="0"/>
                <a:cs typeface="Rakuten Sans" panose="020B0503020203020204" pitchFamily="34" charset="0"/>
              </a:rPr>
              <a:t>“A large fraction of the flaws in software development are due to programmers not fully understanding all the possible states their code may execute in”</a:t>
            </a:r>
          </a:p>
        </p:txBody>
      </p:sp>
      <p:sp>
        <p:nvSpPr>
          <p:cNvPr id="14" name="TextBox 5">
            <a:extLst>
              <a:ext uri="{FF2B5EF4-FFF2-40B4-BE49-F238E27FC236}">
                <a16:creationId xmlns:a16="http://schemas.microsoft.com/office/drawing/2014/main" id="{E7BD5B7B-46BC-644C-AD77-4AC9D82C9524}"/>
              </a:ext>
            </a:extLst>
          </p:cNvPr>
          <p:cNvSpPr txBox="1">
            <a:spLocks noChangeArrowheads="1"/>
          </p:cNvSpPr>
          <p:nvPr/>
        </p:nvSpPr>
        <p:spPr bwMode="auto">
          <a:xfrm>
            <a:off x="5698564" y="4860263"/>
            <a:ext cx="1273735" cy="751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eaLnBrk="1" hangingPunct="1"/>
            <a:r>
              <a:rPr lang="en-US" altLang="en-US" sz="2000" dirty="0">
                <a:solidFill>
                  <a:schemeClr val="bg1"/>
                </a:solidFill>
                <a:latin typeface="Rakuten Sans" panose="020B0503020203020204" pitchFamily="34" charset="0"/>
                <a:cs typeface="Rakuten Sans" panose="020B0503020203020204" pitchFamily="34" charset="0"/>
              </a:rPr>
              <a:t>John Carmack</a:t>
            </a:r>
            <a:endParaRPr lang="en-US" altLang="en-US" sz="2800" dirty="0">
              <a:solidFill>
                <a:schemeClr val="bg1"/>
              </a:solidFill>
              <a:latin typeface="Rakuten Sans" panose="020B0503020203020204" pitchFamily="34" charset="0"/>
              <a:cs typeface="Rakuten Sans" panose="020B0503020203020204" pitchFamily="34" charset="0"/>
            </a:endParaRPr>
          </a:p>
        </p:txBody>
      </p:sp>
      <p:sp>
        <p:nvSpPr>
          <p:cNvPr id="16" name="TextBox 15">
            <a:extLst>
              <a:ext uri="{FF2B5EF4-FFF2-40B4-BE49-F238E27FC236}">
                <a16:creationId xmlns:a16="http://schemas.microsoft.com/office/drawing/2014/main" id="{296CF196-3FFE-A44F-B0FB-485BFD324AF0}"/>
              </a:ext>
            </a:extLst>
          </p:cNvPr>
          <p:cNvSpPr txBox="1"/>
          <p:nvPr/>
        </p:nvSpPr>
        <p:spPr>
          <a:xfrm>
            <a:off x="617311" y="5941134"/>
            <a:ext cx="7016867" cy="784830"/>
          </a:xfrm>
          <a:prstGeom prst="rect">
            <a:avLst/>
          </a:prstGeom>
          <a:noFill/>
        </p:spPr>
        <p:txBody>
          <a:bodyPr wrap="square" lIns="91440" tIns="45720" rIns="91440" bIns="45720" rtlCol="0" anchor="t">
            <a:spAutoFit/>
          </a:bodyPr>
          <a:lstStyle/>
          <a:p>
            <a:r>
              <a:rPr lang="en-US" sz="900" dirty="0">
                <a:solidFill>
                  <a:schemeClr val="bg1">
                    <a:alpha val="40000"/>
                  </a:schemeClr>
                </a:solidFill>
                <a:latin typeface="Rakuten Sans" panose="020B0503020203020204" pitchFamily="34" charset="0"/>
                <a:cs typeface="Rakuten Sans" panose="020B0503020203020204" pitchFamily="34" charset="0"/>
                <a:hlinkClick r:id="rId5">
                  <a:extLst>
                    <a:ext uri="{A12FA001-AC4F-418D-AE19-62706E023703}">
                      <ahyp:hlinkClr xmlns:ahyp="http://schemas.microsoft.com/office/drawing/2018/hyperlinkcolor" val="tx"/>
                    </a:ext>
                  </a:extLst>
                </a:hlinkClick>
              </a:rPr>
              <a:t>Quote from https://www.gamedeveloper.com/programming/in-depth-functional-programming-in-c-</a:t>
            </a:r>
            <a:endParaRPr lang="en-US" sz="900" dirty="0">
              <a:solidFill>
                <a:schemeClr val="bg1">
                  <a:alpha val="40000"/>
                </a:schemeClr>
              </a:solidFill>
              <a:latin typeface="Rakuten Sans" panose="020B0503020203020204" pitchFamily="34" charset="0"/>
              <a:cs typeface="Rakuten Sans" panose="020B0503020203020204" pitchFamily="34" charset="0"/>
            </a:endParaRPr>
          </a:p>
          <a:p>
            <a:r>
              <a:rPr lang="en-US" sz="900" dirty="0">
                <a:solidFill>
                  <a:schemeClr val="bg1">
                    <a:alpha val="40000"/>
                  </a:schemeClr>
                </a:solidFill>
                <a:latin typeface="Rakuten Sans" panose="020B0503020203020204" pitchFamily="34" charset="0"/>
                <a:cs typeface="Rakuten Sans" panose="020B0503020203020204" pitchFamily="34" charset="0"/>
              </a:rPr>
              <a:t>Photograph from </a:t>
            </a:r>
            <a:r>
              <a:rPr lang="en-US" sz="900" dirty="0">
                <a:solidFill>
                  <a:schemeClr val="bg1">
                    <a:alpha val="40000"/>
                  </a:schemeClr>
                </a:solidFill>
                <a:latin typeface="Rakuten Sans" panose="020B0503020203020204" pitchFamily="34" charset="0"/>
                <a:cs typeface="Rakuten Sans" panose="020B0503020203020204" pitchFamily="34" charset="0"/>
                <a:hlinkClick r:id="rId6">
                  <a:extLst>
                    <a:ext uri="{A12FA001-AC4F-418D-AE19-62706E023703}">
                      <ahyp:hlinkClr xmlns:ahyp="http://schemas.microsoft.com/office/drawing/2018/hyperlinkcolor" val="tx"/>
                    </a:ext>
                  </a:extLst>
                </a:hlinkClick>
              </a:rPr>
              <a:t>https://en.wikipedia.org/wiki/John_Carmack</a:t>
            </a:r>
            <a:r>
              <a:rPr lang="en-US" sz="900" dirty="0">
                <a:solidFill>
                  <a:schemeClr val="bg1">
                    <a:alpha val="40000"/>
                  </a:schemeClr>
                </a:solidFill>
                <a:latin typeface="Rakuten Sans" panose="020B0503020203020204" pitchFamily="34" charset="0"/>
                <a:cs typeface="Rakuten Sans" panose="020B0503020203020204" pitchFamily="34" charset="0"/>
              </a:rPr>
              <a:t> (Accessed on Jul 10 2024)</a:t>
            </a:r>
          </a:p>
          <a:p>
            <a:r>
              <a:rPr lang="en-US" altLang="en-US" sz="900" dirty="0">
                <a:solidFill>
                  <a:schemeClr val="bg1">
                    <a:alpha val="40000"/>
                  </a:schemeClr>
                </a:solidFill>
                <a:latin typeface="Rakuten Sans" panose="020B0503020203020204" pitchFamily="34" charset="0"/>
                <a:cs typeface="Rakuten Sans" panose="020B0503020203020204" pitchFamily="34" charset="0"/>
                <a:hlinkClick r:id="rId7">
                  <a:extLst>
                    <a:ext uri="{A12FA001-AC4F-418D-AE19-62706E023703}">
                      <ahyp:hlinkClr xmlns:ahyp="http://schemas.microsoft.com/office/drawing/2018/hyperlinkcolor" val="tx"/>
                    </a:ext>
                  </a:extLst>
                </a:hlinkClick>
              </a:rPr>
              <a:t>Carmack about Functional Programming https://www.youtube.com/watch?v=1PhArSujR_A&amp;t=127s</a:t>
            </a:r>
            <a:r>
              <a:rPr lang="en-US" sz="900" dirty="0">
                <a:solidFill>
                  <a:schemeClr val="bg1">
                    <a:alpha val="40000"/>
                  </a:schemeClr>
                </a:solidFill>
                <a:latin typeface="Rakuten Sans" panose="020B0503020203020204" pitchFamily="34" charset="0"/>
                <a:cs typeface="Rakuten Sans" panose="020B0503020203020204" pitchFamily="34" charset="0"/>
              </a:rPr>
              <a:t> (Accessed on Jul 10 2024)</a:t>
            </a:r>
          </a:p>
          <a:p>
            <a:r>
              <a:rPr lang="en-US" altLang="en-US" sz="900" dirty="0">
                <a:solidFill>
                  <a:schemeClr val="bg1">
                    <a:alpha val="40000"/>
                  </a:schemeClr>
                </a:solidFill>
                <a:latin typeface="Rakuten Sans" panose="020B0503020203020204" pitchFamily="34" charset="0"/>
                <a:cs typeface="Rakuten Sans" panose="020B0503020203020204" pitchFamily="34" charset="0"/>
              </a:rPr>
              <a:t>Image source: </a:t>
            </a:r>
            <a:r>
              <a:rPr lang="en-US" altLang="en-US" sz="900" dirty="0">
                <a:solidFill>
                  <a:schemeClr val="bg1">
                    <a:alpha val="40000"/>
                  </a:schemeClr>
                </a:solidFill>
                <a:latin typeface="Rakuten Sans" panose="020B0503020203020204" pitchFamily="34" charset="0"/>
                <a:cs typeface="Rakuten Sans" panose="020B0503020203020204" pitchFamily="34" charset="0"/>
                <a:hlinkClick r:id="rId8">
                  <a:extLst>
                    <a:ext uri="{A12FA001-AC4F-418D-AE19-62706E023703}">
                      <ahyp:hlinkClr xmlns:ahyp="http://schemas.microsoft.com/office/drawing/2018/hyperlinkcolor" val="tx"/>
                    </a:ext>
                  </a:extLst>
                </a:hlinkClick>
              </a:rPr>
              <a:t>https://commons.wikimedia.org/wiki/File:John_Carmack_-_The_Dawn_of_Mobile_VR_-_Game_Developer_Conference_2015_-_cropped.jpg</a:t>
            </a:r>
            <a:r>
              <a:rPr lang="en-US" altLang="en-US" sz="900" dirty="0">
                <a:solidFill>
                  <a:schemeClr val="bg1">
                    <a:alpha val="40000"/>
                  </a:schemeClr>
                </a:solidFill>
                <a:latin typeface="Rakuten Sans" panose="020B0503020203020204" pitchFamily="34" charset="0"/>
                <a:cs typeface="Rakuten Sans" panose="020B0503020203020204" pitchFamily="34" charset="0"/>
              </a:rPr>
              <a:t> (Accessed on July 12, 2024)</a:t>
            </a:r>
          </a:p>
        </p:txBody>
      </p:sp>
    </p:spTree>
    <p:extLst>
      <p:ext uri="{BB962C8B-B14F-4D97-AF65-F5344CB8AC3E}">
        <p14:creationId xmlns:p14="http://schemas.microsoft.com/office/powerpoint/2010/main" val="157543389"/>
      </p:ext>
    </p:extLst>
  </p:cSld>
  <p:clrMapOvr>
    <a:masterClrMapping/>
  </p:clrMapOvr>
  <p:transition spd="med"/>
  <p:extLst>
    <p:ext uri="{6950BFC3-D8DA-4A85-94F7-54DA5524770B}">
      <p188:commentRel xmlns:p188="http://schemas.microsoft.com/office/powerpoint/2018/8/main" r:id="rId3"/>
    </p:ext>
  </p:extLs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5A5D78-42EF-7A4A-9D8A-6F96D571F40D}"/>
              </a:ext>
            </a:extLst>
          </p:cNvPr>
          <p:cNvSpPr>
            <a:spLocks noGrp="1"/>
          </p:cNvSpPr>
          <p:nvPr>
            <p:ph sz="quarter" idx="10"/>
          </p:nvPr>
        </p:nvSpPr>
        <p:spPr>
          <a:xfrm>
            <a:off x="334961" y="4415906"/>
            <a:ext cx="11522074" cy="1751792"/>
          </a:xfrm>
        </p:spPr>
        <p:txBody>
          <a:bodyPr numCol="1" spcCol="360000"/>
          <a:lstStyle/>
          <a:p>
            <a:pPr>
              <a:spcBef>
                <a:spcPts val="500"/>
              </a:spcBef>
            </a:pPr>
            <a:endParaRPr lang="en-US" sz="1800" dirty="0">
              <a:solidFill>
                <a:schemeClr val="bg1"/>
              </a:solidFill>
            </a:endParaRPr>
          </a:p>
          <a:p>
            <a:pPr>
              <a:spcBef>
                <a:spcPts val="500"/>
              </a:spcBef>
            </a:pPr>
            <a:r>
              <a:rPr lang="en-US" sz="1800" dirty="0">
                <a:solidFill>
                  <a:schemeClr val="bg1"/>
                </a:solidFill>
              </a:rPr>
              <a:t>Purely Functional languages such as Haskell, Elm, Idris and TypeScript support immutability natively.</a:t>
            </a:r>
          </a:p>
          <a:p>
            <a:pPr>
              <a:spcBef>
                <a:spcPts val="500"/>
              </a:spcBef>
            </a:pPr>
            <a:r>
              <a:rPr lang="en-US" sz="1800" dirty="0">
                <a:solidFill>
                  <a:schemeClr val="bg1"/>
                </a:solidFill>
              </a:rPr>
              <a:t>Adding immutability to languages that do not support it natively can be cumbersome. See, for example, this article about adding immutability to JavaScript: </a:t>
            </a:r>
            <a:r>
              <a:rPr lang="en-US" sz="1800" dirty="0">
                <a:solidFill>
                  <a:schemeClr val="bg1"/>
                </a:solidFill>
                <a:hlinkClick r:id="rId2">
                  <a:extLst>
                    <a:ext uri="{A12FA001-AC4F-418D-AE19-62706E023703}">
                      <ahyp:hlinkClr xmlns:ahyp="http://schemas.microsoft.com/office/drawing/2018/hyperlinkcolor" val="tx"/>
                    </a:ext>
                  </a:extLst>
                </a:hlinkClick>
              </a:rPr>
              <a:t>https://dev.to/glebec/four-ways-to-immutability-in-javascript-3b3l</a:t>
            </a:r>
            <a:endParaRPr lang="en-US" sz="1800" dirty="0">
              <a:solidFill>
                <a:schemeClr val="bg1"/>
              </a:solidFill>
            </a:endParaRPr>
          </a:p>
        </p:txBody>
      </p:sp>
      <p:sp>
        <p:nvSpPr>
          <p:cNvPr id="4" name="TextBox 3">
            <a:extLst>
              <a:ext uri="{FF2B5EF4-FFF2-40B4-BE49-F238E27FC236}">
                <a16:creationId xmlns:a16="http://schemas.microsoft.com/office/drawing/2014/main" id="{5D55CED7-792A-B79E-80A2-110F023E5A03}"/>
              </a:ext>
            </a:extLst>
          </p:cNvPr>
          <p:cNvSpPr txBox="1"/>
          <p:nvPr/>
        </p:nvSpPr>
        <p:spPr>
          <a:xfrm>
            <a:off x="334962" y="269125"/>
            <a:ext cx="10263765" cy="759575"/>
          </a:xfrm>
          <a:prstGeom prst="rect">
            <a:avLst/>
          </a:prstGeom>
          <a:noFill/>
          <a:ln>
            <a:noFill/>
          </a:ln>
        </p:spPr>
        <p:txBody>
          <a:bodyPr wrap="square" lIns="270000" tIns="270000" rIns="270000" bIns="270000" rtlCol="0" anchor="ctr">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dirty="0">
                <a:latin typeface="Rakuten Sans" panose="020B0503020203020204" pitchFamily="34" charset="0"/>
                <a:cs typeface="Rakuten Sans" panose="020B0503020203020204" pitchFamily="34" charset="0"/>
              </a:rPr>
              <a:t>Immutability</a:t>
            </a:r>
            <a:endParaRPr lang="en-US" sz="3200" dirty="0">
              <a:solidFill>
                <a:schemeClr val="accent5">
                  <a:lumMod val="60000"/>
                  <a:lumOff val="40000"/>
                </a:schemeClr>
              </a:solidFill>
              <a:latin typeface="Rakuten Sans" panose="020B0503020203020204" pitchFamily="34" charset="0"/>
              <a:cs typeface="Rakuten Sans" panose="020B0503020203020204" pitchFamily="34" charset="0"/>
            </a:endParaRPr>
          </a:p>
        </p:txBody>
      </p:sp>
      <p:sp>
        <p:nvSpPr>
          <p:cNvPr id="6" name="Content Placeholder 2">
            <a:extLst>
              <a:ext uri="{FF2B5EF4-FFF2-40B4-BE49-F238E27FC236}">
                <a16:creationId xmlns:a16="http://schemas.microsoft.com/office/drawing/2014/main" id="{6A53814D-E316-2679-BE6E-54F0694F1FB8}"/>
              </a:ext>
            </a:extLst>
          </p:cNvPr>
          <p:cNvSpPr txBox="1">
            <a:spLocks/>
          </p:cNvSpPr>
          <p:nvPr/>
        </p:nvSpPr>
        <p:spPr>
          <a:xfrm>
            <a:off x="1767680" y="1306841"/>
            <a:ext cx="8656637" cy="2830924"/>
          </a:xfrm>
          <a:prstGeom prst="rect">
            <a:avLst/>
          </a:prstGeom>
        </p:spPr>
        <p:txBody>
          <a:bodyPr numCol="1" spcCol="360000"/>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a:lstStyle>
          <a:p>
            <a:pPr marL="457200" indent="-457200">
              <a:spcBef>
                <a:spcPts val="500"/>
              </a:spcBef>
              <a:buFont typeface="Arial" panose="020B0604020202020204" pitchFamily="34" charset="0"/>
              <a:buChar char="•"/>
            </a:pPr>
            <a:r>
              <a:rPr lang="en-US" kern="0" dirty="0">
                <a:latin typeface="Rakuten Sans" panose="020B0503020203020204" pitchFamily="34" charset="0"/>
                <a:cs typeface="Rakuten Sans" panose="020B0503020203020204" pitchFamily="34" charset="0"/>
              </a:rPr>
              <a:t>Once a value is set, it cannot be changed</a:t>
            </a:r>
          </a:p>
          <a:p>
            <a:pPr marL="457200" indent="-457200">
              <a:spcBef>
                <a:spcPts val="500"/>
              </a:spcBef>
              <a:buFont typeface="Arial" panose="020B0604020202020204" pitchFamily="34" charset="0"/>
              <a:buChar char="•"/>
            </a:pPr>
            <a:r>
              <a:rPr lang="en-US" kern="0" dirty="0">
                <a:latin typeface="Rakuten Sans" panose="020B0503020203020204" pitchFamily="34" charset="0"/>
                <a:cs typeface="Rakuten Sans" panose="020B0503020203020204" pitchFamily="34" charset="0"/>
              </a:rPr>
              <a:t>Makes it simple to write durable code, you can be sure that your values won’t change out from under you</a:t>
            </a:r>
          </a:p>
          <a:p>
            <a:pPr marL="457200" indent="-457200">
              <a:spcBef>
                <a:spcPts val="500"/>
              </a:spcBef>
              <a:buFont typeface="Arial" panose="020B0604020202020204" pitchFamily="34" charset="0"/>
              <a:buChar char="•"/>
            </a:pPr>
            <a:r>
              <a:rPr lang="en-US" kern="0" dirty="0">
                <a:latin typeface="Rakuten Sans" panose="020B0503020203020204" pitchFamily="34" charset="0"/>
                <a:cs typeface="Rakuten Sans" panose="020B0503020203020204" pitchFamily="34" charset="0"/>
              </a:rPr>
              <a:t>Makes concurrency very simple</a:t>
            </a:r>
          </a:p>
          <a:p>
            <a:pPr marL="457200" indent="-457200">
              <a:spcBef>
                <a:spcPts val="500"/>
              </a:spcBef>
              <a:buFont typeface="Arial" panose="020B0604020202020204" pitchFamily="34" charset="0"/>
              <a:buChar char="•"/>
            </a:pPr>
            <a:r>
              <a:rPr lang="en-US" kern="0" dirty="0">
                <a:latin typeface="Rakuten Sans" panose="020B0503020203020204" pitchFamily="34" charset="0"/>
                <a:cs typeface="Rakuten Sans" panose="020B0503020203020204" pitchFamily="34" charset="0"/>
              </a:rPr>
              <a:t>How to change the state? You pass it to a function that return a new state</a:t>
            </a:r>
          </a:p>
        </p:txBody>
      </p:sp>
    </p:spTree>
    <p:extLst>
      <p:ext uri="{BB962C8B-B14F-4D97-AF65-F5344CB8AC3E}">
        <p14:creationId xmlns:p14="http://schemas.microsoft.com/office/powerpoint/2010/main" val="2666656185"/>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5A5D78-42EF-7A4A-9D8A-6F96D571F40D}"/>
              </a:ext>
            </a:extLst>
          </p:cNvPr>
          <p:cNvSpPr>
            <a:spLocks noGrp="1"/>
          </p:cNvSpPr>
          <p:nvPr>
            <p:ph sz="quarter" idx="10"/>
          </p:nvPr>
        </p:nvSpPr>
        <p:spPr>
          <a:xfrm>
            <a:off x="334963" y="1028700"/>
            <a:ext cx="11522075" cy="868735"/>
          </a:xfrm>
        </p:spPr>
        <p:txBody>
          <a:bodyPr numCol="1" spcCol="360000"/>
          <a:lstStyle/>
          <a:p>
            <a:pPr>
              <a:spcBef>
                <a:spcPts val="500"/>
              </a:spcBef>
            </a:pPr>
            <a:r>
              <a:rPr lang="en-US" sz="2000" dirty="0">
                <a:solidFill>
                  <a:schemeClr val="bg1"/>
                </a:solidFill>
              </a:rPr>
              <a:t>Specifying patterns to which some data should conform and then checking to see if it does and deconstructing the data according to those patterns</a:t>
            </a:r>
          </a:p>
        </p:txBody>
      </p:sp>
      <p:sp>
        <p:nvSpPr>
          <p:cNvPr id="4" name="TextBox 3">
            <a:extLst>
              <a:ext uri="{FF2B5EF4-FFF2-40B4-BE49-F238E27FC236}">
                <a16:creationId xmlns:a16="http://schemas.microsoft.com/office/drawing/2014/main" id="{5D55CED7-792A-B79E-80A2-110F023E5A03}"/>
              </a:ext>
            </a:extLst>
          </p:cNvPr>
          <p:cNvSpPr txBox="1"/>
          <p:nvPr/>
        </p:nvSpPr>
        <p:spPr>
          <a:xfrm>
            <a:off x="334963" y="0"/>
            <a:ext cx="10466387" cy="1037716"/>
          </a:xfrm>
          <a:prstGeom prst="rect">
            <a:avLst/>
          </a:prstGeom>
          <a:noFill/>
          <a:ln>
            <a:noFill/>
          </a:ln>
        </p:spPr>
        <p:txBody>
          <a:bodyPr wrap="square" lIns="270000" tIns="270000" rIns="270000" bIns="270000" rtlCol="0" anchor="ctr">
            <a:sp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dirty="0">
                <a:latin typeface="Rakuten Sans" panose="020B0503020203020204" pitchFamily="34" charset="0"/>
                <a:cs typeface="Rakuten Sans" panose="020B0503020203020204" pitchFamily="34" charset="0"/>
              </a:rPr>
              <a:t>Pattern Matching</a:t>
            </a:r>
            <a:endParaRPr lang="en-US" sz="3200" dirty="0">
              <a:solidFill>
                <a:schemeClr val="accent5">
                  <a:lumMod val="60000"/>
                  <a:lumOff val="40000"/>
                </a:schemeClr>
              </a:solidFill>
              <a:latin typeface="Rakuten Sans" panose="020B0503020203020204" pitchFamily="34" charset="0"/>
              <a:cs typeface="Rakuten Sans" panose="020B0503020203020204" pitchFamily="34" charset="0"/>
            </a:endParaRPr>
          </a:p>
        </p:txBody>
      </p:sp>
      <p:grpSp>
        <p:nvGrpSpPr>
          <p:cNvPr id="5" name="Group 4">
            <a:extLst>
              <a:ext uri="{FF2B5EF4-FFF2-40B4-BE49-F238E27FC236}">
                <a16:creationId xmlns:a16="http://schemas.microsoft.com/office/drawing/2014/main" id="{667C9AD5-3550-945D-6072-FCA32FB42486}"/>
              </a:ext>
            </a:extLst>
          </p:cNvPr>
          <p:cNvGrpSpPr/>
          <p:nvPr/>
        </p:nvGrpSpPr>
        <p:grpSpPr>
          <a:xfrm>
            <a:off x="6448198" y="2583399"/>
            <a:ext cx="5075237" cy="2395001"/>
            <a:chOff x="2286662" y="3429000"/>
            <a:chExt cx="5075237" cy="2395001"/>
          </a:xfrm>
        </p:grpSpPr>
        <p:grpSp>
          <p:nvGrpSpPr>
            <p:cNvPr id="6" name="Group 5">
              <a:extLst>
                <a:ext uri="{FF2B5EF4-FFF2-40B4-BE49-F238E27FC236}">
                  <a16:creationId xmlns:a16="http://schemas.microsoft.com/office/drawing/2014/main" id="{D442EC6C-22F5-0F3F-BF60-A7C7A6AE2D04}"/>
                </a:ext>
              </a:extLst>
            </p:cNvPr>
            <p:cNvGrpSpPr/>
            <p:nvPr/>
          </p:nvGrpSpPr>
          <p:grpSpPr>
            <a:xfrm>
              <a:off x="2286662" y="3429000"/>
              <a:ext cx="5075237" cy="2395001"/>
              <a:chOff x="1129554" y="2011679"/>
              <a:chExt cx="5075237" cy="2395001"/>
            </a:xfrm>
          </p:grpSpPr>
          <p:sp>
            <p:nvSpPr>
              <p:cNvPr id="8" name="Rounded Rectangle 7">
                <a:extLst>
                  <a:ext uri="{FF2B5EF4-FFF2-40B4-BE49-F238E27FC236}">
                    <a16:creationId xmlns:a16="http://schemas.microsoft.com/office/drawing/2014/main" id="{EEF805B9-398D-182C-B30A-CF0FDA41CCBE}"/>
                  </a:ext>
                </a:extLst>
              </p:cNvPr>
              <p:cNvSpPr/>
              <p:nvPr/>
            </p:nvSpPr>
            <p:spPr>
              <a:xfrm>
                <a:off x="1129554" y="2011679"/>
                <a:ext cx="5075237" cy="2395001"/>
              </a:xfrm>
              <a:prstGeom prst="roundRect">
                <a:avLst>
                  <a:gd name="adj" fmla="val 4223"/>
                </a:avLst>
              </a:prstGeom>
              <a:solidFill>
                <a:schemeClr val="tx1">
                  <a:lumMod val="75000"/>
                  <a:lumOff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nvGrpSpPr>
              <p:cNvPr id="9" name="Group 8">
                <a:extLst>
                  <a:ext uri="{FF2B5EF4-FFF2-40B4-BE49-F238E27FC236}">
                    <a16:creationId xmlns:a16="http://schemas.microsoft.com/office/drawing/2014/main" id="{21D161B6-E41C-9CD6-0AEE-87714FBCD500}"/>
                  </a:ext>
                </a:extLst>
              </p:cNvPr>
              <p:cNvGrpSpPr/>
              <p:nvPr/>
            </p:nvGrpSpPr>
            <p:grpSpPr>
              <a:xfrm>
                <a:off x="1291249" y="2197189"/>
                <a:ext cx="727071" cy="174840"/>
                <a:chOff x="1291249" y="2197189"/>
                <a:chExt cx="727071" cy="174840"/>
              </a:xfrm>
            </p:grpSpPr>
            <p:sp>
              <p:nvSpPr>
                <p:cNvPr id="10" name="Oval 9">
                  <a:extLst>
                    <a:ext uri="{FF2B5EF4-FFF2-40B4-BE49-F238E27FC236}">
                      <a16:creationId xmlns:a16="http://schemas.microsoft.com/office/drawing/2014/main" id="{D3A83D52-3613-B941-E8E5-C9D4F3B9D073}"/>
                    </a:ext>
                  </a:extLst>
                </p:cNvPr>
                <p:cNvSpPr/>
                <p:nvPr/>
              </p:nvSpPr>
              <p:spPr>
                <a:xfrm>
                  <a:off x="1291249" y="2197189"/>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B9D5515-22DA-991E-13F8-343AAEFBA3CC}"/>
                    </a:ext>
                  </a:extLst>
                </p:cNvPr>
                <p:cNvSpPr/>
                <p:nvPr/>
              </p:nvSpPr>
              <p:spPr>
                <a:xfrm>
                  <a:off x="1567365" y="2197189"/>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B143592-1F30-B293-CA44-0A3F4F62D0B9}"/>
                    </a:ext>
                  </a:extLst>
                </p:cNvPr>
                <p:cNvSpPr/>
                <p:nvPr/>
              </p:nvSpPr>
              <p:spPr>
                <a:xfrm>
                  <a:off x="1843480" y="2197189"/>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extBox 6">
              <a:extLst>
                <a:ext uri="{FF2B5EF4-FFF2-40B4-BE49-F238E27FC236}">
                  <a16:creationId xmlns:a16="http://schemas.microsoft.com/office/drawing/2014/main" id="{6D6F48B2-BB9C-6A00-493F-78F4F829D003}"/>
                </a:ext>
              </a:extLst>
            </p:cNvPr>
            <p:cNvSpPr txBox="1"/>
            <p:nvPr/>
          </p:nvSpPr>
          <p:spPr>
            <a:xfrm>
              <a:off x="2402914" y="3992211"/>
              <a:ext cx="4806586" cy="1815882"/>
            </a:xfrm>
            <a:prstGeom prst="rect">
              <a:avLst/>
            </a:prstGeom>
            <a:noFill/>
          </p:spPr>
          <p:txBody>
            <a:bodyPr wrap="square" rtlCol="0">
              <a:spAutoFit/>
            </a:bodyPr>
            <a:lstStyle/>
            <a:p>
              <a:r>
                <a:rPr lang="en-US" sz="1400" dirty="0">
                  <a:solidFill>
                    <a:srgbClr val="FFFF00"/>
                  </a:solidFill>
                  <a:latin typeface="Fira Code" panose="020B0509050000020004" pitchFamily="49" charset="0"/>
                  <a:ea typeface="Fira Code" panose="020B0509050000020004" pitchFamily="49" charset="0"/>
                </a:rPr>
                <a:t>reduce</a:t>
              </a:r>
              <a:r>
                <a:rPr lang="en-US" sz="1400" dirty="0">
                  <a:solidFill>
                    <a:schemeClr val="bg1"/>
                  </a:solidFill>
                  <a:latin typeface="Fira Code" panose="020B0509050000020004" pitchFamily="49" charset="0"/>
                  <a:ea typeface="Fira Code" panose="020B0509050000020004" pitchFamily="49" charset="0"/>
                </a:rPr>
                <a:t> </a:t>
              </a:r>
              <a:r>
                <a:rPr lang="en-US" sz="1400" dirty="0" err="1">
                  <a:solidFill>
                    <a:schemeClr val="bg1"/>
                  </a:solidFill>
                  <a:latin typeface="Fira Code" panose="020B0509050000020004" pitchFamily="49" charset="0"/>
                  <a:ea typeface="Fira Code" panose="020B0509050000020004" pitchFamily="49" charset="0"/>
                </a:rPr>
                <a:t>func</a:t>
              </a:r>
              <a:r>
                <a:rPr lang="en-US" sz="1400" dirty="0">
                  <a:solidFill>
                    <a:schemeClr val="bg1"/>
                  </a:solidFill>
                  <a:latin typeface="Fira Code" panose="020B0509050000020004" pitchFamily="49" charset="0"/>
                  <a:ea typeface="Fira Code" panose="020B0509050000020004" pitchFamily="49" charset="0"/>
                </a:rPr>
                <a:t> acc list =</a:t>
              </a:r>
            </a:p>
            <a:p>
              <a:r>
                <a:rPr lang="en-US" sz="1400" dirty="0">
                  <a:solidFill>
                    <a:schemeClr val="bg1"/>
                  </a:solidFill>
                  <a:latin typeface="Fira Code" panose="020B0509050000020004" pitchFamily="49" charset="0"/>
                  <a:ea typeface="Fira Code" panose="020B0509050000020004" pitchFamily="49" charset="0"/>
                </a:rPr>
                <a:t>  </a:t>
              </a:r>
              <a:r>
                <a:rPr lang="en-US" sz="1400" dirty="0">
                  <a:solidFill>
                    <a:srgbClr val="00CEAD"/>
                  </a:solidFill>
                  <a:latin typeface="Fira Code" panose="020B0509050000020004" pitchFamily="49" charset="0"/>
                  <a:ea typeface="Fira Code" panose="020B0509050000020004" pitchFamily="49" charset="0"/>
                </a:rPr>
                <a:t>case</a:t>
              </a:r>
              <a:r>
                <a:rPr lang="en-US" sz="1400" dirty="0">
                  <a:solidFill>
                    <a:schemeClr val="bg1"/>
                  </a:solidFill>
                  <a:latin typeface="Fira Code" panose="020B0509050000020004" pitchFamily="49" charset="0"/>
                  <a:ea typeface="Fira Code" panose="020B0509050000020004" pitchFamily="49" charset="0"/>
                </a:rPr>
                <a:t> list </a:t>
              </a:r>
              <a:r>
                <a:rPr lang="en-US" sz="1400" dirty="0">
                  <a:solidFill>
                    <a:srgbClr val="00CEAD"/>
                  </a:solidFill>
                  <a:latin typeface="Fira Code" panose="020B0509050000020004" pitchFamily="49" charset="0"/>
                  <a:ea typeface="Fira Code" panose="020B0509050000020004" pitchFamily="49" charset="0"/>
                </a:rPr>
                <a:t>of</a:t>
              </a:r>
            </a:p>
            <a:p>
              <a:r>
                <a:rPr lang="en-US" sz="1400" dirty="0">
                  <a:solidFill>
                    <a:schemeClr val="bg1"/>
                  </a:solidFill>
                  <a:latin typeface="Fira Code" panose="020B0509050000020004" pitchFamily="49" charset="0"/>
                  <a:ea typeface="Fira Code" panose="020B0509050000020004" pitchFamily="49" charset="0"/>
                </a:rPr>
                <a:t>    []      -&gt; acc</a:t>
              </a:r>
            </a:p>
            <a:p>
              <a:r>
                <a:rPr lang="en-US" sz="1400" dirty="0">
                  <a:solidFill>
                    <a:schemeClr val="bg1"/>
                  </a:solidFill>
                  <a:latin typeface="Fira Code" panose="020B0509050000020004" pitchFamily="49" charset="0"/>
                  <a:ea typeface="Fira Code" panose="020B0509050000020004" pitchFamily="49" charset="0"/>
                </a:rPr>
                <a:t>    x :: </a:t>
              </a:r>
              <a:r>
                <a:rPr lang="en-US" sz="1400" dirty="0" err="1">
                  <a:solidFill>
                    <a:schemeClr val="bg1"/>
                  </a:solidFill>
                  <a:latin typeface="Fira Code" panose="020B0509050000020004" pitchFamily="49" charset="0"/>
                  <a:ea typeface="Fira Code" panose="020B0509050000020004" pitchFamily="49" charset="0"/>
                </a:rPr>
                <a:t>xs</a:t>
              </a:r>
              <a:r>
                <a:rPr lang="en-US" sz="1400" dirty="0">
                  <a:solidFill>
                    <a:schemeClr val="bg1"/>
                  </a:solidFill>
                  <a:latin typeface="Fira Code" panose="020B0509050000020004" pitchFamily="49" charset="0"/>
                  <a:ea typeface="Fira Code" panose="020B0509050000020004" pitchFamily="49" charset="0"/>
                </a:rPr>
                <a:t> -&gt; </a:t>
              </a:r>
              <a:r>
                <a:rPr lang="en-US" sz="1400" dirty="0">
                  <a:solidFill>
                    <a:srgbClr val="FFFF00"/>
                  </a:solidFill>
                  <a:latin typeface="Fira Code" panose="020B0509050000020004" pitchFamily="49" charset="0"/>
                  <a:ea typeface="Fira Code" panose="020B0509050000020004" pitchFamily="49" charset="0"/>
                </a:rPr>
                <a:t>reduce</a:t>
              </a:r>
              <a:r>
                <a:rPr lang="en-US" sz="1400" dirty="0">
                  <a:solidFill>
                    <a:schemeClr val="bg1"/>
                  </a:solidFill>
                  <a:latin typeface="Fira Code" panose="020B0509050000020004" pitchFamily="49" charset="0"/>
                  <a:ea typeface="Fira Code" panose="020B0509050000020004" pitchFamily="49" charset="0"/>
                </a:rPr>
                <a:t> </a:t>
              </a:r>
              <a:r>
                <a:rPr lang="en-US" sz="1400" dirty="0" err="1">
                  <a:solidFill>
                    <a:schemeClr val="bg1"/>
                  </a:solidFill>
                  <a:latin typeface="Fira Code" panose="020B0509050000020004" pitchFamily="49" charset="0"/>
                  <a:ea typeface="Fira Code" panose="020B0509050000020004" pitchFamily="49" charset="0"/>
                </a:rPr>
                <a:t>func</a:t>
              </a:r>
              <a:r>
                <a:rPr lang="en-US" sz="1400" dirty="0">
                  <a:solidFill>
                    <a:schemeClr val="bg1"/>
                  </a:solidFill>
                  <a:latin typeface="Fira Code" panose="020B0509050000020004" pitchFamily="49" charset="0"/>
                  <a:ea typeface="Fira Code" panose="020B0509050000020004" pitchFamily="49" charset="0"/>
                </a:rPr>
                <a:t> (</a:t>
              </a:r>
              <a:r>
                <a:rPr lang="en-US" sz="1400" dirty="0" err="1">
                  <a:solidFill>
                    <a:schemeClr val="bg1"/>
                  </a:solidFill>
                  <a:latin typeface="Fira Code" panose="020B0509050000020004" pitchFamily="49" charset="0"/>
                  <a:ea typeface="Fira Code" panose="020B0509050000020004" pitchFamily="49" charset="0"/>
                </a:rPr>
                <a:t>func</a:t>
              </a:r>
              <a:r>
                <a:rPr lang="en-US" sz="1400" dirty="0">
                  <a:solidFill>
                    <a:schemeClr val="bg1"/>
                  </a:solidFill>
                  <a:latin typeface="Fira Code" panose="020B0509050000020004" pitchFamily="49" charset="0"/>
                  <a:ea typeface="Fira Code" panose="020B0509050000020004" pitchFamily="49" charset="0"/>
                </a:rPr>
                <a:t> x acc) </a:t>
              </a:r>
              <a:r>
                <a:rPr lang="en-US" sz="1400" dirty="0" err="1">
                  <a:solidFill>
                    <a:schemeClr val="bg1"/>
                  </a:solidFill>
                  <a:latin typeface="Fira Code" panose="020B0509050000020004" pitchFamily="49" charset="0"/>
                  <a:ea typeface="Fira Code" panose="020B0509050000020004" pitchFamily="49" charset="0"/>
                </a:rPr>
                <a:t>xs</a:t>
              </a:r>
              <a:endParaRPr lang="en-US" sz="1400" dirty="0">
                <a:solidFill>
                  <a:schemeClr val="bg1"/>
                </a:solidFill>
                <a:latin typeface="Fira Code" panose="020B0509050000020004" pitchFamily="49" charset="0"/>
                <a:ea typeface="Fira Code" panose="020B0509050000020004" pitchFamily="49" charset="0"/>
              </a:endParaRPr>
            </a:p>
            <a:p>
              <a:endParaRPr lang="en-US" sz="1400" dirty="0">
                <a:solidFill>
                  <a:schemeClr val="bg1"/>
                </a:solidFill>
                <a:latin typeface="Fira Code" panose="020B0509050000020004" pitchFamily="49" charset="0"/>
                <a:ea typeface="Fira Code" panose="020B0509050000020004" pitchFamily="49" charset="0"/>
              </a:endParaRPr>
            </a:p>
            <a:p>
              <a:r>
                <a:rPr lang="en-US" sz="1400" dirty="0">
                  <a:solidFill>
                    <a:srgbClr val="FFFF00"/>
                  </a:solidFill>
                  <a:latin typeface="Fira Code" panose="020B0509050000020004" pitchFamily="49" charset="0"/>
                  <a:ea typeface="Fira Code" panose="020B0509050000020004" pitchFamily="49" charset="0"/>
                </a:rPr>
                <a:t>reduce</a:t>
              </a:r>
              <a:r>
                <a:rPr lang="en-US" sz="1400" dirty="0">
                  <a:solidFill>
                    <a:schemeClr val="bg1"/>
                  </a:solidFill>
                  <a:latin typeface="Fira Code" panose="020B0509050000020004" pitchFamily="49" charset="0"/>
                  <a:ea typeface="Fira Code" panose="020B0509050000020004" pitchFamily="49" charset="0"/>
                </a:rPr>
                <a:t> (\a b -&gt; a + b) 0 [1,2,3,4] </a:t>
              </a:r>
            </a:p>
            <a:p>
              <a:endParaRPr lang="en-US" sz="1400" dirty="0">
                <a:solidFill>
                  <a:schemeClr val="bg1"/>
                </a:solidFill>
                <a:latin typeface="Fira Code" panose="020B0509050000020004" pitchFamily="49" charset="0"/>
                <a:ea typeface="Fira Code" panose="020B0509050000020004" pitchFamily="49" charset="0"/>
              </a:endParaRPr>
            </a:p>
            <a:p>
              <a:r>
                <a:rPr lang="en-US" sz="1400" dirty="0">
                  <a:solidFill>
                    <a:schemeClr val="bg1">
                      <a:lumMod val="50000"/>
                    </a:schemeClr>
                  </a:solidFill>
                  <a:latin typeface="Fira Code" panose="020B0509050000020004" pitchFamily="49" charset="0"/>
                  <a:ea typeface="Fira Code" panose="020B0509050000020004" pitchFamily="49" charset="0"/>
                </a:rPr>
                <a:t>-- Returns 10</a:t>
              </a:r>
            </a:p>
          </p:txBody>
        </p:sp>
      </p:grpSp>
      <p:grpSp>
        <p:nvGrpSpPr>
          <p:cNvPr id="13" name="Group 12">
            <a:extLst>
              <a:ext uri="{FF2B5EF4-FFF2-40B4-BE49-F238E27FC236}">
                <a16:creationId xmlns:a16="http://schemas.microsoft.com/office/drawing/2014/main" id="{C37DDFCD-8941-0945-A46B-761B030A3283}"/>
              </a:ext>
            </a:extLst>
          </p:cNvPr>
          <p:cNvGrpSpPr/>
          <p:nvPr/>
        </p:nvGrpSpPr>
        <p:grpSpPr>
          <a:xfrm>
            <a:off x="662213" y="2583399"/>
            <a:ext cx="5075237" cy="3352264"/>
            <a:chOff x="2286662" y="3429000"/>
            <a:chExt cx="5075237" cy="3352264"/>
          </a:xfrm>
        </p:grpSpPr>
        <p:grpSp>
          <p:nvGrpSpPr>
            <p:cNvPr id="14" name="Group 13">
              <a:extLst>
                <a:ext uri="{FF2B5EF4-FFF2-40B4-BE49-F238E27FC236}">
                  <a16:creationId xmlns:a16="http://schemas.microsoft.com/office/drawing/2014/main" id="{468E43E4-7226-42FA-DF15-8858D9A388B2}"/>
                </a:ext>
              </a:extLst>
            </p:cNvPr>
            <p:cNvGrpSpPr/>
            <p:nvPr/>
          </p:nvGrpSpPr>
          <p:grpSpPr>
            <a:xfrm>
              <a:off x="2286662" y="3429000"/>
              <a:ext cx="5075237" cy="3352264"/>
              <a:chOff x="1129554" y="2011679"/>
              <a:chExt cx="5075237" cy="3352264"/>
            </a:xfrm>
          </p:grpSpPr>
          <p:sp>
            <p:nvSpPr>
              <p:cNvPr id="16" name="Rounded Rectangle 15">
                <a:extLst>
                  <a:ext uri="{FF2B5EF4-FFF2-40B4-BE49-F238E27FC236}">
                    <a16:creationId xmlns:a16="http://schemas.microsoft.com/office/drawing/2014/main" id="{A49D04DD-F002-C76C-0246-F918A16ACC1E}"/>
                  </a:ext>
                </a:extLst>
              </p:cNvPr>
              <p:cNvSpPr/>
              <p:nvPr/>
            </p:nvSpPr>
            <p:spPr>
              <a:xfrm>
                <a:off x="1129554" y="2011679"/>
                <a:ext cx="5075237" cy="3352264"/>
              </a:xfrm>
              <a:prstGeom prst="roundRect">
                <a:avLst>
                  <a:gd name="adj" fmla="val 4223"/>
                </a:avLst>
              </a:prstGeom>
              <a:solidFill>
                <a:schemeClr val="tx1">
                  <a:lumMod val="75000"/>
                  <a:lumOff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nvGrpSpPr>
              <p:cNvPr id="17" name="Group 16">
                <a:extLst>
                  <a:ext uri="{FF2B5EF4-FFF2-40B4-BE49-F238E27FC236}">
                    <a16:creationId xmlns:a16="http://schemas.microsoft.com/office/drawing/2014/main" id="{5AE99319-F152-1B8B-A95E-F8771CE9F7C1}"/>
                  </a:ext>
                </a:extLst>
              </p:cNvPr>
              <p:cNvGrpSpPr/>
              <p:nvPr/>
            </p:nvGrpSpPr>
            <p:grpSpPr>
              <a:xfrm>
                <a:off x="1291249" y="2197189"/>
                <a:ext cx="727071" cy="174840"/>
                <a:chOff x="1291249" y="2197189"/>
                <a:chExt cx="727071" cy="174840"/>
              </a:xfrm>
            </p:grpSpPr>
            <p:sp>
              <p:nvSpPr>
                <p:cNvPr id="18" name="Oval 17">
                  <a:extLst>
                    <a:ext uri="{FF2B5EF4-FFF2-40B4-BE49-F238E27FC236}">
                      <a16:creationId xmlns:a16="http://schemas.microsoft.com/office/drawing/2014/main" id="{191E46BB-9433-D88D-1FCB-EDC2FAA8FF61}"/>
                    </a:ext>
                  </a:extLst>
                </p:cNvPr>
                <p:cNvSpPr/>
                <p:nvPr/>
              </p:nvSpPr>
              <p:spPr>
                <a:xfrm>
                  <a:off x="1291249" y="2197189"/>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BD074BA-C959-4E6D-58BA-A07B51A3257D}"/>
                    </a:ext>
                  </a:extLst>
                </p:cNvPr>
                <p:cNvSpPr/>
                <p:nvPr/>
              </p:nvSpPr>
              <p:spPr>
                <a:xfrm>
                  <a:off x="1567365" y="2197189"/>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0FF8F02-D260-39EB-1D15-B55D21CD909A}"/>
                    </a:ext>
                  </a:extLst>
                </p:cNvPr>
                <p:cNvSpPr/>
                <p:nvPr/>
              </p:nvSpPr>
              <p:spPr>
                <a:xfrm>
                  <a:off x="1843480" y="2197189"/>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TextBox 14">
              <a:extLst>
                <a:ext uri="{FF2B5EF4-FFF2-40B4-BE49-F238E27FC236}">
                  <a16:creationId xmlns:a16="http://schemas.microsoft.com/office/drawing/2014/main" id="{0E6C60B8-13E4-DF7E-CA89-B14BA6BF65EA}"/>
                </a:ext>
              </a:extLst>
            </p:cNvPr>
            <p:cNvSpPr txBox="1"/>
            <p:nvPr/>
          </p:nvSpPr>
          <p:spPr>
            <a:xfrm>
              <a:off x="2390214" y="3992211"/>
              <a:ext cx="4806586" cy="2677656"/>
            </a:xfrm>
            <a:prstGeom prst="rect">
              <a:avLst/>
            </a:prstGeom>
            <a:noFill/>
          </p:spPr>
          <p:txBody>
            <a:bodyPr wrap="square" rtlCol="0">
              <a:spAutoFit/>
            </a:bodyPr>
            <a:lstStyle/>
            <a:p>
              <a:r>
                <a:rPr lang="en-US" sz="1400" dirty="0">
                  <a:solidFill>
                    <a:srgbClr val="FFFF00"/>
                  </a:solidFill>
                  <a:latin typeface="Fira Code" panose="020B0509050000020004" pitchFamily="49" charset="0"/>
                  <a:ea typeface="Fira Code" panose="020B0509050000020004" pitchFamily="49" charset="0"/>
                </a:rPr>
                <a:t>reduce</a:t>
              </a:r>
              <a:r>
                <a:rPr lang="en-US" sz="1400" dirty="0">
                  <a:solidFill>
                    <a:schemeClr val="bg1"/>
                  </a:solidFill>
                  <a:latin typeface="Fira Code" panose="020B0509050000020004" pitchFamily="49" charset="0"/>
                  <a:ea typeface="Fira Code" panose="020B0509050000020004" pitchFamily="49" charset="0"/>
                </a:rPr>
                <a:t> = (</a:t>
              </a:r>
              <a:r>
                <a:rPr lang="en-US" sz="1400" dirty="0" err="1">
                  <a:solidFill>
                    <a:schemeClr val="bg1"/>
                  </a:solidFill>
                  <a:latin typeface="Fira Code" panose="020B0509050000020004" pitchFamily="49" charset="0"/>
                  <a:ea typeface="Fira Code" panose="020B0509050000020004" pitchFamily="49" charset="0"/>
                </a:rPr>
                <a:t>func</a:t>
              </a:r>
              <a:r>
                <a:rPr lang="en-US" sz="1400" dirty="0">
                  <a:solidFill>
                    <a:schemeClr val="bg1"/>
                  </a:solidFill>
                  <a:latin typeface="Fira Code" panose="020B0509050000020004" pitchFamily="49" charset="0"/>
                  <a:ea typeface="Fira Code" panose="020B0509050000020004" pitchFamily="49" charset="0"/>
                </a:rPr>
                <a:t>, acc, list) =&gt; {</a:t>
              </a:r>
            </a:p>
            <a:p>
              <a:r>
                <a:rPr lang="en-US" sz="1400" dirty="0">
                  <a:solidFill>
                    <a:schemeClr val="bg1"/>
                  </a:solidFill>
                  <a:latin typeface="Fira Code" panose="020B0509050000020004" pitchFamily="49" charset="0"/>
                  <a:ea typeface="Fira Code" panose="020B0509050000020004" pitchFamily="49" charset="0"/>
                </a:rPr>
                <a:t>  </a:t>
              </a:r>
              <a:r>
                <a:rPr lang="en-US" sz="1400" dirty="0">
                  <a:solidFill>
                    <a:srgbClr val="00CEAD"/>
                  </a:solidFill>
                  <a:latin typeface="Fira Code" panose="020B0509050000020004" pitchFamily="49" charset="0"/>
                  <a:ea typeface="Fira Code" panose="020B0509050000020004" pitchFamily="49" charset="0"/>
                </a:rPr>
                <a:t>if</a:t>
              </a:r>
              <a:r>
                <a:rPr lang="en-US" sz="1400" dirty="0">
                  <a:solidFill>
                    <a:schemeClr val="bg1"/>
                  </a:solidFill>
                  <a:latin typeface="Fira Code" panose="020B0509050000020004" pitchFamily="49" charset="0"/>
                  <a:ea typeface="Fira Code" panose="020B0509050000020004" pitchFamily="49" charset="0"/>
                </a:rPr>
                <a:t>(</a:t>
              </a:r>
              <a:r>
                <a:rPr lang="en-US" sz="1400" dirty="0" err="1">
                  <a:solidFill>
                    <a:schemeClr val="bg1"/>
                  </a:solidFill>
                  <a:latin typeface="Fira Code" panose="020B0509050000020004" pitchFamily="49" charset="0"/>
                  <a:ea typeface="Fira Code" panose="020B0509050000020004" pitchFamily="49" charset="0"/>
                </a:rPr>
                <a:t>list.length</a:t>
              </a:r>
              <a:r>
                <a:rPr lang="en-US" sz="1400" dirty="0">
                  <a:solidFill>
                    <a:schemeClr val="bg1"/>
                  </a:solidFill>
                  <a:latin typeface="Fira Code" panose="020B0509050000020004" pitchFamily="49" charset="0"/>
                  <a:ea typeface="Fira Code" panose="020B0509050000020004" pitchFamily="49" charset="0"/>
                </a:rPr>
                <a:t> === 0) {</a:t>
              </a:r>
            </a:p>
            <a:p>
              <a:r>
                <a:rPr lang="en-US" sz="1400" dirty="0">
                  <a:solidFill>
                    <a:schemeClr val="bg1"/>
                  </a:solidFill>
                  <a:latin typeface="Fira Code" panose="020B0509050000020004" pitchFamily="49" charset="0"/>
                  <a:ea typeface="Fira Code" panose="020B0509050000020004" pitchFamily="49" charset="0"/>
                </a:rPr>
                <a:t>    </a:t>
              </a:r>
              <a:r>
                <a:rPr lang="en-US" sz="1400" dirty="0">
                  <a:solidFill>
                    <a:srgbClr val="00CEAD"/>
                  </a:solidFill>
                  <a:latin typeface="Fira Code" panose="020B0509050000020004" pitchFamily="49" charset="0"/>
                  <a:ea typeface="Fira Code" panose="020B0509050000020004" pitchFamily="49" charset="0"/>
                </a:rPr>
                <a:t>return</a:t>
              </a:r>
              <a:r>
                <a:rPr lang="en-US" sz="1400" dirty="0">
                  <a:solidFill>
                    <a:schemeClr val="bg1"/>
                  </a:solidFill>
                  <a:latin typeface="Fira Code" panose="020B0509050000020004" pitchFamily="49" charset="0"/>
                  <a:ea typeface="Fira Code" panose="020B0509050000020004" pitchFamily="49" charset="0"/>
                </a:rPr>
                <a:t> acc;</a:t>
              </a:r>
            </a:p>
            <a:p>
              <a:r>
                <a:rPr lang="en-US" sz="1400" dirty="0">
                  <a:solidFill>
                    <a:schemeClr val="bg1"/>
                  </a:solidFill>
                  <a:latin typeface="Fira Code" panose="020B0509050000020004" pitchFamily="49" charset="0"/>
                  <a:ea typeface="Fira Code" panose="020B0509050000020004" pitchFamily="49" charset="0"/>
                </a:rPr>
                <a:t>  } else {</a:t>
              </a:r>
            </a:p>
            <a:p>
              <a:r>
                <a:rPr lang="en-US" sz="1400" dirty="0">
                  <a:solidFill>
                    <a:schemeClr val="bg1"/>
                  </a:solidFill>
                  <a:latin typeface="Fira Code" panose="020B0509050000020004" pitchFamily="49" charset="0"/>
                  <a:ea typeface="Fira Code" panose="020B0509050000020004" pitchFamily="49" charset="0"/>
                </a:rPr>
                <a:t>    </a:t>
              </a:r>
              <a:r>
                <a:rPr lang="en-US" sz="1400" dirty="0">
                  <a:solidFill>
                    <a:srgbClr val="00CEAD"/>
                  </a:solidFill>
                  <a:latin typeface="Fira Code" panose="020B0509050000020004" pitchFamily="49" charset="0"/>
                  <a:ea typeface="Fira Code" panose="020B0509050000020004" pitchFamily="49" charset="0"/>
                </a:rPr>
                <a:t>const</a:t>
              </a:r>
              <a:r>
                <a:rPr lang="en-US" sz="1400" dirty="0">
                  <a:solidFill>
                    <a:schemeClr val="bg1"/>
                  </a:solidFill>
                  <a:latin typeface="Fira Code" panose="020B0509050000020004" pitchFamily="49" charset="0"/>
                  <a:ea typeface="Fira Code" panose="020B0509050000020004" pitchFamily="49" charset="0"/>
                </a:rPr>
                <a:t> [x, ...</a:t>
              </a:r>
              <a:r>
                <a:rPr lang="en-US" sz="1400" dirty="0" err="1">
                  <a:solidFill>
                    <a:schemeClr val="bg1"/>
                  </a:solidFill>
                  <a:latin typeface="Fira Code" panose="020B0509050000020004" pitchFamily="49" charset="0"/>
                  <a:ea typeface="Fira Code" panose="020B0509050000020004" pitchFamily="49" charset="0"/>
                </a:rPr>
                <a:t>xs</a:t>
              </a:r>
              <a:r>
                <a:rPr lang="en-US" sz="1400" dirty="0">
                  <a:solidFill>
                    <a:schemeClr val="bg1"/>
                  </a:solidFill>
                  <a:latin typeface="Fira Code" panose="020B0509050000020004" pitchFamily="49" charset="0"/>
                  <a:ea typeface="Fira Code" panose="020B0509050000020004" pitchFamily="49" charset="0"/>
                </a:rPr>
                <a:t>] = list;</a:t>
              </a:r>
            </a:p>
            <a:p>
              <a:r>
                <a:rPr lang="en-US" sz="1400" dirty="0">
                  <a:solidFill>
                    <a:schemeClr val="bg1"/>
                  </a:solidFill>
                  <a:latin typeface="Fira Code" panose="020B0509050000020004" pitchFamily="49" charset="0"/>
                  <a:ea typeface="Fira Code" panose="020B0509050000020004" pitchFamily="49" charset="0"/>
                </a:rPr>
                <a:t>    </a:t>
              </a:r>
              <a:r>
                <a:rPr lang="en-US" sz="1400" dirty="0">
                  <a:solidFill>
                    <a:srgbClr val="00CEAD"/>
                  </a:solidFill>
                  <a:latin typeface="Fira Code" panose="020B0509050000020004" pitchFamily="49" charset="0"/>
                  <a:ea typeface="Fira Code" panose="020B0509050000020004" pitchFamily="49" charset="0"/>
                </a:rPr>
                <a:t>return</a:t>
              </a:r>
              <a:r>
                <a:rPr lang="en-US" sz="1400" dirty="0">
                  <a:solidFill>
                    <a:schemeClr val="bg1"/>
                  </a:solidFill>
                  <a:latin typeface="Fira Code" panose="020B0509050000020004" pitchFamily="49" charset="0"/>
                  <a:ea typeface="Fira Code" panose="020B0509050000020004" pitchFamily="49" charset="0"/>
                </a:rPr>
                <a:t> </a:t>
              </a:r>
              <a:r>
                <a:rPr lang="en-US" sz="1400" dirty="0">
                  <a:solidFill>
                    <a:srgbClr val="FFFF00"/>
                  </a:solidFill>
                  <a:latin typeface="Fira Code" panose="020B0509050000020004" pitchFamily="49" charset="0"/>
                  <a:ea typeface="Fira Code" panose="020B0509050000020004" pitchFamily="49" charset="0"/>
                </a:rPr>
                <a:t>reduce</a:t>
              </a:r>
              <a:r>
                <a:rPr lang="en-US" sz="1400" dirty="0">
                  <a:solidFill>
                    <a:schemeClr val="bg1"/>
                  </a:solidFill>
                  <a:latin typeface="Fira Code" panose="020B0509050000020004" pitchFamily="49" charset="0"/>
                  <a:ea typeface="Fira Code" panose="020B0509050000020004" pitchFamily="49" charset="0"/>
                </a:rPr>
                <a:t>(</a:t>
              </a:r>
              <a:r>
                <a:rPr lang="en-US" sz="1400" dirty="0" err="1">
                  <a:solidFill>
                    <a:schemeClr val="bg1"/>
                  </a:solidFill>
                  <a:latin typeface="Fira Code" panose="020B0509050000020004" pitchFamily="49" charset="0"/>
                  <a:ea typeface="Fira Code" panose="020B0509050000020004" pitchFamily="49" charset="0"/>
                </a:rPr>
                <a:t>func</a:t>
              </a:r>
              <a:r>
                <a:rPr lang="en-US" sz="1400" dirty="0">
                  <a:solidFill>
                    <a:schemeClr val="bg1"/>
                  </a:solidFill>
                  <a:latin typeface="Fira Code" panose="020B0509050000020004" pitchFamily="49" charset="0"/>
                  <a:ea typeface="Fira Code" panose="020B0509050000020004" pitchFamily="49" charset="0"/>
                </a:rPr>
                <a:t>, </a:t>
              </a:r>
              <a:r>
                <a:rPr lang="en-US" sz="1400" dirty="0" err="1">
                  <a:solidFill>
                    <a:schemeClr val="bg1"/>
                  </a:solidFill>
                  <a:latin typeface="Fira Code" panose="020B0509050000020004" pitchFamily="49" charset="0"/>
                  <a:ea typeface="Fira Code" panose="020B0509050000020004" pitchFamily="49" charset="0"/>
                </a:rPr>
                <a:t>func</a:t>
              </a:r>
              <a:r>
                <a:rPr lang="en-US" sz="1400" dirty="0">
                  <a:solidFill>
                    <a:schemeClr val="bg1"/>
                  </a:solidFill>
                  <a:latin typeface="Fira Code" panose="020B0509050000020004" pitchFamily="49" charset="0"/>
                  <a:ea typeface="Fira Code" panose="020B0509050000020004" pitchFamily="49" charset="0"/>
                </a:rPr>
                <a:t>(x, acc), </a:t>
              </a:r>
              <a:r>
                <a:rPr lang="en-US" sz="1400" dirty="0" err="1">
                  <a:solidFill>
                    <a:schemeClr val="bg1"/>
                  </a:solidFill>
                  <a:latin typeface="Fira Code" panose="020B0509050000020004" pitchFamily="49" charset="0"/>
                  <a:ea typeface="Fira Code" panose="020B0509050000020004" pitchFamily="49" charset="0"/>
                </a:rPr>
                <a:t>xs</a:t>
              </a:r>
              <a:r>
                <a:rPr lang="en-US" sz="1400" dirty="0">
                  <a:solidFill>
                    <a:schemeClr val="bg1"/>
                  </a:solidFill>
                  <a:latin typeface="Fira Code" panose="020B0509050000020004" pitchFamily="49" charset="0"/>
                  <a:ea typeface="Fira Code" panose="020B0509050000020004" pitchFamily="49" charset="0"/>
                </a:rPr>
                <a:t>);</a:t>
              </a:r>
            </a:p>
            <a:p>
              <a:r>
                <a:rPr lang="en-US" sz="1400" dirty="0">
                  <a:solidFill>
                    <a:schemeClr val="bg1"/>
                  </a:solidFill>
                  <a:latin typeface="Fira Code" panose="020B0509050000020004" pitchFamily="49" charset="0"/>
                  <a:ea typeface="Fira Code" panose="020B0509050000020004" pitchFamily="49" charset="0"/>
                </a:rPr>
                <a:t>  }</a:t>
              </a:r>
            </a:p>
            <a:p>
              <a:r>
                <a:rPr lang="en-US" sz="1400" dirty="0">
                  <a:solidFill>
                    <a:schemeClr val="bg1"/>
                  </a:solidFill>
                  <a:latin typeface="Fira Code" panose="020B0509050000020004" pitchFamily="49" charset="0"/>
                  <a:ea typeface="Fira Code" panose="020B0509050000020004" pitchFamily="49" charset="0"/>
                </a:rPr>
                <a:t>}</a:t>
              </a:r>
            </a:p>
            <a:p>
              <a:endParaRPr lang="en-US" sz="1400" dirty="0">
                <a:solidFill>
                  <a:schemeClr val="bg1"/>
                </a:solidFill>
                <a:latin typeface="Fira Code" panose="020B0509050000020004" pitchFamily="49" charset="0"/>
                <a:ea typeface="Fira Code" panose="020B0509050000020004" pitchFamily="49" charset="0"/>
              </a:endParaRPr>
            </a:p>
            <a:p>
              <a:r>
                <a:rPr lang="en-US" sz="1400" dirty="0">
                  <a:solidFill>
                    <a:srgbClr val="FFFF00"/>
                  </a:solidFill>
                  <a:latin typeface="Fira Code" panose="020B0509050000020004" pitchFamily="49" charset="0"/>
                  <a:ea typeface="Fira Code" panose="020B0509050000020004" pitchFamily="49" charset="0"/>
                </a:rPr>
                <a:t>reduce</a:t>
              </a:r>
              <a:r>
                <a:rPr lang="en-US" sz="1400" dirty="0">
                  <a:solidFill>
                    <a:schemeClr val="bg1"/>
                  </a:solidFill>
                  <a:latin typeface="Fira Code" panose="020B0509050000020004" pitchFamily="49" charset="0"/>
                  <a:ea typeface="Fira Code" panose="020B0509050000020004" pitchFamily="49" charset="0"/>
                </a:rPr>
                <a:t>((a, b) =&gt; a + b, 0, [1,2,3,4])</a:t>
              </a:r>
            </a:p>
            <a:p>
              <a:endParaRPr lang="en-US" sz="1400" dirty="0">
                <a:solidFill>
                  <a:schemeClr val="bg1"/>
                </a:solidFill>
                <a:latin typeface="Fira Code" panose="020B0509050000020004" pitchFamily="49" charset="0"/>
                <a:ea typeface="Fira Code" panose="020B0509050000020004" pitchFamily="49" charset="0"/>
              </a:endParaRPr>
            </a:p>
            <a:p>
              <a:r>
                <a:rPr lang="en-US" sz="1400" dirty="0">
                  <a:solidFill>
                    <a:schemeClr val="bg1">
                      <a:lumMod val="50000"/>
                    </a:schemeClr>
                  </a:solidFill>
                  <a:latin typeface="Fira Code" panose="020B0509050000020004" pitchFamily="49" charset="0"/>
                  <a:ea typeface="Fira Code" panose="020B0509050000020004" pitchFamily="49" charset="0"/>
                </a:rPr>
                <a:t>// Returns 10</a:t>
              </a:r>
            </a:p>
          </p:txBody>
        </p:sp>
      </p:grpSp>
      <p:sp>
        <p:nvSpPr>
          <p:cNvPr id="21" name="Content Placeholder 2">
            <a:extLst>
              <a:ext uri="{FF2B5EF4-FFF2-40B4-BE49-F238E27FC236}">
                <a16:creationId xmlns:a16="http://schemas.microsoft.com/office/drawing/2014/main" id="{1DDA6B8D-46C7-13CB-4A8A-1114C4A2EDB7}"/>
              </a:ext>
            </a:extLst>
          </p:cNvPr>
          <p:cNvSpPr txBox="1">
            <a:spLocks/>
          </p:cNvSpPr>
          <p:nvPr/>
        </p:nvSpPr>
        <p:spPr>
          <a:xfrm>
            <a:off x="346300" y="2100296"/>
            <a:ext cx="5492304" cy="334845"/>
          </a:xfrm>
          <a:prstGeom prst="rect">
            <a:avLst/>
          </a:prstGeom>
        </p:spPr>
        <p:txBody>
          <a:bodyPr numCol="1" spcCol="360000"/>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a:lstStyle>
          <a:p>
            <a:pPr algn="ctr">
              <a:spcBef>
                <a:spcPts val="500"/>
              </a:spcBef>
            </a:pPr>
            <a:r>
              <a:rPr lang="en-US" sz="2000" kern="0" dirty="0">
                <a:latin typeface="Rakuten Sans" panose="020B0503020203020204" pitchFamily="34" charset="0"/>
                <a:cs typeface="Rakuten Sans" panose="020B0503020203020204" pitchFamily="34" charset="0"/>
              </a:rPr>
              <a:t>JavaScript</a:t>
            </a:r>
          </a:p>
        </p:txBody>
      </p:sp>
      <p:sp>
        <p:nvSpPr>
          <p:cNvPr id="22" name="Content Placeholder 2">
            <a:extLst>
              <a:ext uri="{FF2B5EF4-FFF2-40B4-BE49-F238E27FC236}">
                <a16:creationId xmlns:a16="http://schemas.microsoft.com/office/drawing/2014/main" id="{4C1BF510-8295-EE89-98CD-B6D580C8B066}"/>
              </a:ext>
            </a:extLst>
          </p:cNvPr>
          <p:cNvSpPr txBox="1">
            <a:spLocks/>
          </p:cNvSpPr>
          <p:nvPr/>
        </p:nvSpPr>
        <p:spPr>
          <a:xfrm>
            <a:off x="6353396" y="2117304"/>
            <a:ext cx="5492304" cy="334845"/>
          </a:xfrm>
          <a:prstGeom prst="rect">
            <a:avLst/>
          </a:prstGeom>
        </p:spPr>
        <p:txBody>
          <a:bodyPr numCol="1" spcCol="360000"/>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a:lstStyle>
          <a:p>
            <a:pPr algn="ctr">
              <a:spcBef>
                <a:spcPts val="500"/>
              </a:spcBef>
            </a:pPr>
            <a:r>
              <a:rPr lang="en-US" sz="2000" kern="0" dirty="0">
                <a:latin typeface="Rakuten Sans" panose="020B0503020203020204" pitchFamily="34" charset="0"/>
                <a:cs typeface="Rakuten Sans" panose="020B0503020203020204" pitchFamily="34" charset="0"/>
              </a:rPr>
              <a:t>Elm</a:t>
            </a:r>
          </a:p>
        </p:txBody>
      </p:sp>
      <p:sp>
        <p:nvSpPr>
          <p:cNvPr id="23" name="Content Placeholder 2">
            <a:extLst>
              <a:ext uri="{FF2B5EF4-FFF2-40B4-BE49-F238E27FC236}">
                <a16:creationId xmlns:a16="http://schemas.microsoft.com/office/drawing/2014/main" id="{A189548E-7E70-3092-9AB1-4A3D6CCBEF93}"/>
              </a:ext>
            </a:extLst>
          </p:cNvPr>
          <p:cNvSpPr txBox="1">
            <a:spLocks/>
          </p:cNvSpPr>
          <p:nvPr/>
        </p:nvSpPr>
        <p:spPr>
          <a:xfrm>
            <a:off x="765765" y="6022240"/>
            <a:ext cx="11079935" cy="619860"/>
          </a:xfrm>
          <a:prstGeom prst="rect">
            <a:avLst/>
          </a:prstGeom>
        </p:spPr>
        <p:txBody>
          <a:bodyPr numCol="1" spcCol="360000"/>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a:lstStyle>
          <a:p>
            <a:pPr>
              <a:spcBef>
                <a:spcPts val="500"/>
              </a:spcBef>
            </a:pPr>
            <a:r>
              <a:rPr lang="en-US" sz="1600" kern="0" dirty="0">
                <a:latin typeface="Rakuten Sans" panose="020B0503020203020204" pitchFamily="34" charset="0"/>
                <a:cs typeface="Rakuten Sans" panose="020B0503020203020204" pitchFamily="34" charset="0"/>
              </a:rPr>
              <a:t>An implementation of “reduce” (also called “fold”, “accumulate”, “aggregate”, or “compress” in other languages) without pattern matching on the left and with pattern matching on the right. “</a:t>
            </a:r>
            <a:r>
              <a:rPr lang="en-US" sz="1600" kern="0" dirty="0" err="1">
                <a:latin typeface="Rakuten Sans" panose="020B0503020203020204" pitchFamily="34" charset="0"/>
                <a:cs typeface="Rakuten Sans" panose="020B0503020203020204" pitchFamily="34" charset="0"/>
              </a:rPr>
              <a:t>func</a:t>
            </a:r>
            <a:r>
              <a:rPr lang="en-US" sz="1600" kern="0" dirty="0">
                <a:latin typeface="Rakuten Sans" panose="020B0503020203020204" pitchFamily="34" charset="0"/>
                <a:cs typeface="Rakuten Sans" panose="020B0503020203020204" pitchFamily="34" charset="0"/>
              </a:rPr>
              <a:t>” is also called the “reducer”</a:t>
            </a:r>
          </a:p>
        </p:txBody>
      </p:sp>
    </p:spTree>
    <p:extLst>
      <p:ext uri="{BB962C8B-B14F-4D97-AF65-F5344CB8AC3E}">
        <p14:creationId xmlns:p14="http://schemas.microsoft.com/office/powerpoint/2010/main" val="735662162"/>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5A5D78-42EF-7A4A-9D8A-6F96D571F40D}"/>
              </a:ext>
            </a:extLst>
          </p:cNvPr>
          <p:cNvSpPr>
            <a:spLocks noGrp="1"/>
          </p:cNvSpPr>
          <p:nvPr>
            <p:ph sz="quarter" idx="10"/>
          </p:nvPr>
        </p:nvSpPr>
        <p:spPr>
          <a:xfrm>
            <a:off x="334963" y="1274759"/>
            <a:ext cx="6043130" cy="4914904"/>
          </a:xfrm>
        </p:spPr>
        <p:txBody>
          <a:bodyPr numCol="1" spcCol="360000"/>
          <a:lstStyle/>
          <a:p>
            <a:pPr>
              <a:spcBef>
                <a:spcPts val="500"/>
              </a:spcBef>
            </a:pPr>
            <a:r>
              <a:rPr lang="en-US" sz="1800" dirty="0">
                <a:solidFill>
                  <a:schemeClr val="bg1"/>
                </a:solidFill>
              </a:rPr>
              <a:t>We already talked about pure functions. Let’s now analyze other two concepts related to functions First-Class, Higher-Order and Function Composition:</a:t>
            </a:r>
          </a:p>
          <a:p>
            <a:pPr marL="342900" indent="-342900">
              <a:spcBef>
                <a:spcPts val="500"/>
              </a:spcBef>
              <a:buFont typeface="Arial" panose="020B0604020202020204" pitchFamily="34" charset="0"/>
              <a:buChar char="•"/>
            </a:pPr>
            <a:endParaRPr lang="en-US" sz="1800" dirty="0">
              <a:solidFill>
                <a:schemeClr val="bg1"/>
              </a:solidFill>
            </a:endParaRPr>
          </a:p>
          <a:p>
            <a:pPr marL="342900" indent="-342900">
              <a:spcBef>
                <a:spcPts val="500"/>
              </a:spcBef>
              <a:buFont typeface="Arial" panose="020B0604020202020204" pitchFamily="34" charset="0"/>
              <a:buChar char="•"/>
            </a:pPr>
            <a:r>
              <a:rPr lang="en-US" sz="1800" dirty="0">
                <a:solidFill>
                  <a:schemeClr val="bg1"/>
                </a:solidFill>
              </a:rPr>
              <a:t>A language that support First-Class functions is a language that can treat functions as values</a:t>
            </a:r>
          </a:p>
          <a:p>
            <a:pPr marL="342900" indent="-342900">
              <a:spcBef>
                <a:spcPts val="500"/>
              </a:spcBef>
              <a:buFont typeface="Arial" panose="020B0604020202020204" pitchFamily="34" charset="0"/>
              <a:buChar char="•"/>
            </a:pPr>
            <a:r>
              <a:rPr lang="en-US" sz="1800" dirty="0">
                <a:solidFill>
                  <a:schemeClr val="bg1"/>
                </a:solidFill>
              </a:rPr>
              <a:t>Higher-Order functions are functions that receive or return other functions</a:t>
            </a:r>
          </a:p>
          <a:p>
            <a:pPr marL="342900" indent="-342900">
              <a:spcBef>
                <a:spcPts val="500"/>
              </a:spcBef>
              <a:buFont typeface="Arial" panose="020B0604020202020204" pitchFamily="34" charset="0"/>
              <a:buChar char="•"/>
            </a:pPr>
            <a:r>
              <a:rPr lang="en-US" sz="1800" dirty="0">
                <a:solidFill>
                  <a:schemeClr val="bg1"/>
                </a:solidFill>
              </a:rPr>
              <a:t>Function Composition is the mechanism to combine simple functions to build more complicated ones. It is one of the core idea behind Functional Programming</a:t>
            </a:r>
          </a:p>
          <a:p>
            <a:pPr marL="342900" indent="-342900">
              <a:spcBef>
                <a:spcPts val="500"/>
              </a:spcBef>
              <a:buFont typeface="Arial" panose="020B0604020202020204" pitchFamily="34" charset="0"/>
              <a:buChar char="•"/>
            </a:pPr>
            <a:endParaRPr lang="en-US" sz="1800" dirty="0">
              <a:solidFill>
                <a:schemeClr val="bg1"/>
              </a:solidFill>
            </a:endParaRPr>
          </a:p>
          <a:p>
            <a:pPr>
              <a:spcBef>
                <a:spcPts val="500"/>
              </a:spcBef>
            </a:pPr>
            <a:r>
              <a:rPr lang="en-US" sz="1800" dirty="0">
                <a:solidFill>
                  <a:schemeClr val="bg1"/>
                </a:solidFill>
              </a:rPr>
              <a:t>These concepts are closely related to each other and are common in most languages. </a:t>
            </a:r>
          </a:p>
          <a:p>
            <a:pPr marL="342900" indent="-342900">
              <a:spcBef>
                <a:spcPts val="500"/>
              </a:spcBef>
              <a:buFont typeface="Arial" panose="020B0604020202020204" pitchFamily="34" charset="0"/>
              <a:buChar char="•"/>
            </a:pPr>
            <a:endParaRPr lang="en-US" sz="1800" dirty="0">
              <a:solidFill>
                <a:schemeClr val="bg1"/>
              </a:solidFill>
            </a:endParaRPr>
          </a:p>
        </p:txBody>
      </p:sp>
      <p:sp>
        <p:nvSpPr>
          <p:cNvPr id="4" name="TextBox 3">
            <a:extLst>
              <a:ext uri="{FF2B5EF4-FFF2-40B4-BE49-F238E27FC236}">
                <a16:creationId xmlns:a16="http://schemas.microsoft.com/office/drawing/2014/main" id="{5D55CED7-792A-B79E-80A2-110F023E5A03}"/>
              </a:ext>
            </a:extLst>
          </p:cNvPr>
          <p:cNvSpPr txBox="1"/>
          <p:nvPr/>
        </p:nvSpPr>
        <p:spPr>
          <a:xfrm>
            <a:off x="334963" y="0"/>
            <a:ext cx="11420920" cy="1037716"/>
          </a:xfrm>
          <a:prstGeom prst="rect">
            <a:avLst/>
          </a:prstGeom>
          <a:noFill/>
          <a:ln>
            <a:noFill/>
          </a:ln>
        </p:spPr>
        <p:txBody>
          <a:bodyPr wrap="square" lIns="270000" tIns="270000" rIns="270000" bIns="270000" rtlCol="0" anchor="ctr">
            <a:sp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dirty="0">
                <a:latin typeface="Rakuten Sans" panose="020B0503020203020204" pitchFamily="34" charset="0"/>
                <a:cs typeface="Rakuten Sans" panose="020B0503020203020204" pitchFamily="34" charset="0"/>
              </a:rPr>
              <a:t>First-Class, Higher-Order and Function Composition</a:t>
            </a:r>
            <a:endParaRPr lang="en-US" sz="3200" dirty="0">
              <a:solidFill>
                <a:schemeClr val="accent5">
                  <a:lumMod val="60000"/>
                  <a:lumOff val="40000"/>
                </a:schemeClr>
              </a:solidFill>
              <a:latin typeface="Rakuten Sans" panose="020B0503020203020204" pitchFamily="34" charset="0"/>
              <a:cs typeface="Rakuten Sans" panose="020B0503020203020204" pitchFamily="34" charset="0"/>
            </a:endParaRPr>
          </a:p>
        </p:txBody>
      </p:sp>
      <p:grpSp>
        <p:nvGrpSpPr>
          <p:cNvPr id="5" name="Group 4">
            <a:extLst>
              <a:ext uri="{FF2B5EF4-FFF2-40B4-BE49-F238E27FC236}">
                <a16:creationId xmlns:a16="http://schemas.microsoft.com/office/drawing/2014/main" id="{C314EF4A-B3DF-6AD3-39C2-E8B39ED3783B}"/>
              </a:ext>
            </a:extLst>
          </p:cNvPr>
          <p:cNvGrpSpPr/>
          <p:nvPr/>
        </p:nvGrpSpPr>
        <p:grpSpPr>
          <a:xfrm>
            <a:off x="9401969" y="5274318"/>
            <a:ext cx="2281734" cy="1037716"/>
            <a:chOff x="2286663" y="3429000"/>
            <a:chExt cx="2281734" cy="1037716"/>
          </a:xfrm>
        </p:grpSpPr>
        <p:grpSp>
          <p:nvGrpSpPr>
            <p:cNvPr id="6" name="Group 5">
              <a:extLst>
                <a:ext uri="{FF2B5EF4-FFF2-40B4-BE49-F238E27FC236}">
                  <a16:creationId xmlns:a16="http://schemas.microsoft.com/office/drawing/2014/main" id="{4AE0CDB7-6738-EA67-7056-21CBB18505D6}"/>
                </a:ext>
              </a:extLst>
            </p:cNvPr>
            <p:cNvGrpSpPr/>
            <p:nvPr/>
          </p:nvGrpSpPr>
          <p:grpSpPr>
            <a:xfrm>
              <a:off x="2286663" y="3429000"/>
              <a:ext cx="2281734" cy="1037716"/>
              <a:chOff x="1129555" y="2011679"/>
              <a:chExt cx="2281734" cy="1037716"/>
            </a:xfrm>
          </p:grpSpPr>
          <p:sp>
            <p:nvSpPr>
              <p:cNvPr id="8" name="Rounded Rectangle 7">
                <a:extLst>
                  <a:ext uri="{FF2B5EF4-FFF2-40B4-BE49-F238E27FC236}">
                    <a16:creationId xmlns:a16="http://schemas.microsoft.com/office/drawing/2014/main" id="{6E3F9831-C786-D7C2-BF95-7D5F586EE71E}"/>
                  </a:ext>
                </a:extLst>
              </p:cNvPr>
              <p:cNvSpPr/>
              <p:nvPr/>
            </p:nvSpPr>
            <p:spPr>
              <a:xfrm>
                <a:off x="1129555" y="2011679"/>
                <a:ext cx="2281734" cy="1037716"/>
              </a:xfrm>
              <a:prstGeom prst="roundRect">
                <a:avLst>
                  <a:gd name="adj" fmla="val 4223"/>
                </a:avLst>
              </a:prstGeom>
              <a:solidFill>
                <a:schemeClr val="tx1">
                  <a:lumMod val="75000"/>
                  <a:lumOff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nvGrpSpPr>
              <p:cNvPr id="9" name="Group 8">
                <a:extLst>
                  <a:ext uri="{FF2B5EF4-FFF2-40B4-BE49-F238E27FC236}">
                    <a16:creationId xmlns:a16="http://schemas.microsoft.com/office/drawing/2014/main" id="{FEEEC9E9-1481-5E58-5F65-ABC9333BE014}"/>
                  </a:ext>
                </a:extLst>
              </p:cNvPr>
              <p:cNvGrpSpPr/>
              <p:nvPr/>
            </p:nvGrpSpPr>
            <p:grpSpPr>
              <a:xfrm>
                <a:off x="1291249" y="2197189"/>
                <a:ext cx="727071" cy="174840"/>
                <a:chOff x="1291249" y="2197189"/>
                <a:chExt cx="727071" cy="174840"/>
              </a:xfrm>
            </p:grpSpPr>
            <p:sp>
              <p:nvSpPr>
                <p:cNvPr id="10" name="Oval 9">
                  <a:extLst>
                    <a:ext uri="{FF2B5EF4-FFF2-40B4-BE49-F238E27FC236}">
                      <a16:creationId xmlns:a16="http://schemas.microsoft.com/office/drawing/2014/main" id="{E3C83A7F-4A57-9DCC-52D1-CBB82EB9813B}"/>
                    </a:ext>
                  </a:extLst>
                </p:cNvPr>
                <p:cNvSpPr/>
                <p:nvPr/>
              </p:nvSpPr>
              <p:spPr>
                <a:xfrm>
                  <a:off x="1291249" y="2197189"/>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5EE3926-8A2B-FADD-FF84-3506186F5DBB}"/>
                    </a:ext>
                  </a:extLst>
                </p:cNvPr>
                <p:cNvSpPr/>
                <p:nvPr/>
              </p:nvSpPr>
              <p:spPr>
                <a:xfrm>
                  <a:off x="1567365" y="2197189"/>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F6D2461-24E8-0026-CEA3-B8178D7B5B0A}"/>
                    </a:ext>
                  </a:extLst>
                </p:cNvPr>
                <p:cNvSpPr/>
                <p:nvPr/>
              </p:nvSpPr>
              <p:spPr>
                <a:xfrm>
                  <a:off x="1843480" y="2197189"/>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extBox 6">
              <a:extLst>
                <a:ext uri="{FF2B5EF4-FFF2-40B4-BE49-F238E27FC236}">
                  <a16:creationId xmlns:a16="http://schemas.microsoft.com/office/drawing/2014/main" id="{E918EF7F-196C-8D58-3A38-F09FCD851DFF}"/>
                </a:ext>
              </a:extLst>
            </p:cNvPr>
            <p:cNvSpPr txBox="1"/>
            <p:nvPr/>
          </p:nvSpPr>
          <p:spPr>
            <a:xfrm>
              <a:off x="2390214" y="3992211"/>
              <a:ext cx="2043858" cy="307777"/>
            </a:xfrm>
            <a:prstGeom prst="rect">
              <a:avLst/>
            </a:prstGeom>
            <a:noFill/>
          </p:spPr>
          <p:txBody>
            <a:bodyPr wrap="square" rtlCol="0">
              <a:spAutoFit/>
            </a:bodyPr>
            <a:lstStyle/>
            <a:p>
              <a:r>
                <a:rPr lang="en-US" sz="1400" dirty="0">
                  <a:solidFill>
                    <a:srgbClr val="FFC000"/>
                  </a:solidFill>
                  <a:latin typeface="Fira Code" panose="020B0509050000020004" pitchFamily="49" charset="0"/>
                  <a:ea typeface="Fira Code" panose="020B0509050000020004" pitchFamily="49" charset="0"/>
                </a:rPr>
                <a:t>foo</a:t>
              </a:r>
              <a:r>
                <a:rPr lang="en-US" sz="1400" dirty="0">
                  <a:solidFill>
                    <a:schemeClr val="bg1"/>
                  </a:solidFill>
                  <a:latin typeface="Fira Code" panose="020B0509050000020004" pitchFamily="49" charset="0"/>
                  <a:ea typeface="Fira Code" panose="020B0509050000020004" pitchFamily="49" charset="0"/>
                </a:rPr>
                <a:t> = f </a:t>
              </a:r>
              <a:r>
                <a:rPr lang="en-US" sz="1400" dirty="0">
                  <a:solidFill>
                    <a:srgbClr val="00CEAD"/>
                  </a:solidFill>
                  <a:latin typeface="Fira Code" panose="020B0509050000020004" pitchFamily="49" charset="0"/>
                  <a:ea typeface="Fira Code" panose="020B0509050000020004" pitchFamily="49" charset="0"/>
                </a:rPr>
                <a:t>.</a:t>
              </a:r>
              <a:r>
                <a:rPr lang="en-US" sz="1400" dirty="0">
                  <a:solidFill>
                    <a:schemeClr val="bg1"/>
                  </a:solidFill>
                  <a:latin typeface="Fira Code" panose="020B0509050000020004" pitchFamily="49" charset="0"/>
                  <a:ea typeface="Fira Code" panose="020B0509050000020004" pitchFamily="49" charset="0"/>
                </a:rPr>
                <a:t> g </a:t>
              </a:r>
              <a:r>
                <a:rPr lang="en-US" sz="1400" dirty="0">
                  <a:solidFill>
                    <a:srgbClr val="00CEAD"/>
                  </a:solidFill>
                  <a:latin typeface="Fira Code" panose="020B0509050000020004" pitchFamily="49" charset="0"/>
                  <a:ea typeface="Fira Code" panose="020B0509050000020004" pitchFamily="49" charset="0"/>
                </a:rPr>
                <a:t>. </a:t>
              </a:r>
              <a:r>
                <a:rPr lang="en-US" sz="1400" dirty="0">
                  <a:solidFill>
                    <a:schemeClr val="bg1"/>
                  </a:solidFill>
                  <a:latin typeface="Fira Code" panose="020B0509050000020004" pitchFamily="49" charset="0"/>
                  <a:ea typeface="Fira Code" panose="020B0509050000020004" pitchFamily="49" charset="0"/>
                </a:rPr>
                <a:t>h</a:t>
              </a:r>
            </a:p>
          </p:txBody>
        </p:sp>
      </p:grpSp>
      <p:grpSp>
        <p:nvGrpSpPr>
          <p:cNvPr id="14" name="Group 13">
            <a:extLst>
              <a:ext uri="{FF2B5EF4-FFF2-40B4-BE49-F238E27FC236}">
                <a16:creationId xmlns:a16="http://schemas.microsoft.com/office/drawing/2014/main" id="{6927AAB4-7189-FD94-0EB2-AFE941946F4B}"/>
              </a:ext>
            </a:extLst>
          </p:cNvPr>
          <p:cNvGrpSpPr/>
          <p:nvPr/>
        </p:nvGrpSpPr>
        <p:grpSpPr>
          <a:xfrm>
            <a:off x="6639240" y="2537892"/>
            <a:ext cx="5075237" cy="2268131"/>
            <a:chOff x="2286662" y="3428999"/>
            <a:chExt cx="5075237" cy="2268131"/>
          </a:xfrm>
        </p:grpSpPr>
        <p:grpSp>
          <p:nvGrpSpPr>
            <p:cNvPr id="15" name="Group 14">
              <a:extLst>
                <a:ext uri="{FF2B5EF4-FFF2-40B4-BE49-F238E27FC236}">
                  <a16:creationId xmlns:a16="http://schemas.microsoft.com/office/drawing/2014/main" id="{34D9208B-939D-3C63-19B9-42E55F9FE891}"/>
                </a:ext>
              </a:extLst>
            </p:cNvPr>
            <p:cNvGrpSpPr/>
            <p:nvPr/>
          </p:nvGrpSpPr>
          <p:grpSpPr>
            <a:xfrm>
              <a:off x="2286662" y="3428999"/>
              <a:ext cx="5075237" cy="2268131"/>
              <a:chOff x="1129554" y="2011678"/>
              <a:chExt cx="5075237" cy="2268131"/>
            </a:xfrm>
          </p:grpSpPr>
          <p:sp>
            <p:nvSpPr>
              <p:cNvPr id="17" name="Rounded Rectangle 16">
                <a:extLst>
                  <a:ext uri="{FF2B5EF4-FFF2-40B4-BE49-F238E27FC236}">
                    <a16:creationId xmlns:a16="http://schemas.microsoft.com/office/drawing/2014/main" id="{F5CB17E8-9E29-C64F-8012-2E49130C6DA9}"/>
                  </a:ext>
                </a:extLst>
              </p:cNvPr>
              <p:cNvSpPr/>
              <p:nvPr/>
            </p:nvSpPr>
            <p:spPr>
              <a:xfrm>
                <a:off x="1129554" y="2011678"/>
                <a:ext cx="5075237" cy="2268131"/>
              </a:xfrm>
              <a:prstGeom prst="roundRect">
                <a:avLst>
                  <a:gd name="adj" fmla="val 4223"/>
                </a:avLst>
              </a:prstGeom>
              <a:solidFill>
                <a:schemeClr val="tx1">
                  <a:lumMod val="75000"/>
                  <a:lumOff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nvGrpSpPr>
              <p:cNvPr id="18" name="Group 17">
                <a:extLst>
                  <a:ext uri="{FF2B5EF4-FFF2-40B4-BE49-F238E27FC236}">
                    <a16:creationId xmlns:a16="http://schemas.microsoft.com/office/drawing/2014/main" id="{532B51CC-568D-CAC6-9C18-A76D88349E41}"/>
                  </a:ext>
                </a:extLst>
              </p:cNvPr>
              <p:cNvGrpSpPr/>
              <p:nvPr/>
            </p:nvGrpSpPr>
            <p:grpSpPr>
              <a:xfrm>
                <a:off x="1291249" y="2197189"/>
                <a:ext cx="727071" cy="174840"/>
                <a:chOff x="1291249" y="2197189"/>
                <a:chExt cx="727071" cy="174840"/>
              </a:xfrm>
            </p:grpSpPr>
            <p:sp>
              <p:nvSpPr>
                <p:cNvPr id="19" name="Oval 18">
                  <a:extLst>
                    <a:ext uri="{FF2B5EF4-FFF2-40B4-BE49-F238E27FC236}">
                      <a16:creationId xmlns:a16="http://schemas.microsoft.com/office/drawing/2014/main" id="{39151A58-4651-26FD-621D-90E52E035F33}"/>
                    </a:ext>
                  </a:extLst>
                </p:cNvPr>
                <p:cNvSpPr/>
                <p:nvPr/>
              </p:nvSpPr>
              <p:spPr>
                <a:xfrm>
                  <a:off x="1291249" y="2197189"/>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D158A3B-2329-88B9-1E9A-4407E07715CF}"/>
                    </a:ext>
                  </a:extLst>
                </p:cNvPr>
                <p:cNvSpPr/>
                <p:nvPr/>
              </p:nvSpPr>
              <p:spPr>
                <a:xfrm>
                  <a:off x="1567365" y="2197189"/>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BA01431-A6DC-F276-9326-18868FFFD62E}"/>
                    </a:ext>
                  </a:extLst>
                </p:cNvPr>
                <p:cNvSpPr/>
                <p:nvPr/>
              </p:nvSpPr>
              <p:spPr>
                <a:xfrm>
                  <a:off x="1843480" y="2197189"/>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6" name="TextBox 15">
              <a:extLst>
                <a:ext uri="{FF2B5EF4-FFF2-40B4-BE49-F238E27FC236}">
                  <a16:creationId xmlns:a16="http://schemas.microsoft.com/office/drawing/2014/main" id="{BDAD9EF4-B0DA-1975-8381-75F20785A4D6}"/>
                </a:ext>
              </a:extLst>
            </p:cNvPr>
            <p:cNvSpPr txBox="1"/>
            <p:nvPr/>
          </p:nvSpPr>
          <p:spPr>
            <a:xfrm>
              <a:off x="2390214" y="3992211"/>
              <a:ext cx="4806586" cy="1600438"/>
            </a:xfrm>
            <a:prstGeom prst="rect">
              <a:avLst/>
            </a:prstGeom>
            <a:noFill/>
          </p:spPr>
          <p:txBody>
            <a:bodyPr wrap="square" rtlCol="0">
              <a:spAutoFit/>
            </a:bodyPr>
            <a:lstStyle/>
            <a:p>
              <a:r>
                <a:rPr lang="en-US" sz="1400" dirty="0">
                  <a:solidFill>
                    <a:srgbClr val="00CEAD"/>
                  </a:solidFill>
                  <a:latin typeface="Fira Code" panose="020B0509050000020004" pitchFamily="49" charset="0"/>
                  <a:ea typeface="Fira Code" panose="020B0509050000020004" pitchFamily="49" charset="0"/>
                </a:rPr>
                <a:t>compose</a:t>
              </a:r>
              <a:r>
                <a:rPr lang="en-US" sz="1400" dirty="0">
                  <a:solidFill>
                    <a:schemeClr val="bg1"/>
                  </a:solidFill>
                  <a:latin typeface="Fira Code" panose="020B0509050000020004" pitchFamily="49" charset="0"/>
                  <a:ea typeface="Fira Code" panose="020B0509050000020004" pitchFamily="49" charset="0"/>
                </a:rPr>
                <a:t> = (...</a:t>
              </a:r>
              <a:r>
                <a:rPr lang="en-US" sz="1400" dirty="0" err="1">
                  <a:solidFill>
                    <a:schemeClr val="bg1"/>
                  </a:solidFill>
                  <a:latin typeface="Fira Code" panose="020B0509050000020004" pitchFamily="49" charset="0"/>
                  <a:ea typeface="Fira Code" panose="020B0509050000020004" pitchFamily="49" charset="0"/>
                </a:rPr>
                <a:t>fns</a:t>
              </a:r>
              <a:r>
                <a:rPr lang="en-US" sz="1400" dirty="0">
                  <a:solidFill>
                    <a:schemeClr val="bg1"/>
                  </a:solidFill>
                  <a:latin typeface="Fira Code" panose="020B0509050000020004" pitchFamily="49" charset="0"/>
                  <a:ea typeface="Fira Code" panose="020B0509050000020004" pitchFamily="49" charset="0"/>
                </a:rPr>
                <a:t>) =&gt; </a:t>
              </a:r>
            </a:p>
            <a:p>
              <a:r>
                <a:rPr lang="en-US" sz="1400" dirty="0">
                  <a:solidFill>
                    <a:schemeClr val="bg1"/>
                  </a:solidFill>
                  <a:latin typeface="Fira Code" panose="020B0509050000020004" pitchFamily="49" charset="0"/>
                  <a:ea typeface="Fira Code" panose="020B0509050000020004" pitchFamily="49" charset="0"/>
                </a:rPr>
                <a:t>  (</a:t>
              </a:r>
              <a:r>
                <a:rPr lang="en-US" sz="1400" dirty="0" err="1">
                  <a:solidFill>
                    <a:schemeClr val="bg1"/>
                  </a:solidFill>
                  <a:latin typeface="Fira Code" panose="020B0509050000020004" pitchFamily="49" charset="0"/>
                  <a:ea typeface="Fira Code" panose="020B0509050000020004" pitchFamily="49" charset="0"/>
                </a:rPr>
                <a:t>initialVal</a:t>
              </a:r>
              <a:r>
                <a:rPr lang="en-US" sz="1400" dirty="0">
                  <a:solidFill>
                    <a:schemeClr val="bg1"/>
                  </a:solidFill>
                  <a:latin typeface="Fira Code" panose="020B0509050000020004" pitchFamily="49" charset="0"/>
                  <a:ea typeface="Fira Code" panose="020B0509050000020004" pitchFamily="49" charset="0"/>
                </a:rPr>
                <a:t>) =&gt; </a:t>
              </a:r>
            </a:p>
            <a:p>
              <a:r>
                <a:rPr lang="en-US" sz="1400" dirty="0">
                  <a:solidFill>
                    <a:schemeClr val="bg1"/>
                  </a:solidFill>
                  <a:latin typeface="Fira Code" panose="020B0509050000020004" pitchFamily="49" charset="0"/>
                  <a:ea typeface="Fira Code" panose="020B0509050000020004" pitchFamily="49" charset="0"/>
                </a:rPr>
                <a:t>    </a:t>
              </a:r>
              <a:r>
                <a:rPr lang="en-US" sz="1400" dirty="0" err="1">
                  <a:solidFill>
                    <a:schemeClr val="bg1"/>
                  </a:solidFill>
                  <a:latin typeface="Fira Code" panose="020B0509050000020004" pitchFamily="49" charset="0"/>
                  <a:ea typeface="Fira Code" panose="020B0509050000020004" pitchFamily="49" charset="0"/>
                </a:rPr>
                <a:t>fns.reduceRight</a:t>
              </a:r>
              <a:r>
                <a:rPr lang="en-US" sz="1400" dirty="0">
                  <a:solidFill>
                    <a:schemeClr val="bg1"/>
                  </a:solidFill>
                  <a:latin typeface="Fira Code" panose="020B0509050000020004" pitchFamily="49" charset="0"/>
                  <a:ea typeface="Fira Code" panose="020B0509050000020004" pitchFamily="49" charset="0"/>
                </a:rPr>
                <a:t>(</a:t>
              </a:r>
            </a:p>
            <a:p>
              <a:r>
                <a:rPr lang="en-US" sz="1400" dirty="0">
                  <a:solidFill>
                    <a:schemeClr val="bg1"/>
                  </a:solidFill>
                  <a:latin typeface="Fira Code" panose="020B0509050000020004" pitchFamily="49" charset="0"/>
                  <a:ea typeface="Fira Code" panose="020B0509050000020004" pitchFamily="49" charset="0"/>
                </a:rPr>
                <a:t>      (</a:t>
              </a:r>
              <a:r>
                <a:rPr lang="en-US" sz="1400" dirty="0" err="1">
                  <a:solidFill>
                    <a:schemeClr val="bg1"/>
                  </a:solidFill>
                  <a:latin typeface="Fira Code" panose="020B0509050000020004" pitchFamily="49" charset="0"/>
                  <a:ea typeface="Fira Code" panose="020B0509050000020004" pitchFamily="49" charset="0"/>
                </a:rPr>
                <a:t>val</a:t>
              </a:r>
              <a:r>
                <a:rPr lang="en-US" sz="1400" dirty="0">
                  <a:solidFill>
                    <a:schemeClr val="bg1"/>
                  </a:solidFill>
                  <a:latin typeface="Fira Code" panose="020B0509050000020004" pitchFamily="49" charset="0"/>
                  <a:ea typeface="Fira Code" panose="020B0509050000020004" pitchFamily="49" charset="0"/>
                </a:rPr>
                <a:t>, </a:t>
              </a:r>
              <a:r>
                <a:rPr lang="en-US" sz="1400" dirty="0" err="1">
                  <a:solidFill>
                    <a:schemeClr val="bg1"/>
                  </a:solidFill>
                  <a:latin typeface="Fira Code" panose="020B0509050000020004" pitchFamily="49" charset="0"/>
                  <a:ea typeface="Fira Code" panose="020B0509050000020004" pitchFamily="49" charset="0"/>
                </a:rPr>
                <a:t>fn</a:t>
              </a:r>
              <a:r>
                <a:rPr lang="en-US" sz="1400" dirty="0">
                  <a:solidFill>
                    <a:schemeClr val="bg1"/>
                  </a:solidFill>
                  <a:latin typeface="Fira Code" panose="020B0509050000020004" pitchFamily="49" charset="0"/>
                  <a:ea typeface="Fira Code" panose="020B0509050000020004" pitchFamily="49" charset="0"/>
                </a:rPr>
                <a:t>) =&gt; </a:t>
              </a:r>
              <a:r>
                <a:rPr lang="en-US" sz="1400" dirty="0" err="1">
                  <a:solidFill>
                    <a:schemeClr val="bg1"/>
                  </a:solidFill>
                  <a:latin typeface="Fira Code" panose="020B0509050000020004" pitchFamily="49" charset="0"/>
                  <a:ea typeface="Fira Code" panose="020B0509050000020004" pitchFamily="49" charset="0"/>
                </a:rPr>
                <a:t>fn</a:t>
              </a:r>
              <a:r>
                <a:rPr lang="en-US" sz="1400" dirty="0">
                  <a:solidFill>
                    <a:schemeClr val="bg1"/>
                  </a:solidFill>
                  <a:latin typeface="Fira Code" panose="020B0509050000020004" pitchFamily="49" charset="0"/>
                  <a:ea typeface="Fira Code" panose="020B0509050000020004" pitchFamily="49" charset="0"/>
                </a:rPr>
                <a:t>(</a:t>
              </a:r>
              <a:r>
                <a:rPr lang="en-US" sz="1400" dirty="0" err="1">
                  <a:solidFill>
                    <a:schemeClr val="bg1"/>
                  </a:solidFill>
                  <a:latin typeface="Fira Code" panose="020B0509050000020004" pitchFamily="49" charset="0"/>
                  <a:ea typeface="Fira Code" panose="020B0509050000020004" pitchFamily="49" charset="0"/>
                </a:rPr>
                <a:t>val</a:t>
              </a:r>
              <a:r>
                <a:rPr lang="en-US" sz="1400" dirty="0">
                  <a:solidFill>
                    <a:schemeClr val="bg1"/>
                  </a:solidFill>
                  <a:latin typeface="Fira Code" panose="020B0509050000020004" pitchFamily="49" charset="0"/>
                  <a:ea typeface="Fira Code" panose="020B0509050000020004" pitchFamily="49" charset="0"/>
                </a:rPr>
                <a:t>), </a:t>
              </a:r>
              <a:r>
                <a:rPr lang="en-US" sz="1400" dirty="0" err="1">
                  <a:solidFill>
                    <a:schemeClr val="bg1"/>
                  </a:solidFill>
                  <a:latin typeface="Fira Code" panose="020B0509050000020004" pitchFamily="49" charset="0"/>
                  <a:ea typeface="Fira Code" panose="020B0509050000020004" pitchFamily="49" charset="0"/>
                </a:rPr>
                <a:t>initialVal</a:t>
              </a:r>
              <a:endParaRPr lang="en-US" sz="1400" dirty="0">
                <a:solidFill>
                  <a:schemeClr val="bg1"/>
                </a:solidFill>
                <a:latin typeface="Fira Code" panose="020B0509050000020004" pitchFamily="49" charset="0"/>
                <a:ea typeface="Fira Code" panose="020B0509050000020004" pitchFamily="49" charset="0"/>
              </a:endParaRPr>
            </a:p>
            <a:p>
              <a:r>
                <a:rPr lang="en-US" sz="1400" dirty="0">
                  <a:solidFill>
                    <a:schemeClr val="bg1"/>
                  </a:solidFill>
                  <a:latin typeface="Fira Code" panose="020B0509050000020004" pitchFamily="49" charset="0"/>
                  <a:ea typeface="Fira Code" panose="020B0509050000020004" pitchFamily="49" charset="0"/>
                </a:rPr>
                <a:t>    );</a:t>
              </a:r>
            </a:p>
            <a:p>
              <a:endParaRPr lang="en-US" sz="1400" dirty="0">
                <a:solidFill>
                  <a:schemeClr val="bg1"/>
                </a:solidFill>
                <a:latin typeface="Fira Code" panose="020B0509050000020004" pitchFamily="49" charset="0"/>
                <a:ea typeface="Fira Code" panose="020B0509050000020004" pitchFamily="49" charset="0"/>
              </a:endParaRPr>
            </a:p>
            <a:p>
              <a:r>
                <a:rPr lang="en-US" sz="1400" dirty="0">
                  <a:solidFill>
                    <a:srgbClr val="FFC000"/>
                  </a:solidFill>
                  <a:latin typeface="Fira Code" panose="020B0509050000020004" pitchFamily="49" charset="0"/>
                  <a:ea typeface="Fira Code" panose="020B0509050000020004" pitchFamily="49" charset="0"/>
                </a:rPr>
                <a:t>foo</a:t>
              </a:r>
              <a:r>
                <a:rPr lang="en-US" sz="1400" dirty="0">
                  <a:solidFill>
                    <a:schemeClr val="bg1"/>
                  </a:solidFill>
                  <a:latin typeface="Fira Code" panose="020B0509050000020004" pitchFamily="49" charset="0"/>
                  <a:ea typeface="Fira Code" panose="020B0509050000020004" pitchFamily="49" charset="0"/>
                </a:rPr>
                <a:t> = </a:t>
              </a:r>
              <a:r>
                <a:rPr lang="en-US" sz="1400" dirty="0">
                  <a:solidFill>
                    <a:srgbClr val="00CEAD"/>
                  </a:solidFill>
                  <a:latin typeface="Fira Code" panose="020B0509050000020004" pitchFamily="49" charset="0"/>
                  <a:ea typeface="Fira Code" panose="020B0509050000020004" pitchFamily="49" charset="0"/>
                </a:rPr>
                <a:t>compose</a:t>
              </a:r>
              <a:r>
                <a:rPr lang="en-US" sz="1400" dirty="0">
                  <a:solidFill>
                    <a:schemeClr val="bg1"/>
                  </a:solidFill>
                  <a:latin typeface="Fira Code" panose="020B0509050000020004" pitchFamily="49" charset="0"/>
                  <a:ea typeface="Fira Code" panose="020B0509050000020004" pitchFamily="49" charset="0"/>
                </a:rPr>
                <a:t>(f, g, h)</a:t>
              </a:r>
            </a:p>
          </p:txBody>
        </p:sp>
      </p:grpSp>
      <p:sp>
        <p:nvSpPr>
          <p:cNvPr id="22" name="Content Placeholder 2">
            <a:extLst>
              <a:ext uri="{FF2B5EF4-FFF2-40B4-BE49-F238E27FC236}">
                <a16:creationId xmlns:a16="http://schemas.microsoft.com/office/drawing/2014/main" id="{6C0B662F-4D6E-541A-5528-442F47E0F4C3}"/>
              </a:ext>
            </a:extLst>
          </p:cNvPr>
          <p:cNvSpPr txBox="1">
            <a:spLocks/>
          </p:cNvSpPr>
          <p:nvPr/>
        </p:nvSpPr>
        <p:spPr>
          <a:xfrm>
            <a:off x="6565935" y="2220773"/>
            <a:ext cx="2163396" cy="334845"/>
          </a:xfrm>
          <a:prstGeom prst="rect">
            <a:avLst/>
          </a:prstGeom>
        </p:spPr>
        <p:txBody>
          <a:bodyPr numCol="1" spcCol="360000"/>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a:lstStyle>
          <a:p>
            <a:pPr>
              <a:spcBef>
                <a:spcPts val="500"/>
              </a:spcBef>
            </a:pPr>
            <a:r>
              <a:rPr lang="en-US" sz="1600" kern="0" dirty="0">
                <a:latin typeface="Rakuten Sans" panose="020B0503020203020204" pitchFamily="34" charset="0"/>
                <a:cs typeface="Rakuten Sans" panose="020B0503020203020204" pitchFamily="34" charset="0"/>
              </a:rPr>
              <a:t>JavaScript</a:t>
            </a:r>
          </a:p>
        </p:txBody>
      </p:sp>
      <p:grpSp>
        <p:nvGrpSpPr>
          <p:cNvPr id="23" name="Group 22">
            <a:extLst>
              <a:ext uri="{FF2B5EF4-FFF2-40B4-BE49-F238E27FC236}">
                <a16:creationId xmlns:a16="http://schemas.microsoft.com/office/drawing/2014/main" id="{0CAF541B-9E27-ED54-AAA8-79A9F4886AFA}"/>
              </a:ext>
            </a:extLst>
          </p:cNvPr>
          <p:cNvGrpSpPr/>
          <p:nvPr/>
        </p:nvGrpSpPr>
        <p:grpSpPr>
          <a:xfrm>
            <a:off x="6649874" y="5266356"/>
            <a:ext cx="2376762" cy="1037716"/>
            <a:chOff x="2286662" y="3429000"/>
            <a:chExt cx="2376762" cy="1037716"/>
          </a:xfrm>
        </p:grpSpPr>
        <p:grpSp>
          <p:nvGrpSpPr>
            <p:cNvPr id="24" name="Group 23">
              <a:extLst>
                <a:ext uri="{FF2B5EF4-FFF2-40B4-BE49-F238E27FC236}">
                  <a16:creationId xmlns:a16="http://schemas.microsoft.com/office/drawing/2014/main" id="{4DE6F6C5-80AE-1257-A2D2-0EA8A2394ADA}"/>
                </a:ext>
              </a:extLst>
            </p:cNvPr>
            <p:cNvGrpSpPr/>
            <p:nvPr/>
          </p:nvGrpSpPr>
          <p:grpSpPr>
            <a:xfrm>
              <a:off x="2286662" y="3429000"/>
              <a:ext cx="2376762" cy="1037716"/>
              <a:chOff x="1129554" y="2011679"/>
              <a:chExt cx="2376762" cy="1037716"/>
            </a:xfrm>
          </p:grpSpPr>
          <p:sp>
            <p:nvSpPr>
              <p:cNvPr id="26" name="Rounded Rectangle 25">
                <a:extLst>
                  <a:ext uri="{FF2B5EF4-FFF2-40B4-BE49-F238E27FC236}">
                    <a16:creationId xmlns:a16="http://schemas.microsoft.com/office/drawing/2014/main" id="{6462AEF5-6306-4642-CCCD-965A0D9906AD}"/>
                  </a:ext>
                </a:extLst>
              </p:cNvPr>
              <p:cNvSpPr/>
              <p:nvPr/>
            </p:nvSpPr>
            <p:spPr>
              <a:xfrm>
                <a:off x="1129554" y="2011679"/>
                <a:ext cx="2376762" cy="1037716"/>
              </a:xfrm>
              <a:prstGeom prst="roundRect">
                <a:avLst>
                  <a:gd name="adj" fmla="val 4223"/>
                </a:avLst>
              </a:prstGeom>
              <a:solidFill>
                <a:schemeClr val="tx1">
                  <a:lumMod val="75000"/>
                  <a:lumOff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grpSp>
            <p:nvGrpSpPr>
              <p:cNvPr id="27" name="Group 26">
                <a:extLst>
                  <a:ext uri="{FF2B5EF4-FFF2-40B4-BE49-F238E27FC236}">
                    <a16:creationId xmlns:a16="http://schemas.microsoft.com/office/drawing/2014/main" id="{70C89F07-31CD-7E9C-14C2-3FA5B62168FE}"/>
                  </a:ext>
                </a:extLst>
              </p:cNvPr>
              <p:cNvGrpSpPr/>
              <p:nvPr/>
            </p:nvGrpSpPr>
            <p:grpSpPr>
              <a:xfrm>
                <a:off x="1291249" y="2197189"/>
                <a:ext cx="727071" cy="174840"/>
                <a:chOff x="1291249" y="2197189"/>
                <a:chExt cx="727071" cy="174840"/>
              </a:xfrm>
            </p:grpSpPr>
            <p:sp>
              <p:nvSpPr>
                <p:cNvPr id="28" name="Oval 27">
                  <a:extLst>
                    <a:ext uri="{FF2B5EF4-FFF2-40B4-BE49-F238E27FC236}">
                      <a16:creationId xmlns:a16="http://schemas.microsoft.com/office/drawing/2014/main" id="{B5125037-C01A-0482-49ED-D494EAF9FFCC}"/>
                    </a:ext>
                  </a:extLst>
                </p:cNvPr>
                <p:cNvSpPr/>
                <p:nvPr/>
              </p:nvSpPr>
              <p:spPr>
                <a:xfrm>
                  <a:off x="1291249" y="2197189"/>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909DF62-BECD-17FF-72C2-6A05E9DB741B}"/>
                    </a:ext>
                  </a:extLst>
                </p:cNvPr>
                <p:cNvSpPr/>
                <p:nvPr/>
              </p:nvSpPr>
              <p:spPr>
                <a:xfrm>
                  <a:off x="1567365" y="2197189"/>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0239078-7E21-4E2C-61F3-A8C304C0B6D5}"/>
                    </a:ext>
                  </a:extLst>
                </p:cNvPr>
                <p:cNvSpPr/>
                <p:nvPr/>
              </p:nvSpPr>
              <p:spPr>
                <a:xfrm>
                  <a:off x="1843480" y="2197189"/>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TextBox 24">
              <a:extLst>
                <a:ext uri="{FF2B5EF4-FFF2-40B4-BE49-F238E27FC236}">
                  <a16:creationId xmlns:a16="http://schemas.microsoft.com/office/drawing/2014/main" id="{6A7E0DD4-A7DD-6A55-D1AE-28963EB6F97D}"/>
                </a:ext>
              </a:extLst>
            </p:cNvPr>
            <p:cNvSpPr txBox="1"/>
            <p:nvPr/>
          </p:nvSpPr>
          <p:spPr>
            <a:xfrm>
              <a:off x="2390214" y="3992211"/>
              <a:ext cx="2273210" cy="307777"/>
            </a:xfrm>
            <a:prstGeom prst="rect">
              <a:avLst/>
            </a:prstGeom>
            <a:noFill/>
          </p:spPr>
          <p:txBody>
            <a:bodyPr wrap="square" rtlCol="0">
              <a:spAutoFit/>
            </a:bodyPr>
            <a:lstStyle/>
            <a:p>
              <a:r>
                <a:rPr lang="en-US" sz="1400" dirty="0">
                  <a:solidFill>
                    <a:srgbClr val="FFC000"/>
                  </a:solidFill>
                  <a:latin typeface="Fira Code" panose="020B0509050000020004" pitchFamily="49" charset="0"/>
                  <a:ea typeface="Fira Code" panose="020B0509050000020004" pitchFamily="49" charset="0"/>
                </a:rPr>
                <a:t>foo</a:t>
              </a:r>
              <a:r>
                <a:rPr lang="en-US" sz="1400" dirty="0">
                  <a:solidFill>
                    <a:schemeClr val="bg1"/>
                  </a:solidFill>
                  <a:latin typeface="Fira Code" panose="020B0509050000020004" pitchFamily="49" charset="0"/>
                  <a:ea typeface="Fira Code" panose="020B0509050000020004" pitchFamily="49" charset="0"/>
                </a:rPr>
                <a:t> = f </a:t>
              </a:r>
              <a:r>
                <a:rPr lang="en-US" sz="1400" dirty="0">
                  <a:solidFill>
                    <a:srgbClr val="00CEAD"/>
                  </a:solidFill>
                  <a:latin typeface="Fira Code" panose="020B0509050000020004" pitchFamily="49" charset="0"/>
                  <a:ea typeface="Fira Code" panose="020B0509050000020004" pitchFamily="49" charset="0"/>
                </a:rPr>
                <a:t>&lt;&lt;</a:t>
              </a:r>
              <a:r>
                <a:rPr lang="en-US" sz="1400" dirty="0">
                  <a:solidFill>
                    <a:schemeClr val="bg1"/>
                  </a:solidFill>
                  <a:latin typeface="Fira Code" panose="020B0509050000020004" pitchFamily="49" charset="0"/>
                  <a:ea typeface="Fira Code" panose="020B0509050000020004" pitchFamily="49" charset="0"/>
                </a:rPr>
                <a:t> g </a:t>
              </a:r>
              <a:r>
                <a:rPr lang="en-US" sz="1400" dirty="0">
                  <a:solidFill>
                    <a:srgbClr val="00CEAD"/>
                  </a:solidFill>
                  <a:latin typeface="Fira Code" panose="020B0509050000020004" pitchFamily="49" charset="0"/>
                  <a:ea typeface="Fira Code" panose="020B0509050000020004" pitchFamily="49" charset="0"/>
                </a:rPr>
                <a:t>&lt;&lt;</a:t>
              </a:r>
              <a:r>
                <a:rPr lang="en-US" sz="1400" dirty="0">
                  <a:solidFill>
                    <a:schemeClr val="bg1"/>
                  </a:solidFill>
                  <a:latin typeface="Fira Code" panose="020B0509050000020004" pitchFamily="49" charset="0"/>
                  <a:ea typeface="Fira Code" panose="020B0509050000020004" pitchFamily="49" charset="0"/>
                </a:rPr>
                <a:t> h</a:t>
              </a:r>
            </a:p>
          </p:txBody>
        </p:sp>
      </p:grpSp>
      <p:sp>
        <p:nvSpPr>
          <p:cNvPr id="31" name="Content Placeholder 2">
            <a:extLst>
              <a:ext uri="{FF2B5EF4-FFF2-40B4-BE49-F238E27FC236}">
                <a16:creationId xmlns:a16="http://schemas.microsoft.com/office/drawing/2014/main" id="{72A769E7-3886-054D-F7C7-E551867BF701}"/>
              </a:ext>
            </a:extLst>
          </p:cNvPr>
          <p:cNvSpPr txBox="1">
            <a:spLocks/>
          </p:cNvSpPr>
          <p:nvPr/>
        </p:nvSpPr>
        <p:spPr>
          <a:xfrm>
            <a:off x="6554177" y="4963174"/>
            <a:ext cx="792918" cy="334845"/>
          </a:xfrm>
          <a:prstGeom prst="rect">
            <a:avLst/>
          </a:prstGeom>
        </p:spPr>
        <p:txBody>
          <a:bodyPr numCol="1" spcCol="360000"/>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a:lstStyle>
          <a:p>
            <a:pPr>
              <a:spcBef>
                <a:spcPts val="500"/>
              </a:spcBef>
            </a:pPr>
            <a:r>
              <a:rPr lang="en-US" sz="1600" kern="0" dirty="0">
                <a:latin typeface="Rakuten Sans" panose="020B0503020203020204" pitchFamily="34" charset="0"/>
                <a:cs typeface="Rakuten Sans" panose="020B0503020203020204" pitchFamily="34" charset="0"/>
              </a:rPr>
              <a:t>Elm</a:t>
            </a:r>
          </a:p>
        </p:txBody>
      </p:sp>
      <p:sp>
        <p:nvSpPr>
          <p:cNvPr id="32" name="Content Placeholder 2">
            <a:extLst>
              <a:ext uri="{FF2B5EF4-FFF2-40B4-BE49-F238E27FC236}">
                <a16:creationId xmlns:a16="http://schemas.microsoft.com/office/drawing/2014/main" id="{38952C07-9893-FE33-FC35-268271E0A51E}"/>
              </a:ext>
            </a:extLst>
          </p:cNvPr>
          <p:cNvSpPr txBox="1">
            <a:spLocks/>
          </p:cNvSpPr>
          <p:nvPr/>
        </p:nvSpPr>
        <p:spPr>
          <a:xfrm>
            <a:off x="6608466" y="1080626"/>
            <a:ext cx="5075237" cy="1107925"/>
          </a:xfrm>
          <a:prstGeom prst="rect">
            <a:avLst/>
          </a:prstGeom>
        </p:spPr>
        <p:txBody>
          <a:bodyPr numCol="1" spcCol="360000"/>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a:lstStyle>
          <a:p>
            <a:pPr>
              <a:spcBef>
                <a:spcPts val="500"/>
              </a:spcBef>
            </a:pPr>
            <a:r>
              <a:rPr lang="en-US" sz="1600" kern="0" dirty="0">
                <a:latin typeface="Rakuten Sans" panose="020B0503020203020204" pitchFamily="34" charset="0"/>
                <a:cs typeface="Rakuten Sans" panose="020B0503020203020204" pitchFamily="34" charset="0"/>
              </a:rPr>
              <a:t>foo is the composition of the functions f, g and h. “compose”, “&lt;&lt;“ and “.” are higher-order functions and JavaScript, Elm and Haskell support First-Class functions.</a:t>
            </a:r>
          </a:p>
        </p:txBody>
      </p:sp>
      <p:sp>
        <p:nvSpPr>
          <p:cNvPr id="33" name="Content Placeholder 2">
            <a:extLst>
              <a:ext uri="{FF2B5EF4-FFF2-40B4-BE49-F238E27FC236}">
                <a16:creationId xmlns:a16="http://schemas.microsoft.com/office/drawing/2014/main" id="{F489D8C4-E874-17D9-9120-6AAF0349AB2F}"/>
              </a:ext>
            </a:extLst>
          </p:cNvPr>
          <p:cNvSpPr txBox="1">
            <a:spLocks/>
          </p:cNvSpPr>
          <p:nvPr/>
        </p:nvSpPr>
        <p:spPr>
          <a:xfrm>
            <a:off x="9321802" y="4967832"/>
            <a:ext cx="1693528" cy="334845"/>
          </a:xfrm>
          <a:prstGeom prst="rect">
            <a:avLst/>
          </a:prstGeom>
        </p:spPr>
        <p:txBody>
          <a:bodyPr numCol="1" spcCol="360000"/>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a:lstStyle>
          <a:p>
            <a:pPr>
              <a:spcBef>
                <a:spcPts val="500"/>
              </a:spcBef>
            </a:pPr>
            <a:r>
              <a:rPr lang="en-US" sz="1600" kern="0" dirty="0">
                <a:latin typeface="Rakuten Sans" panose="020B0503020203020204" pitchFamily="34" charset="0"/>
                <a:cs typeface="Rakuten Sans" panose="020B0503020203020204" pitchFamily="34" charset="0"/>
              </a:rPr>
              <a:t>Haskell</a:t>
            </a:r>
          </a:p>
        </p:txBody>
      </p:sp>
    </p:spTree>
    <p:extLst>
      <p:ext uri="{BB962C8B-B14F-4D97-AF65-F5344CB8AC3E}">
        <p14:creationId xmlns:p14="http://schemas.microsoft.com/office/powerpoint/2010/main" val="150778704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5A5D78-42EF-7A4A-9D8A-6F96D571F40D}"/>
              </a:ext>
            </a:extLst>
          </p:cNvPr>
          <p:cNvSpPr>
            <a:spLocks noGrp="1"/>
          </p:cNvSpPr>
          <p:nvPr>
            <p:ph sz="quarter" idx="10"/>
          </p:nvPr>
        </p:nvSpPr>
        <p:spPr>
          <a:xfrm>
            <a:off x="191093" y="789677"/>
            <a:ext cx="11522075" cy="1181751"/>
          </a:xfrm>
        </p:spPr>
        <p:txBody>
          <a:bodyPr numCol="1" spcCol="360000"/>
          <a:lstStyle/>
          <a:p>
            <a:pPr marL="342900" indent="-342900">
              <a:spcBef>
                <a:spcPts val="500"/>
              </a:spcBef>
              <a:buFont typeface="Arial" panose="020B0604020202020204" pitchFamily="34" charset="0"/>
              <a:buChar char="•"/>
            </a:pPr>
            <a:r>
              <a:rPr lang="en-US" sz="1800" dirty="0">
                <a:solidFill>
                  <a:schemeClr val="bg1"/>
                </a:solidFill>
              </a:rPr>
              <a:t>Looping is not a thing in functional languages, because it requires updating a loop value that would break immutability. Looping is done with recursion: a function calling itself.</a:t>
            </a:r>
          </a:p>
          <a:p>
            <a:pPr marL="342900" indent="-342900">
              <a:spcBef>
                <a:spcPts val="500"/>
              </a:spcBef>
              <a:buFont typeface="Arial" panose="020B0604020202020204" pitchFamily="34" charset="0"/>
              <a:buChar char="•"/>
            </a:pPr>
            <a:r>
              <a:rPr lang="en-US" sz="1800" dirty="0">
                <a:solidFill>
                  <a:schemeClr val="bg1"/>
                </a:solidFill>
              </a:rPr>
              <a:t>Tail-call optimization is a technique to make recursion not to blow up with some stack overflow issue. It converts recursion to iteration.</a:t>
            </a:r>
          </a:p>
        </p:txBody>
      </p:sp>
      <p:sp>
        <p:nvSpPr>
          <p:cNvPr id="4" name="TextBox 3">
            <a:extLst>
              <a:ext uri="{FF2B5EF4-FFF2-40B4-BE49-F238E27FC236}">
                <a16:creationId xmlns:a16="http://schemas.microsoft.com/office/drawing/2014/main" id="{5D55CED7-792A-B79E-80A2-110F023E5A03}"/>
              </a:ext>
            </a:extLst>
          </p:cNvPr>
          <p:cNvSpPr txBox="1"/>
          <p:nvPr/>
        </p:nvSpPr>
        <p:spPr>
          <a:xfrm>
            <a:off x="334963" y="0"/>
            <a:ext cx="10466387" cy="657268"/>
          </a:xfrm>
          <a:prstGeom prst="rect">
            <a:avLst/>
          </a:prstGeom>
          <a:noFill/>
          <a:ln>
            <a:noFill/>
          </a:ln>
        </p:spPr>
        <p:txBody>
          <a:bodyPr wrap="square" lIns="270000" tIns="270000" rIns="270000" bIns="270000" rtlCol="0" anchor="ctr">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dirty="0">
                <a:latin typeface="Rakuten Sans" panose="020B0503020203020204" pitchFamily="34" charset="0"/>
                <a:cs typeface="Rakuten Sans" panose="020B0503020203020204" pitchFamily="34" charset="0"/>
              </a:rPr>
              <a:t>Recursion and Tail-call Optimization</a:t>
            </a:r>
            <a:endParaRPr lang="en-US" sz="3200" dirty="0">
              <a:solidFill>
                <a:schemeClr val="accent5">
                  <a:lumMod val="60000"/>
                  <a:lumOff val="40000"/>
                </a:schemeClr>
              </a:solidFill>
              <a:latin typeface="Rakuten Sans" panose="020B0503020203020204" pitchFamily="34" charset="0"/>
              <a:cs typeface="Rakuten Sans" panose="020B0503020203020204" pitchFamily="34" charset="0"/>
            </a:endParaRPr>
          </a:p>
        </p:txBody>
      </p:sp>
      <p:grpSp>
        <p:nvGrpSpPr>
          <p:cNvPr id="5" name="Group 4">
            <a:extLst>
              <a:ext uri="{FF2B5EF4-FFF2-40B4-BE49-F238E27FC236}">
                <a16:creationId xmlns:a16="http://schemas.microsoft.com/office/drawing/2014/main" id="{CE268039-FC2E-5FFD-B054-F49B51F288A7}"/>
              </a:ext>
            </a:extLst>
          </p:cNvPr>
          <p:cNvGrpSpPr/>
          <p:nvPr/>
        </p:nvGrpSpPr>
        <p:grpSpPr>
          <a:xfrm>
            <a:off x="5952131" y="2680332"/>
            <a:ext cx="5904907" cy="3363979"/>
            <a:chOff x="2286661" y="3428999"/>
            <a:chExt cx="5904907" cy="3363979"/>
          </a:xfrm>
        </p:grpSpPr>
        <p:grpSp>
          <p:nvGrpSpPr>
            <p:cNvPr id="6" name="Group 5">
              <a:extLst>
                <a:ext uri="{FF2B5EF4-FFF2-40B4-BE49-F238E27FC236}">
                  <a16:creationId xmlns:a16="http://schemas.microsoft.com/office/drawing/2014/main" id="{085268B2-5BB8-F9C9-2FA5-462C2AD9BD3C}"/>
                </a:ext>
              </a:extLst>
            </p:cNvPr>
            <p:cNvGrpSpPr/>
            <p:nvPr/>
          </p:nvGrpSpPr>
          <p:grpSpPr>
            <a:xfrm>
              <a:off x="2286661" y="3428999"/>
              <a:ext cx="5904907" cy="3363979"/>
              <a:chOff x="1129553" y="2011678"/>
              <a:chExt cx="5904907" cy="3363979"/>
            </a:xfrm>
          </p:grpSpPr>
          <p:sp>
            <p:nvSpPr>
              <p:cNvPr id="8" name="Rounded Rectangle 7">
                <a:extLst>
                  <a:ext uri="{FF2B5EF4-FFF2-40B4-BE49-F238E27FC236}">
                    <a16:creationId xmlns:a16="http://schemas.microsoft.com/office/drawing/2014/main" id="{C28C3D3E-66E6-C062-FBAE-2DA649379100}"/>
                  </a:ext>
                </a:extLst>
              </p:cNvPr>
              <p:cNvSpPr/>
              <p:nvPr/>
            </p:nvSpPr>
            <p:spPr>
              <a:xfrm>
                <a:off x="1129553" y="2011678"/>
                <a:ext cx="5904907" cy="3363979"/>
              </a:xfrm>
              <a:prstGeom prst="roundRect">
                <a:avLst>
                  <a:gd name="adj" fmla="val 4223"/>
                </a:avLst>
              </a:prstGeom>
              <a:solidFill>
                <a:schemeClr val="tx1">
                  <a:lumMod val="75000"/>
                  <a:lumOff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akuten Sans" panose="020B0503020203020204" pitchFamily="34" charset="0"/>
                  <a:cs typeface="Rakuten Sans" panose="020B0503020203020204" pitchFamily="34" charset="0"/>
                </a:endParaRPr>
              </a:p>
            </p:txBody>
          </p:sp>
          <p:grpSp>
            <p:nvGrpSpPr>
              <p:cNvPr id="9" name="Group 8">
                <a:extLst>
                  <a:ext uri="{FF2B5EF4-FFF2-40B4-BE49-F238E27FC236}">
                    <a16:creationId xmlns:a16="http://schemas.microsoft.com/office/drawing/2014/main" id="{960C99B8-4806-D8E9-DC54-C5281627B459}"/>
                  </a:ext>
                </a:extLst>
              </p:cNvPr>
              <p:cNvGrpSpPr/>
              <p:nvPr/>
            </p:nvGrpSpPr>
            <p:grpSpPr>
              <a:xfrm>
                <a:off x="1291249" y="2197189"/>
                <a:ext cx="727071" cy="174840"/>
                <a:chOff x="1291249" y="2197189"/>
                <a:chExt cx="727071" cy="174840"/>
              </a:xfrm>
            </p:grpSpPr>
            <p:sp>
              <p:nvSpPr>
                <p:cNvPr id="10" name="Oval 9">
                  <a:extLst>
                    <a:ext uri="{FF2B5EF4-FFF2-40B4-BE49-F238E27FC236}">
                      <a16:creationId xmlns:a16="http://schemas.microsoft.com/office/drawing/2014/main" id="{3BABBB89-65FF-F846-B98B-5FB59B090F21}"/>
                    </a:ext>
                  </a:extLst>
                </p:cNvPr>
                <p:cNvSpPr/>
                <p:nvPr/>
              </p:nvSpPr>
              <p:spPr>
                <a:xfrm>
                  <a:off x="1291249" y="2197189"/>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akuten Sans" panose="020B0503020203020204" pitchFamily="34" charset="0"/>
                    <a:cs typeface="Rakuten Sans" panose="020B0503020203020204" pitchFamily="34" charset="0"/>
                  </a:endParaRPr>
                </a:p>
              </p:txBody>
            </p:sp>
            <p:sp>
              <p:nvSpPr>
                <p:cNvPr id="11" name="Oval 10">
                  <a:extLst>
                    <a:ext uri="{FF2B5EF4-FFF2-40B4-BE49-F238E27FC236}">
                      <a16:creationId xmlns:a16="http://schemas.microsoft.com/office/drawing/2014/main" id="{D069BDCC-4FCD-8EDD-5319-1FFD0AF62181}"/>
                    </a:ext>
                  </a:extLst>
                </p:cNvPr>
                <p:cNvSpPr/>
                <p:nvPr/>
              </p:nvSpPr>
              <p:spPr>
                <a:xfrm>
                  <a:off x="1567365" y="2197189"/>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akuten Sans" panose="020B0503020203020204" pitchFamily="34" charset="0"/>
                    <a:cs typeface="Rakuten Sans" panose="020B0503020203020204" pitchFamily="34" charset="0"/>
                  </a:endParaRPr>
                </a:p>
              </p:txBody>
            </p:sp>
            <p:sp>
              <p:nvSpPr>
                <p:cNvPr id="12" name="Oval 11">
                  <a:extLst>
                    <a:ext uri="{FF2B5EF4-FFF2-40B4-BE49-F238E27FC236}">
                      <a16:creationId xmlns:a16="http://schemas.microsoft.com/office/drawing/2014/main" id="{3649ECA3-347B-EC0C-5A26-27A7E43D94C3}"/>
                    </a:ext>
                  </a:extLst>
                </p:cNvPr>
                <p:cNvSpPr/>
                <p:nvPr/>
              </p:nvSpPr>
              <p:spPr>
                <a:xfrm>
                  <a:off x="1843480" y="2197189"/>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akuten Sans" panose="020B0503020203020204" pitchFamily="34" charset="0"/>
                    <a:cs typeface="Rakuten Sans" panose="020B0503020203020204" pitchFamily="34" charset="0"/>
                  </a:endParaRPr>
                </a:p>
              </p:txBody>
            </p:sp>
          </p:grpSp>
        </p:grpSp>
        <p:sp>
          <p:nvSpPr>
            <p:cNvPr id="7" name="TextBox 6">
              <a:extLst>
                <a:ext uri="{FF2B5EF4-FFF2-40B4-BE49-F238E27FC236}">
                  <a16:creationId xmlns:a16="http://schemas.microsoft.com/office/drawing/2014/main" id="{A237BFE5-1AF2-F27B-2AAD-78E52E9FA710}"/>
                </a:ext>
              </a:extLst>
            </p:cNvPr>
            <p:cNvSpPr txBox="1"/>
            <p:nvPr/>
          </p:nvSpPr>
          <p:spPr>
            <a:xfrm>
              <a:off x="2402913" y="3992211"/>
              <a:ext cx="5603459" cy="2462213"/>
            </a:xfrm>
            <a:prstGeom prst="rect">
              <a:avLst/>
            </a:prstGeom>
            <a:noFill/>
          </p:spPr>
          <p:txBody>
            <a:bodyPr wrap="square" rtlCol="0">
              <a:spAutoFit/>
            </a:bodyPr>
            <a:lstStyle/>
            <a:p>
              <a:r>
                <a:rPr lang="en-US" sz="1400" dirty="0">
                  <a:solidFill>
                    <a:srgbClr val="00CEAD"/>
                  </a:solidFill>
                  <a:latin typeface="Fira Code" panose="020B0809050000020004" pitchFamily="49" charset="0"/>
                  <a:ea typeface="Fira Code" panose="020B0809050000020004" pitchFamily="49" charset="0"/>
                  <a:cs typeface="Rakuten Sans" panose="020B0503020203020204" pitchFamily="34" charset="0"/>
                </a:rPr>
                <a:t>function</a:t>
              </a:r>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r>
                <a:rPr lang="en-US" sz="1400" dirty="0">
                  <a:solidFill>
                    <a:srgbClr val="FFFF00"/>
                  </a:solidFill>
                  <a:latin typeface="Fira Code" panose="020B0809050000020004" pitchFamily="49" charset="0"/>
                  <a:ea typeface="Fira Code" panose="020B0809050000020004" pitchFamily="49" charset="0"/>
                  <a:cs typeface="Rakuten Sans" panose="020B0503020203020204" pitchFamily="34" charset="0"/>
                </a:rPr>
                <a:t>helper</a:t>
              </a:r>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(n, </a:t>
              </a:r>
              <a:r>
                <a:rPr lang="en-US" sz="1400" dirty="0" err="1">
                  <a:solidFill>
                    <a:schemeClr val="bg1"/>
                  </a:solidFill>
                  <a:latin typeface="Fira Code" panose="020B0809050000020004" pitchFamily="49" charset="0"/>
                  <a:ea typeface="Fira Code" panose="020B0809050000020004" pitchFamily="49" charset="0"/>
                  <a:cs typeface="Rakuten Sans" panose="020B0503020203020204" pitchFamily="34" charset="0"/>
                </a:rPr>
                <a:t>productSoFar</a:t>
              </a:r>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p>
            <a:p>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r>
                <a:rPr lang="en-US" sz="1400" dirty="0">
                  <a:solidFill>
                    <a:srgbClr val="00CEAD"/>
                  </a:solidFill>
                  <a:latin typeface="Fira Code" panose="020B0809050000020004" pitchFamily="49" charset="0"/>
                  <a:ea typeface="Fira Code" panose="020B0809050000020004" pitchFamily="49" charset="0"/>
                  <a:cs typeface="Rakuten Sans" panose="020B0503020203020204" pitchFamily="34" charset="0"/>
                </a:rPr>
                <a:t>while</a:t>
              </a:r>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(true) {</a:t>
              </a:r>
            </a:p>
            <a:p>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if (n &lt;= 1) {</a:t>
              </a:r>
              <a:r>
                <a:rPr lang="en-US" sz="1400" dirty="0">
                  <a:solidFill>
                    <a:srgbClr val="00CEAD"/>
                  </a:solidFill>
                  <a:latin typeface="Fira Code" panose="020B0809050000020004" pitchFamily="49" charset="0"/>
                  <a:ea typeface="Fira Code" panose="020B0809050000020004" pitchFamily="49" charset="0"/>
                  <a:cs typeface="Rakuten Sans" panose="020B0503020203020204" pitchFamily="34" charset="0"/>
                </a:rPr>
                <a:t>return</a:t>
              </a:r>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r>
                <a:rPr lang="en-US" sz="1400" dirty="0" err="1">
                  <a:solidFill>
                    <a:schemeClr val="bg1"/>
                  </a:solidFill>
                  <a:latin typeface="Fira Code" panose="020B0809050000020004" pitchFamily="49" charset="0"/>
                  <a:ea typeface="Fira Code" panose="020B0809050000020004" pitchFamily="49" charset="0"/>
                  <a:cs typeface="Rakuten Sans" panose="020B0503020203020204" pitchFamily="34" charset="0"/>
                </a:rPr>
                <a:t>productSoFar</a:t>
              </a:r>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a:t>
              </a:r>
            </a:p>
            <a:p>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r>
                <a:rPr lang="en-US" sz="1400" dirty="0" err="1">
                  <a:solidFill>
                    <a:schemeClr val="bg1"/>
                  </a:solidFill>
                  <a:latin typeface="Fira Code" panose="020B0809050000020004" pitchFamily="49" charset="0"/>
                  <a:ea typeface="Fira Code" panose="020B0809050000020004" pitchFamily="49" charset="0"/>
                  <a:cs typeface="Rakuten Sans" panose="020B0503020203020204" pitchFamily="34" charset="0"/>
                </a:rPr>
                <a:t>productSoFar</a:t>
              </a:r>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 n * </a:t>
              </a:r>
              <a:r>
                <a:rPr lang="en-US" sz="1400" dirty="0" err="1">
                  <a:solidFill>
                    <a:schemeClr val="bg1"/>
                  </a:solidFill>
                  <a:latin typeface="Fira Code" panose="020B0809050000020004" pitchFamily="49" charset="0"/>
                  <a:ea typeface="Fira Code" panose="020B0809050000020004" pitchFamily="49" charset="0"/>
                  <a:cs typeface="Rakuten Sans" panose="020B0503020203020204" pitchFamily="34" charset="0"/>
                </a:rPr>
                <a:t>productSoFar</a:t>
              </a:r>
              <a:endPar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endParaRPr>
            </a:p>
            <a:p>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n = n - 1</a:t>
              </a:r>
            </a:p>
            <a:p>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p>
            <a:p>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a:t>
              </a:r>
            </a:p>
            <a:p>
              <a:endPar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endParaRPr>
            </a:p>
            <a:p>
              <a:r>
                <a:rPr lang="en-US" sz="1400" dirty="0">
                  <a:solidFill>
                    <a:srgbClr val="00CEAD"/>
                  </a:solidFill>
                  <a:latin typeface="Fira Code" panose="020B0809050000020004" pitchFamily="49" charset="0"/>
                  <a:ea typeface="Fira Code" panose="020B0809050000020004" pitchFamily="49" charset="0"/>
                  <a:cs typeface="Rakuten Sans" panose="020B0503020203020204" pitchFamily="34" charset="0"/>
                </a:rPr>
                <a:t>function</a:t>
              </a:r>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r>
                <a:rPr lang="en-US" sz="1400" dirty="0">
                  <a:solidFill>
                    <a:srgbClr val="FFFF00"/>
                  </a:solidFill>
                  <a:latin typeface="Fira Code" panose="020B0809050000020004" pitchFamily="49" charset="0"/>
                  <a:ea typeface="Fira Code" panose="020B0809050000020004" pitchFamily="49" charset="0"/>
                  <a:cs typeface="Rakuten Sans" panose="020B0503020203020204" pitchFamily="34" charset="0"/>
                </a:rPr>
                <a:t>factorial</a:t>
              </a:r>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(n) {</a:t>
              </a:r>
              <a:r>
                <a:rPr lang="en-US" sz="1400" dirty="0">
                  <a:solidFill>
                    <a:srgbClr val="00CEAD"/>
                  </a:solidFill>
                  <a:latin typeface="Fira Code" panose="020B0809050000020004" pitchFamily="49" charset="0"/>
                  <a:ea typeface="Fira Code" panose="020B0809050000020004" pitchFamily="49" charset="0"/>
                  <a:cs typeface="Rakuten Sans" panose="020B0503020203020204" pitchFamily="34" charset="0"/>
                </a:rPr>
                <a:t>return</a:t>
              </a:r>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r>
                <a:rPr lang="en-US" sz="1400" dirty="0">
                  <a:solidFill>
                    <a:srgbClr val="FFFF00"/>
                  </a:solidFill>
                  <a:latin typeface="Fira Code" panose="020B0809050000020004" pitchFamily="49" charset="0"/>
                  <a:ea typeface="Fira Code" panose="020B0809050000020004" pitchFamily="49" charset="0"/>
                  <a:cs typeface="Rakuten Sans" panose="020B0503020203020204" pitchFamily="34" charset="0"/>
                </a:rPr>
                <a:t>helper</a:t>
              </a:r>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(n, 1)}</a:t>
              </a:r>
            </a:p>
            <a:p>
              <a:endPar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endParaRPr>
            </a:p>
            <a:p>
              <a:r>
                <a:rPr lang="en-US" sz="1400" dirty="0">
                  <a:solidFill>
                    <a:srgbClr val="FFFF00"/>
                  </a:solidFill>
                  <a:latin typeface="Fira Code" panose="020B0809050000020004" pitchFamily="49" charset="0"/>
                  <a:ea typeface="Fira Code" panose="020B0809050000020004" pitchFamily="49" charset="0"/>
                  <a:cs typeface="Rakuten Sans" panose="020B0503020203020204" pitchFamily="34" charset="0"/>
                </a:rPr>
                <a:t>factorial</a:t>
              </a:r>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(5) </a:t>
              </a:r>
              <a:r>
                <a:rPr lang="en-US" sz="1400" dirty="0">
                  <a:solidFill>
                    <a:schemeClr val="bg1">
                      <a:lumMod val="50000"/>
                    </a:schemeClr>
                  </a:solidFill>
                  <a:latin typeface="Fira Code" panose="020B0809050000020004" pitchFamily="49" charset="0"/>
                  <a:ea typeface="Fira Code" panose="020B0809050000020004" pitchFamily="49" charset="0"/>
                  <a:cs typeface="Rakuten Sans" panose="020B0503020203020204" pitchFamily="34" charset="0"/>
                </a:rPr>
                <a:t>// Returns 120</a:t>
              </a:r>
            </a:p>
          </p:txBody>
        </p:sp>
      </p:grpSp>
      <p:grpSp>
        <p:nvGrpSpPr>
          <p:cNvPr id="13" name="Group 12">
            <a:extLst>
              <a:ext uri="{FF2B5EF4-FFF2-40B4-BE49-F238E27FC236}">
                <a16:creationId xmlns:a16="http://schemas.microsoft.com/office/drawing/2014/main" id="{952E017E-5F5F-6E73-577A-952D9AC854B2}"/>
              </a:ext>
            </a:extLst>
          </p:cNvPr>
          <p:cNvGrpSpPr/>
          <p:nvPr/>
        </p:nvGrpSpPr>
        <p:grpSpPr>
          <a:xfrm>
            <a:off x="334963" y="2680332"/>
            <a:ext cx="5000966" cy="3339554"/>
            <a:chOff x="2286662" y="3429000"/>
            <a:chExt cx="5000966" cy="3339554"/>
          </a:xfrm>
        </p:grpSpPr>
        <p:grpSp>
          <p:nvGrpSpPr>
            <p:cNvPr id="14" name="Group 13">
              <a:extLst>
                <a:ext uri="{FF2B5EF4-FFF2-40B4-BE49-F238E27FC236}">
                  <a16:creationId xmlns:a16="http://schemas.microsoft.com/office/drawing/2014/main" id="{FDCCB43B-6CDA-5CDC-A15B-CA3424C07694}"/>
                </a:ext>
              </a:extLst>
            </p:cNvPr>
            <p:cNvGrpSpPr/>
            <p:nvPr/>
          </p:nvGrpSpPr>
          <p:grpSpPr>
            <a:xfrm>
              <a:off x="2286662" y="3429000"/>
              <a:ext cx="5000966" cy="3339554"/>
              <a:chOff x="1129554" y="2011679"/>
              <a:chExt cx="5000966" cy="3339554"/>
            </a:xfrm>
          </p:grpSpPr>
          <p:sp>
            <p:nvSpPr>
              <p:cNvPr id="16" name="Rounded Rectangle 15">
                <a:extLst>
                  <a:ext uri="{FF2B5EF4-FFF2-40B4-BE49-F238E27FC236}">
                    <a16:creationId xmlns:a16="http://schemas.microsoft.com/office/drawing/2014/main" id="{88C30F11-BAC7-ACBD-5A0D-651B637146A2}"/>
                  </a:ext>
                </a:extLst>
              </p:cNvPr>
              <p:cNvSpPr/>
              <p:nvPr/>
            </p:nvSpPr>
            <p:spPr>
              <a:xfrm>
                <a:off x="1129554" y="2011679"/>
                <a:ext cx="5000966" cy="3339554"/>
              </a:xfrm>
              <a:prstGeom prst="roundRect">
                <a:avLst>
                  <a:gd name="adj" fmla="val 4223"/>
                </a:avLst>
              </a:prstGeom>
              <a:solidFill>
                <a:schemeClr val="tx1">
                  <a:lumMod val="75000"/>
                  <a:lumOff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akuten Sans" panose="020B0503020203020204" pitchFamily="34" charset="0"/>
                  <a:cs typeface="Rakuten Sans" panose="020B0503020203020204" pitchFamily="34" charset="0"/>
                </a:endParaRPr>
              </a:p>
            </p:txBody>
          </p:sp>
          <p:grpSp>
            <p:nvGrpSpPr>
              <p:cNvPr id="17" name="Group 16">
                <a:extLst>
                  <a:ext uri="{FF2B5EF4-FFF2-40B4-BE49-F238E27FC236}">
                    <a16:creationId xmlns:a16="http://schemas.microsoft.com/office/drawing/2014/main" id="{A0D0CB75-A5E4-8FE3-3345-A87F0833AA86}"/>
                  </a:ext>
                </a:extLst>
              </p:cNvPr>
              <p:cNvGrpSpPr/>
              <p:nvPr/>
            </p:nvGrpSpPr>
            <p:grpSpPr>
              <a:xfrm>
                <a:off x="1291249" y="2197189"/>
                <a:ext cx="727071" cy="174840"/>
                <a:chOff x="1291249" y="2197189"/>
                <a:chExt cx="727071" cy="174840"/>
              </a:xfrm>
            </p:grpSpPr>
            <p:sp>
              <p:nvSpPr>
                <p:cNvPr id="18" name="Oval 17">
                  <a:extLst>
                    <a:ext uri="{FF2B5EF4-FFF2-40B4-BE49-F238E27FC236}">
                      <a16:creationId xmlns:a16="http://schemas.microsoft.com/office/drawing/2014/main" id="{9603A6D3-52AD-9E44-F8A1-42EC7DBAE422}"/>
                    </a:ext>
                  </a:extLst>
                </p:cNvPr>
                <p:cNvSpPr/>
                <p:nvPr/>
              </p:nvSpPr>
              <p:spPr>
                <a:xfrm>
                  <a:off x="1291249" y="2197189"/>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akuten Sans" panose="020B0503020203020204" pitchFamily="34" charset="0"/>
                    <a:cs typeface="Rakuten Sans" panose="020B0503020203020204" pitchFamily="34" charset="0"/>
                  </a:endParaRPr>
                </a:p>
              </p:txBody>
            </p:sp>
            <p:sp>
              <p:nvSpPr>
                <p:cNvPr id="19" name="Oval 18">
                  <a:extLst>
                    <a:ext uri="{FF2B5EF4-FFF2-40B4-BE49-F238E27FC236}">
                      <a16:creationId xmlns:a16="http://schemas.microsoft.com/office/drawing/2014/main" id="{CEFDF8E0-E79A-F9CD-F462-784B5B170B0A}"/>
                    </a:ext>
                  </a:extLst>
                </p:cNvPr>
                <p:cNvSpPr/>
                <p:nvPr/>
              </p:nvSpPr>
              <p:spPr>
                <a:xfrm>
                  <a:off x="1567365" y="2197189"/>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akuten Sans" panose="020B0503020203020204" pitchFamily="34" charset="0"/>
                    <a:cs typeface="Rakuten Sans" panose="020B0503020203020204" pitchFamily="34" charset="0"/>
                  </a:endParaRPr>
                </a:p>
              </p:txBody>
            </p:sp>
            <p:sp>
              <p:nvSpPr>
                <p:cNvPr id="20" name="Oval 19">
                  <a:extLst>
                    <a:ext uri="{FF2B5EF4-FFF2-40B4-BE49-F238E27FC236}">
                      <a16:creationId xmlns:a16="http://schemas.microsoft.com/office/drawing/2014/main" id="{5C294B3F-5A74-3C4B-0A18-16FA23230435}"/>
                    </a:ext>
                  </a:extLst>
                </p:cNvPr>
                <p:cNvSpPr/>
                <p:nvPr/>
              </p:nvSpPr>
              <p:spPr>
                <a:xfrm>
                  <a:off x="1843480" y="2197189"/>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akuten Sans" panose="020B0503020203020204" pitchFamily="34" charset="0"/>
                    <a:cs typeface="Rakuten Sans" panose="020B0503020203020204" pitchFamily="34" charset="0"/>
                  </a:endParaRPr>
                </a:p>
              </p:txBody>
            </p:sp>
          </p:grpSp>
        </p:grpSp>
        <p:sp>
          <p:nvSpPr>
            <p:cNvPr id="15" name="TextBox 14">
              <a:extLst>
                <a:ext uri="{FF2B5EF4-FFF2-40B4-BE49-F238E27FC236}">
                  <a16:creationId xmlns:a16="http://schemas.microsoft.com/office/drawing/2014/main" id="{1AF75C45-8EBF-7C1D-906C-38FD922C170F}"/>
                </a:ext>
              </a:extLst>
            </p:cNvPr>
            <p:cNvSpPr txBox="1"/>
            <p:nvPr/>
          </p:nvSpPr>
          <p:spPr>
            <a:xfrm>
              <a:off x="2402913" y="3992211"/>
              <a:ext cx="4884715" cy="2246769"/>
            </a:xfrm>
            <a:prstGeom prst="rect">
              <a:avLst/>
            </a:prstGeom>
            <a:noFill/>
          </p:spPr>
          <p:txBody>
            <a:bodyPr wrap="square" rtlCol="0">
              <a:spAutoFit/>
            </a:bodyPr>
            <a:lstStyle/>
            <a:p>
              <a:r>
                <a:rPr lang="en-US" sz="1400" dirty="0">
                  <a:solidFill>
                    <a:srgbClr val="FFFF00"/>
                  </a:solidFill>
                  <a:latin typeface="Fira Code" panose="020B0809050000020004" pitchFamily="49" charset="0"/>
                  <a:ea typeface="Fira Code" panose="020B0809050000020004" pitchFamily="49" charset="0"/>
                  <a:cs typeface="Rakuten Sans" panose="020B0503020203020204" pitchFamily="34" charset="0"/>
                </a:rPr>
                <a:t>helper</a:t>
              </a:r>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n </a:t>
              </a:r>
              <a:r>
                <a:rPr lang="en-US" sz="1400" dirty="0" err="1">
                  <a:solidFill>
                    <a:schemeClr val="bg1"/>
                  </a:solidFill>
                  <a:latin typeface="Fira Code" panose="020B0809050000020004" pitchFamily="49" charset="0"/>
                  <a:ea typeface="Fira Code" panose="020B0809050000020004" pitchFamily="49" charset="0"/>
                  <a:cs typeface="Rakuten Sans" panose="020B0503020203020204" pitchFamily="34" charset="0"/>
                </a:rPr>
                <a:t>productSoFar</a:t>
              </a:r>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p>
            <a:p>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r>
                <a:rPr lang="en-US" sz="1400" dirty="0">
                  <a:solidFill>
                    <a:srgbClr val="00CEAD"/>
                  </a:solidFill>
                  <a:latin typeface="Fira Code" panose="020B0809050000020004" pitchFamily="49" charset="0"/>
                  <a:ea typeface="Fira Code" panose="020B0809050000020004" pitchFamily="49" charset="0"/>
                  <a:cs typeface="Rakuten Sans" panose="020B0503020203020204" pitchFamily="34" charset="0"/>
                </a:rPr>
                <a:t>if</a:t>
              </a:r>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n &lt;= 1 then</a:t>
              </a:r>
            </a:p>
            <a:p>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r>
                <a:rPr lang="en-US" sz="1400" dirty="0" err="1">
                  <a:solidFill>
                    <a:schemeClr val="bg1"/>
                  </a:solidFill>
                  <a:latin typeface="Fira Code" panose="020B0809050000020004" pitchFamily="49" charset="0"/>
                  <a:ea typeface="Fira Code" panose="020B0809050000020004" pitchFamily="49" charset="0"/>
                  <a:cs typeface="Rakuten Sans" panose="020B0503020203020204" pitchFamily="34" charset="0"/>
                </a:rPr>
                <a:t>productSoFar</a:t>
              </a:r>
              <a:endPar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endParaRPr>
            </a:p>
            <a:p>
              <a:endPar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endParaRPr>
            </a:p>
            <a:p>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r>
                <a:rPr lang="en-US" sz="1400" dirty="0">
                  <a:solidFill>
                    <a:srgbClr val="00CEAD"/>
                  </a:solidFill>
                  <a:latin typeface="Fira Code" panose="020B0809050000020004" pitchFamily="49" charset="0"/>
                  <a:ea typeface="Fira Code" panose="020B0809050000020004" pitchFamily="49" charset="0"/>
                  <a:cs typeface="Rakuten Sans" panose="020B0503020203020204" pitchFamily="34" charset="0"/>
                </a:rPr>
                <a:t>else</a:t>
              </a:r>
            </a:p>
            <a:p>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r>
                <a:rPr lang="en-US" sz="1400" dirty="0">
                  <a:solidFill>
                    <a:srgbClr val="FFFF00"/>
                  </a:solidFill>
                  <a:latin typeface="Fira Code" panose="020B0809050000020004" pitchFamily="49" charset="0"/>
                  <a:ea typeface="Fira Code" panose="020B0809050000020004" pitchFamily="49" charset="0"/>
                  <a:cs typeface="Rakuten Sans" panose="020B0503020203020204" pitchFamily="34" charset="0"/>
                </a:rPr>
                <a:t>helper</a:t>
              </a:r>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(n - 1) (n * </a:t>
              </a:r>
              <a:r>
                <a:rPr lang="en-US" sz="1400" dirty="0" err="1">
                  <a:solidFill>
                    <a:schemeClr val="bg1"/>
                  </a:solidFill>
                  <a:latin typeface="Fira Code" panose="020B0809050000020004" pitchFamily="49" charset="0"/>
                  <a:ea typeface="Fira Code" panose="020B0809050000020004" pitchFamily="49" charset="0"/>
                  <a:cs typeface="Rakuten Sans" panose="020B0503020203020204" pitchFamily="34" charset="0"/>
                </a:rPr>
                <a:t>productSoFar</a:t>
              </a:r>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a:t>
              </a:r>
            </a:p>
            <a:p>
              <a:endPar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endParaRPr>
            </a:p>
            <a:p>
              <a:r>
                <a:rPr lang="en-US" sz="1400" dirty="0">
                  <a:solidFill>
                    <a:srgbClr val="FFFF00"/>
                  </a:solidFill>
                  <a:latin typeface="Fira Code" panose="020B0809050000020004" pitchFamily="49" charset="0"/>
                  <a:ea typeface="Fira Code" panose="020B0809050000020004" pitchFamily="49" charset="0"/>
                  <a:cs typeface="Rakuten Sans" panose="020B0503020203020204" pitchFamily="34" charset="0"/>
                </a:rPr>
                <a:t>factorial</a:t>
              </a:r>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n = </a:t>
              </a:r>
              <a:r>
                <a:rPr lang="en-US" sz="1400" dirty="0">
                  <a:solidFill>
                    <a:srgbClr val="FFFF00"/>
                  </a:solidFill>
                  <a:latin typeface="Fira Code" panose="020B0809050000020004" pitchFamily="49" charset="0"/>
                  <a:ea typeface="Fira Code" panose="020B0809050000020004" pitchFamily="49" charset="0"/>
                  <a:cs typeface="Rakuten Sans" panose="020B0503020203020204" pitchFamily="34" charset="0"/>
                </a:rPr>
                <a:t>helper</a:t>
              </a:r>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n 1</a:t>
              </a:r>
            </a:p>
            <a:p>
              <a:endParaRPr lang="en-US" sz="1400" dirty="0">
                <a:solidFill>
                  <a:srgbClr val="FFFF00"/>
                </a:solidFill>
                <a:latin typeface="Fira Code" panose="020B0809050000020004" pitchFamily="49" charset="0"/>
                <a:ea typeface="Fira Code" panose="020B0809050000020004" pitchFamily="49" charset="0"/>
                <a:cs typeface="Rakuten Sans" panose="020B0503020203020204" pitchFamily="34" charset="0"/>
              </a:endParaRPr>
            </a:p>
            <a:p>
              <a:r>
                <a:rPr lang="en-US" sz="1400" dirty="0">
                  <a:solidFill>
                    <a:srgbClr val="FFFF00"/>
                  </a:solidFill>
                  <a:latin typeface="Fira Code" panose="020B0809050000020004" pitchFamily="49" charset="0"/>
                  <a:ea typeface="Fira Code" panose="020B0809050000020004" pitchFamily="49" charset="0"/>
                  <a:cs typeface="Rakuten Sans" panose="020B0503020203020204" pitchFamily="34" charset="0"/>
                </a:rPr>
                <a:t>factorial</a:t>
              </a:r>
              <a:r>
                <a:rPr lang="en-US" sz="14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5 </a:t>
              </a:r>
              <a:r>
                <a:rPr lang="en-US" sz="1400" dirty="0">
                  <a:solidFill>
                    <a:schemeClr val="bg1">
                      <a:lumMod val="50000"/>
                    </a:schemeClr>
                  </a:solidFill>
                  <a:latin typeface="Fira Code" panose="020B0809050000020004" pitchFamily="49" charset="0"/>
                  <a:ea typeface="Fira Code" panose="020B0809050000020004" pitchFamily="49" charset="0"/>
                  <a:cs typeface="Rakuten Sans" panose="020B0503020203020204" pitchFamily="34" charset="0"/>
                </a:rPr>
                <a:t>-- Returns 120</a:t>
              </a:r>
            </a:p>
          </p:txBody>
        </p:sp>
      </p:grpSp>
      <p:sp>
        <p:nvSpPr>
          <p:cNvPr id="21" name="Content Placeholder 2">
            <a:extLst>
              <a:ext uri="{FF2B5EF4-FFF2-40B4-BE49-F238E27FC236}">
                <a16:creationId xmlns:a16="http://schemas.microsoft.com/office/drawing/2014/main" id="{649681B0-257D-B8DD-979E-7C361FDE9962}"/>
              </a:ext>
            </a:extLst>
          </p:cNvPr>
          <p:cNvSpPr txBox="1">
            <a:spLocks/>
          </p:cNvSpPr>
          <p:nvPr/>
        </p:nvSpPr>
        <p:spPr>
          <a:xfrm>
            <a:off x="346300" y="2244226"/>
            <a:ext cx="5492304" cy="334845"/>
          </a:xfrm>
          <a:prstGeom prst="rect">
            <a:avLst/>
          </a:prstGeom>
        </p:spPr>
        <p:txBody>
          <a:bodyPr numCol="1" spcCol="360000"/>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a:lstStyle>
          <a:p>
            <a:pPr algn="ctr">
              <a:spcBef>
                <a:spcPts val="500"/>
              </a:spcBef>
            </a:pPr>
            <a:r>
              <a:rPr lang="en-US" sz="2000" kern="0" dirty="0">
                <a:latin typeface="Rakuten Sans" panose="020B0503020203020204" pitchFamily="34" charset="0"/>
                <a:cs typeface="Rakuten Sans" panose="020B0503020203020204" pitchFamily="34" charset="0"/>
              </a:rPr>
              <a:t>Recursive Factorial (Elm)</a:t>
            </a:r>
          </a:p>
        </p:txBody>
      </p:sp>
      <p:sp>
        <p:nvSpPr>
          <p:cNvPr id="22" name="Content Placeholder 2">
            <a:extLst>
              <a:ext uri="{FF2B5EF4-FFF2-40B4-BE49-F238E27FC236}">
                <a16:creationId xmlns:a16="http://schemas.microsoft.com/office/drawing/2014/main" id="{C98D8DA8-1B1B-853E-0270-3303C4DCC675}"/>
              </a:ext>
            </a:extLst>
          </p:cNvPr>
          <p:cNvSpPr txBox="1">
            <a:spLocks/>
          </p:cNvSpPr>
          <p:nvPr/>
        </p:nvSpPr>
        <p:spPr>
          <a:xfrm>
            <a:off x="5114261" y="2072689"/>
            <a:ext cx="6731440" cy="334845"/>
          </a:xfrm>
          <a:prstGeom prst="rect">
            <a:avLst/>
          </a:prstGeom>
        </p:spPr>
        <p:txBody>
          <a:bodyPr numCol="1" spcCol="360000"/>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a:lstStyle>
          <a:p>
            <a:pPr algn="r">
              <a:spcBef>
                <a:spcPts val="500"/>
              </a:spcBef>
            </a:pPr>
            <a:r>
              <a:rPr lang="en-US" sz="1600" kern="0" dirty="0">
                <a:latin typeface="Rakuten Sans" panose="020B0503020203020204" pitchFamily="34" charset="0"/>
                <a:cs typeface="Rakuten Sans" panose="020B0503020203020204" pitchFamily="34" charset="0"/>
              </a:rPr>
              <a:t>The outcome of the compilation from Elm to JavaScript is not recursive anymore. It has been automatically tail-call optimized</a:t>
            </a:r>
          </a:p>
        </p:txBody>
      </p:sp>
      <p:sp>
        <p:nvSpPr>
          <p:cNvPr id="23" name="Content Placeholder 2">
            <a:extLst>
              <a:ext uri="{FF2B5EF4-FFF2-40B4-BE49-F238E27FC236}">
                <a16:creationId xmlns:a16="http://schemas.microsoft.com/office/drawing/2014/main" id="{08911E1A-6BAC-915E-E58E-76C1C450DEFE}"/>
              </a:ext>
            </a:extLst>
          </p:cNvPr>
          <p:cNvSpPr txBox="1">
            <a:spLocks/>
          </p:cNvSpPr>
          <p:nvPr/>
        </p:nvSpPr>
        <p:spPr>
          <a:xfrm>
            <a:off x="671498" y="6084075"/>
            <a:ext cx="11185540" cy="644715"/>
          </a:xfrm>
          <a:prstGeom prst="rect">
            <a:avLst/>
          </a:prstGeom>
        </p:spPr>
        <p:txBody>
          <a:bodyPr numCol="1" spcCol="360000"/>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a:lstStyle>
          <a:p>
            <a:pPr>
              <a:spcBef>
                <a:spcPts val="500"/>
              </a:spcBef>
            </a:pPr>
            <a:r>
              <a:rPr lang="en-US" sz="1600" kern="0" dirty="0">
                <a:latin typeface="Rakuten Sans" panose="020B0503020203020204" pitchFamily="34" charset="0"/>
                <a:cs typeface="Rakuten Sans" panose="020B0503020203020204" pitchFamily="34" charset="0"/>
              </a:rPr>
              <a:t>Here we move to a lover level  of abstraction, a purely functional code get converted into imperative code. A similar conversion happen several time until we reach machine code.</a:t>
            </a:r>
          </a:p>
        </p:txBody>
      </p:sp>
    </p:spTree>
    <p:extLst>
      <p:ext uri="{BB962C8B-B14F-4D97-AF65-F5344CB8AC3E}">
        <p14:creationId xmlns:p14="http://schemas.microsoft.com/office/powerpoint/2010/main" val="583847168"/>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65A5D78-42EF-7A4A-9D8A-6F96D571F40D}"/>
              </a:ext>
            </a:extLst>
          </p:cNvPr>
          <p:cNvSpPr>
            <a:spLocks noGrp="1"/>
          </p:cNvSpPr>
          <p:nvPr>
            <p:ph sz="quarter" idx="10"/>
          </p:nvPr>
        </p:nvSpPr>
        <p:spPr>
          <a:xfrm>
            <a:off x="346300" y="963273"/>
            <a:ext cx="11522074" cy="2112621"/>
          </a:xfrm>
        </p:spPr>
        <p:txBody>
          <a:bodyPr numCol="1" spcCol="360000"/>
          <a:lstStyle/>
          <a:p>
            <a:pPr marL="342900" indent="-342900">
              <a:spcBef>
                <a:spcPts val="500"/>
              </a:spcBef>
              <a:buFont typeface="Arial" panose="020B0604020202020204" pitchFamily="34" charset="0"/>
              <a:buChar char="•"/>
            </a:pPr>
            <a:r>
              <a:rPr lang="en-US" sz="1800" dirty="0">
                <a:solidFill>
                  <a:schemeClr val="bg1"/>
                </a:solidFill>
              </a:rPr>
              <a:t>Translating a function that take multiple arguments into the composition of functions with one argument,</a:t>
            </a:r>
          </a:p>
          <a:p>
            <a:pPr marL="342900" indent="-342900">
              <a:spcBef>
                <a:spcPts val="500"/>
              </a:spcBef>
              <a:buFont typeface="Arial" panose="020B0604020202020204" pitchFamily="34" charset="0"/>
              <a:buChar char="•"/>
            </a:pPr>
            <a:r>
              <a:rPr lang="en-US" sz="1800" dirty="0">
                <a:solidFill>
                  <a:schemeClr val="bg1"/>
                </a:solidFill>
              </a:rPr>
              <a:t>It allows for “partial applications”, where a function is called with a partial quantity argument and returns a new function expecting for the rest of missing arguments. This function can possibly cache heavy elaboration so that they are calculated only once,</a:t>
            </a:r>
          </a:p>
        </p:txBody>
      </p:sp>
      <p:sp>
        <p:nvSpPr>
          <p:cNvPr id="4" name="TextBox 3">
            <a:extLst>
              <a:ext uri="{FF2B5EF4-FFF2-40B4-BE49-F238E27FC236}">
                <a16:creationId xmlns:a16="http://schemas.microsoft.com/office/drawing/2014/main" id="{5D55CED7-792A-B79E-80A2-110F023E5A03}"/>
              </a:ext>
            </a:extLst>
          </p:cNvPr>
          <p:cNvSpPr txBox="1"/>
          <p:nvPr/>
        </p:nvSpPr>
        <p:spPr>
          <a:xfrm>
            <a:off x="334963" y="0"/>
            <a:ext cx="10466387" cy="1037716"/>
          </a:xfrm>
          <a:prstGeom prst="rect">
            <a:avLst/>
          </a:prstGeom>
          <a:noFill/>
          <a:ln>
            <a:noFill/>
          </a:ln>
        </p:spPr>
        <p:txBody>
          <a:bodyPr wrap="square" lIns="270000" tIns="270000" rIns="270000" bIns="270000" rtlCol="0" anchor="ctr">
            <a:sp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dirty="0">
                <a:latin typeface="Rakuten Sans" panose="020B0503020203020204" pitchFamily="34" charset="0"/>
                <a:cs typeface="Rakuten Sans" panose="020B0503020203020204" pitchFamily="34" charset="0"/>
              </a:rPr>
              <a:t>Currying</a:t>
            </a:r>
            <a:endParaRPr lang="en-US" sz="3200" dirty="0">
              <a:solidFill>
                <a:schemeClr val="accent5">
                  <a:lumMod val="60000"/>
                  <a:lumOff val="40000"/>
                </a:schemeClr>
              </a:solidFill>
              <a:latin typeface="Rakuten Sans" panose="020B0503020203020204" pitchFamily="34" charset="0"/>
              <a:cs typeface="Rakuten Sans" panose="020B0503020203020204" pitchFamily="34" charset="0"/>
            </a:endParaRPr>
          </a:p>
        </p:txBody>
      </p:sp>
      <p:grpSp>
        <p:nvGrpSpPr>
          <p:cNvPr id="5" name="Group 4">
            <a:extLst>
              <a:ext uri="{FF2B5EF4-FFF2-40B4-BE49-F238E27FC236}">
                <a16:creationId xmlns:a16="http://schemas.microsoft.com/office/drawing/2014/main" id="{4FFD1D71-406D-99A3-639B-16E6B947EABF}"/>
              </a:ext>
            </a:extLst>
          </p:cNvPr>
          <p:cNvGrpSpPr/>
          <p:nvPr/>
        </p:nvGrpSpPr>
        <p:grpSpPr>
          <a:xfrm>
            <a:off x="6387407" y="3010570"/>
            <a:ext cx="5469629" cy="1778000"/>
            <a:chOff x="2286661" y="3429000"/>
            <a:chExt cx="5469629" cy="1778000"/>
          </a:xfrm>
        </p:grpSpPr>
        <p:grpSp>
          <p:nvGrpSpPr>
            <p:cNvPr id="6" name="Group 5">
              <a:extLst>
                <a:ext uri="{FF2B5EF4-FFF2-40B4-BE49-F238E27FC236}">
                  <a16:creationId xmlns:a16="http://schemas.microsoft.com/office/drawing/2014/main" id="{2C7D8E02-6B8E-99FB-8B0A-21283F8DDEDE}"/>
                </a:ext>
              </a:extLst>
            </p:cNvPr>
            <p:cNvGrpSpPr/>
            <p:nvPr/>
          </p:nvGrpSpPr>
          <p:grpSpPr>
            <a:xfrm>
              <a:off x="2286661" y="3429000"/>
              <a:ext cx="5469629" cy="1778000"/>
              <a:chOff x="1129553" y="2011679"/>
              <a:chExt cx="5469629" cy="1778000"/>
            </a:xfrm>
          </p:grpSpPr>
          <p:sp>
            <p:nvSpPr>
              <p:cNvPr id="8" name="Rounded Rectangle 7">
                <a:extLst>
                  <a:ext uri="{FF2B5EF4-FFF2-40B4-BE49-F238E27FC236}">
                    <a16:creationId xmlns:a16="http://schemas.microsoft.com/office/drawing/2014/main" id="{172908DF-9310-8462-2B3B-9671B628CCE7}"/>
                  </a:ext>
                </a:extLst>
              </p:cNvPr>
              <p:cNvSpPr/>
              <p:nvPr/>
            </p:nvSpPr>
            <p:spPr>
              <a:xfrm>
                <a:off x="1129553" y="2011679"/>
                <a:ext cx="5469629" cy="1778000"/>
              </a:xfrm>
              <a:prstGeom prst="roundRect">
                <a:avLst>
                  <a:gd name="adj" fmla="val 4223"/>
                </a:avLst>
              </a:prstGeom>
              <a:solidFill>
                <a:schemeClr val="tx1">
                  <a:lumMod val="75000"/>
                  <a:lumOff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akuten Sans" panose="020B0503020203020204" pitchFamily="34" charset="0"/>
                  <a:cs typeface="Rakuten Sans" panose="020B0503020203020204" pitchFamily="34" charset="0"/>
                </a:endParaRPr>
              </a:p>
            </p:txBody>
          </p:sp>
          <p:grpSp>
            <p:nvGrpSpPr>
              <p:cNvPr id="9" name="Group 8">
                <a:extLst>
                  <a:ext uri="{FF2B5EF4-FFF2-40B4-BE49-F238E27FC236}">
                    <a16:creationId xmlns:a16="http://schemas.microsoft.com/office/drawing/2014/main" id="{970FD776-8A9B-72C7-242C-99914E43CDCF}"/>
                  </a:ext>
                </a:extLst>
              </p:cNvPr>
              <p:cNvGrpSpPr/>
              <p:nvPr/>
            </p:nvGrpSpPr>
            <p:grpSpPr>
              <a:xfrm>
                <a:off x="1291249" y="2197189"/>
                <a:ext cx="727071" cy="174840"/>
                <a:chOff x="1291249" y="2197189"/>
                <a:chExt cx="727071" cy="174840"/>
              </a:xfrm>
            </p:grpSpPr>
            <p:sp>
              <p:nvSpPr>
                <p:cNvPr id="10" name="Oval 9">
                  <a:extLst>
                    <a:ext uri="{FF2B5EF4-FFF2-40B4-BE49-F238E27FC236}">
                      <a16:creationId xmlns:a16="http://schemas.microsoft.com/office/drawing/2014/main" id="{37E2FFE9-6D64-CA97-BD4C-BD80767525B9}"/>
                    </a:ext>
                  </a:extLst>
                </p:cNvPr>
                <p:cNvSpPr/>
                <p:nvPr/>
              </p:nvSpPr>
              <p:spPr>
                <a:xfrm>
                  <a:off x="1291249" y="2197189"/>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akuten Sans" panose="020B0503020203020204" pitchFamily="34" charset="0"/>
                    <a:cs typeface="Rakuten Sans" panose="020B0503020203020204" pitchFamily="34" charset="0"/>
                  </a:endParaRPr>
                </a:p>
              </p:txBody>
            </p:sp>
            <p:sp>
              <p:nvSpPr>
                <p:cNvPr id="11" name="Oval 10">
                  <a:extLst>
                    <a:ext uri="{FF2B5EF4-FFF2-40B4-BE49-F238E27FC236}">
                      <a16:creationId xmlns:a16="http://schemas.microsoft.com/office/drawing/2014/main" id="{DEC3CCBC-87B0-96A1-20EA-82056E15E97F}"/>
                    </a:ext>
                  </a:extLst>
                </p:cNvPr>
                <p:cNvSpPr/>
                <p:nvPr/>
              </p:nvSpPr>
              <p:spPr>
                <a:xfrm>
                  <a:off x="1567365" y="2197189"/>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akuten Sans" panose="020B0503020203020204" pitchFamily="34" charset="0"/>
                    <a:cs typeface="Rakuten Sans" panose="020B0503020203020204" pitchFamily="34" charset="0"/>
                  </a:endParaRPr>
                </a:p>
              </p:txBody>
            </p:sp>
            <p:sp>
              <p:nvSpPr>
                <p:cNvPr id="12" name="Oval 11">
                  <a:extLst>
                    <a:ext uri="{FF2B5EF4-FFF2-40B4-BE49-F238E27FC236}">
                      <a16:creationId xmlns:a16="http://schemas.microsoft.com/office/drawing/2014/main" id="{DDD8C6C7-4437-54E1-5174-E040F74DF6BE}"/>
                    </a:ext>
                  </a:extLst>
                </p:cNvPr>
                <p:cNvSpPr/>
                <p:nvPr/>
              </p:nvSpPr>
              <p:spPr>
                <a:xfrm>
                  <a:off x="1843480" y="2197189"/>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akuten Sans" panose="020B0503020203020204" pitchFamily="34" charset="0"/>
                    <a:cs typeface="Rakuten Sans" panose="020B0503020203020204" pitchFamily="34" charset="0"/>
                  </a:endParaRPr>
                </a:p>
              </p:txBody>
            </p:sp>
          </p:grpSp>
        </p:grpSp>
        <p:sp>
          <p:nvSpPr>
            <p:cNvPr id="7" name="TextBox 6">
              <a:extLst>
                <a:ext uri="{FF2B5EF4-FFF2-40B4-BE49-F238E27FC236}">
                  <a16:creationId xmlns:a16="http://schemas.microsoft.com/office/drawing/2014/main" id="{C327E588-EDDA-92C6-B913-0C388FD17CCB}"/>
                </a:ext>
              </a:extLst>
            </p:cNvPr>
            <p:cNvSpPr txBox="1"/>
            <p:nvPr/>
          </p:nvSpPr>
          <p:spPr>
            <a:xfrm>
              <a:off x="2402914" y="3992211"/>
              <a:ext cx="5237126" cy="1077218"/>
            </a:xfrm>
            <a:prstGeom prst="rect">
              <a:avLst/>
            </a:prstGeom>
            <a:noFill/>
          </p:spPr>
          <p:txBody>
            <a:bodyPr wrap="square" rtlCol="0">
              <a:spAutoFit/>
            </a:bodyPr>
            <a:lstStyle/>
            <a:p>
              <a:r>
                <a:rPr lang="en-US" sz="1600" dirty="0">
                  <a:solidFill>
                    <a:srgbClr val="FFC000"/>
                  </a:solidFill>
                  <a:latin typeface="Fira Code" panose="020B0809050000020004" pitchFamily="49" charset="0"/>
                  <a:ea typeface="Fira Code" panose="020B0809050000020004" pitchFamily="49" charset="0"/>
                  <a:cs typeface="Rakuten Sans" panose="020B0503020203020204" pitchFamily="34" charset="0"/>
                </a:rPr>
                <a:t>sum</a:t>
              </a:r>
              <a:r>
                <a:rPr lang="en-US" sz="16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 b = a + b</a:t>
              </a:r>
            </a:p>
            <a:p>
              <a:r>
                <a:rPr lang="en-US" sz="1600" dirty="0">
                  <a:solidFill>
                    <a:srgbClr val="FFC000"/>
                  </a:solidFill>
                  <a:latin typeface="Fira Code" panose="020B0809050000020004" pitchFamily="49" charset="0"/>
                  <a:ea typeface="Fira Code" panose="020B0809050000020004" pitchFamily="49" charset="0"/>
                  <a:cs typeface="Rakuten Sans" panose="020B0503020203020204" pitchFamily="34" charset="0"/>
                </a:rPr>
                <a:t>sum</a:t>
              </a:r>
              <a:r>
                <a:rPr lang="en-US" sz="16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r>
                <a:rPr lang="en-US" sz="1600" dirty="0">
                  <a:solidFill>
                    <a:srgbClr val="00CEAD"/>
                  </a:solidFill>
                  <a:latin typeface="Fira Code" panose="020B0809050000020004" pitchFamily="49" charset="0"/>
                  <a:ea typeface="Fira Code" panose="020B0809050000020004" pitchFamily="49" charset="0"/>
                  <a:cs typeface="Rakuten Sans" panose="020B0503020203020204" pitchFamily="34" charset="0"/>
                </a:rPr>
                <a:t>3 4</a:t>
              </a:r>
              <a:r>
                <a:rPr lang="en-US" sz="16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r>
                <a:rPr lang="en-US" sz="1600" dirty="0">
                  <a:solidFill>
                    <a:schemeClr val="bg1">
                      <a:lumMod val="50000"/>
                    </a:schemeClr>
                  </a:solidFill>
                  <a:latin typeface="Fira Code" panose="020B0809050000020004" pitchFamily="49" charset="0"/>
                  <a:ea typeface="Fira Code" panose="020B0809050000020004" pitchFamily="49" charset="0"/>
                  <a:cs typeface="Rakuten Sans" panose="020B0503020203020204" pitchFamily="34" charset="0"/>
                </a:rPr>
                <a:t>-- Returns 7</a:t>
              </a:r>
            </a:p>
            <a:p>
              <a:r>
                <a:rPr lang="en-US" sz="1600" dirty="0">
                  <a:solidFill>
                    <a:srgbClr val="FFC000"/>
                  </a:solidFill>
                  <a:latin typeface="Fira Code" panose="020B0809050000020004" pitchFamily="49" charset="0"/>
                  <a:ea typeface="Fira Code" panose="020B0809050000020004" pitchFamily="49" charset="0"/>
                  <a:cs typeface="Rakuten Sans" panose="020B0503020203020204" pitchFamily="34" charset="0"/>
                </a:rPr>
                <a:t>sum3</a:t>
              </a:r>
              <a:r>
                <a:rPr lang="en-US" sz="16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 </a:t>
              </a:r>
              <a:r>
                <a:rPr lang="en-US" sz="1600" dirty="0">
                  <a:solidFill>
                    <a:srgbClr val="FFC000"/>
                  </a:solidFill>
                  <a:latin typeface="Fira Code" panose="020B0809050000020004" pitchFamily="49" charset="0"/>
                  <a:ea typeface="Fira Code" panose="020B0809050000020004" pitchFamily="49" charset="0"/>
                  <a:cs typeface="Rakuten Sans" panose="020B0503020203020204" pitchFamily="34" charset="0"/>
                </a:rPr>
                <a:t>sum</a:t>
              </a:r>
              <a:r>
                <a:rPr lang="en-US" sz="16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r>
                <a:rPr lang="en-US" sz="1600" dirty="0">
                  <a:solidFill>
                    <a:srgbClr val="00CEAD"/>
                  </a:solidFill>
                  <a:latin typeface="Fira Code" panose="020B0809050000020004" pitchFamily="49" charset="0"/>
                  <a:ea typeface="Fira Code" panose="020B0809050000020004" pitchFamily="49" charset="0"/>
                  <a:cs typeface="Rakuten Sans" panose="020B0503020203020204" pitchFamily="34" charset="0"/>
                </a:rPr>
                <a:t>3</a:t>
              </a:r>
              <a:r>
                <a:rPr lang="en-US" sz="16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r>
                <a:rPr lang="en-US" sz="1600" dirty="0">
                  <a:solidFill>
                    <a:schemeClr val="bg1">
                      <a:lumMod val="50000"/>
                    </a:schemeClr>
                  </a:solidFill>
                  <a:latin typeface="Fira Code" panose="020B0809050000020004" pitchFamily="49" charset="0"/>
                  <a:ea typeface="Fira Code" panose="020B0809050000020004" pitchFamily="49" charset="0"/>
                  <a:cs typeface="Rakuten Sans" panose="020B0503020203020204" pitchFamily="34" charset="0"/>
                </a:rPr>
                <a:t>-- Partial application</a:t>
              </a:r>
            </a:p>
            <a:p>
              <a:r>
                <a:rPr lang="en-US" sz="1600" dirty="0">
                  <a:solidFill>
                    <a:srgbClr val="FFC000"/>
                  </a:solidFill>
                  <a:latin typeface="Fira Code" panose="020B0809050000020004" pitchFamily="49" charset="0"/>
                  <a:ea typeface="Fira Code" panose="020B0809050000020004" pitchFamily="49" charset="0"/>
                  <a:cs typeface="Rakuten Sans" panose="020B0503020203020204" pitchFamily="34" charset="0"/>
                </a:rPr>
                <a:t>sum3</a:t>
              </a:r>
              <a:r>
                <a:rPr lang="en-US" sz="16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r>
                <a:rPr lang="en-US" sz="1600" dirty="0">
                  <a:solidFill>
                    <a:srgbClr val="00CEAD"/>
                  </a:solidFill>
                  <a:latin typeface="Fira Code" panose="020B0809050000020004" pitchFamily="49" charset="0"/>
                  <a:ea typeface="Fira Code" panose="020B0809050000020004" pitchFamily="49" charset="0"/>
                  <a:cs typeface="Rakuten Sans" panose="020B0503020203020204" pitchFamily="34" charset="0"/>
                </a:rPr>
                <a:t>4</a:t>
              </a:r>
              <a:r>
                <a:rPr lang="en-US" sz="16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r>
                <a:rPr lang="en-US" sz="1600" dirty="0">
                  <a:solidFill>
                    <a:schemeClr val="bg1">
                      <a:lumMod val="50000"/>
                    </a:schemeClr>
                  </a:solidFill>
                  <a:latin typeface="Fira Code" panose="020B0809050000020004" pitchFamily="49" charset="0"/>
                  <a:ea typeface="Fira Code" panose="020B0809050000020004" pitchFamily="49" charset="0"/>
                  <a:cs typeface="Rakuten Sans" panose="020B0503020203020204" pitchFamily="34" charset="0"/>
                </a:rPr>
                <a:t>-- Returns 7</a:t>
              </a:r>
            </a:p>
          </p:txBody>
        </p:sp>
      </p:grpSp>
      <p:grpSp>
        <p:nvGrpSpPr>
          <p:cNvPr id="13" name="Group 12">
            <a:extLst>
              <a:ext uri="{FF2B5EF4-FFF2-40B4-BE49-F238E27FC236}">
                <a16:creationId xmlns:a16="http://schemas.microsoft.com/office/drawing/2014/main" id="{215A0CD3-33DA-8D0C-46E1-A5D33509E747}"/>
              </a:ext>
            </a:extLst>
          </p:cNvPr>
          <p:cNvGrpSpPr/>
          <p:nvPr/>
        </p:nvGrpSpPr>
        <p:grpSpPr>
          <a:xfrm>
            <a:off x="334963" y="3000023"/>
            <a:ext cx="5492304" cy="3032556"/>
            <a:chOff x="2286662" y="3429000"/>
            <a:chExt cx="5492304" cy="3032556"/>
          </a:xfrm>
        </p:grpSpPr>
        <p:grpSp>
          <p:nvGrpSpPr>
            <p:cNvPr id="14" name="Group 13">
              <a:extLst>
                <a:ext uri="{FF2B5EF4-FFF2-40B4-BE49-F238E27FC236}">
                  <a16:creationId xmlns:a16="http://schemas.microsoft.com/office/drawing/2014/main" id="{F268EA65-8809-ED0C-A63A-9B74EC04DE4C}"/>
                </a:ext>
              </a:extLst>
            </p:cNvPr>
            <p:cNvGrpSpPr/>
            <p:nvPr/>
          </p:nvGrpSpPr>
          <p:grpSpPr>
            <a:xfrm>
              <a:off x="2286662" y="3429000"/>
              <a:ext cx="5492304" cy="3032556"/>
              <a:chOff x="1129554" y="2011679"/>
              <a:chExt cx="5492304" cy="3032556"/>
            </a:xfrm>
          </p:grpSpPr>
          <p:sp>
            <p:nvSpPr>
              <p:cNvPr id="16" name="Rounded Rectangle 15">
                <a:extLst>
                  <a:ext uri="{FF2B5EF4-FFF2-40B4-BE49-F238E27FC236}">
                    <a16:creationId xmlns:a16="http://schemas.microsoft.com/office/drawing/2014/main" id="{F04D3664-2C7A-CD92-0A0A-7CDEFD92412A}"/>
                  </a:ext>
                </a:extLst>
              </p:cNvPr>
              <p:cNvSpPr/>
              <p:nvPr/>
            </p:nvSpPr>
            <p:spPr>
              <a:xfrm>
                <a:off x="1129554" y="2011679"/>
                <a:ext cx="5492304" cy="3032556"/>
              </a:xfrm>
              <a:prstGeom prst="roundRect">
                <a:avLst>
                  <a:gd name="adj" fmla="val 4223"/>
                </a:avLst>
              </a:prstGeom>
              <a:solidFill>
                <a:schemeClr val="tx1">
                  <a:lumMod val="75000"/>
                  <a:lumOff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latin typeface="Rakuten Sans" panose="020B0503020203020204" pitchFamily="34" charset="0"/>
                  <a:cs typeface="Rakuten Sans" panose="020B0503020203020204" pitchFamily="34" charset="0"/>
                </a:endParaRPr>
              </a:p>
            </p:txBody>
          </p:sp>
          <p:grpSp>
            <p:nvGrpSpPr>
              <p:cNvPr id="17" name="Group 16">
                <a:extLst>
                  <a:ext uri="{FF2B5EF4-FFF2-40B4-BE49-F238E27FC236}">
                    <a16:creationId xmlns:a16="http://schemas.microsoft.com/office/drawing/2014/main" id="{EEA5106B-C7BF-EF8F-ABBE-127589695C55}"/>
                  </a:ext>
                </a:extLst>
              </p:cNvPr>
              <p:cNvGrpSpPr/>
              <p:nvPr/>
            </p:nvGrpSpPr>
            <p:grpSpPr>
              <a:xfrm>
                <a:off x="1291249" y="2197189"/>
                <a:ext cx="727071" cy="174840"/>
                <a:chOff x="1291249" y="2197189"/>
                <a:chExt cx="727071" cy="174840"/>
              </a:xfrm>
            </p:grpSpPr>
            <p:sp>
              <p:nvSpPr>
                <p:cNvPr id="18" name="Oval 17">
                  <a:extLst>
                    <a:ext uri="{FF2B5EF4-FFF2-40B4-BE49-F238E27FC236}">
                      <a16:creationId xmlns:a16="http://schemas.microsoft.com/office/drawing/2014/main" id="{C39A4579-CC3A-3DA4-5758-F29BCC95F1A5}"/>
                    </a:ext>
                  </a:extLst>
                </p:cNvPr>
                <p:cNvSpPr/>
                <p:nvPr/>
              </p:nvSpPr>
              <p:spPr>
                <a:xfrm>
                  <a:off x="1291249" y="2197189"/>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akuten Sans" panose="020B0503020203020204" pitchFamily="34" charset="0"/>
                    <a:cs typeface="Rakuten Sans" panose="020B0503020203020204" pitchFamily="34" charset="0"/>
                  </a:endParaRPr>
                </a:p>
              </p:txBody>
            </p:sp>
            <p:sp>
              <p:nvSpPr>
                <p:cNvPr id="19" name="Oval 18">
                  <a:extLst>
                    <a:ext uri="{FF2B5EF4-FFF2-40B4-BE49-F238E27FC236}">
                      <a16:creationId xmlns:a16="http://schemas.microsoft.com/office/drawing/2014/main" id="{457C66F4-02C5-566E-6185-DE66C7840453}"/>
                    </a:ext>
                  </a:extLst>
                </p:cNvPr>
                <p:cNvSpPr/>
                <p:nvPr/>
              </p:nvSpPr>
              <p:spPr>
                <a:xfrm>
                  <a:off x="1567365" y="2197189"/>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akuten Sans" panose="020B0503020203020204" pitchFamily="34" charset="0"/>
                    <a:cs typeface="Rakuten Sans" panose="020B0503020203020204" pitchFamily="34" charset="0"/>
                  </a:endParaRPr>
                </a:p>
              </p:txBody>
            </p:sp>
            <p:sp>
              <p:nvSpPr>
                <p:cNvPr id="20" name="Oval 19">
                  <a:extLst>
                    <a:ext uri="{FF2B5EF4-FFF2-40B4-BE49-F238E27FC236}">
                      <a16:creationId xmlns:a16="http://schemas.microsoft.com/office/drawing/2014/main" id="{ABB3CECA-9B43-0B2A-CF26-76383A257BE1}"/>
                    </a:ext>
                  </a:extLst>
                </p:cNvPr>
                <p:cNvSpPr/>
                <p:nvPr/>
              </p:nvSpPr>
              <p:spPr>
                <a:xfrm>
                  <a:off x="1843480" y="2197189"/>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akuten Sans" panose="020B0503020203020204" pitchFamily="34" charset="0"/>
                    <a:cs typeface="Rakuten Sans" panose="020B0503020203020204" pitchFamily="34" charset="0"/>
                  </a:endParaRPr>
                </a:p>
              </p:txBody>
            </p:sp>
          </p:grpSp>
        </p:grpSp>
        <p:sp>
          <p:nvSpPr>
            <p:cNvPr id="15" name="TextBox 14">
              <a:extLst>
                <a:ext uri="{FF2B5EF4-FFF2-40B4-BE49-F238E27FC236}">
                  <a16:creationId xmlns:a16="http://schemas.microsoft.com/office/drawing/2014/main" id="{3A4FDB03-AD9A-C862-21C3-ABB085147405}"/>
                </a:ext>
              </a:extLst>
            </p:cNvPr>
            <p:cNvSpPr txBox="1"/>
            <p:nvPr/>
          </p:nvSpPr>
          <p:spPr>
            <a:xfrm>
              <a:off x="2402913" y="3992211"/>
              <a:ext cx="5376053" cy="2308324"/>
            </a:xfrm>
            <a:prstGeom prst="rect">
              <a:avLst/>
            </a:prstGeom>
            <a:noFill/>
          </p:spPr>
          <p:txBody>
            <a:bodyPr wrap="square" rtlCol="0">
              <a:spAutoFit/>
            </a:bodyPr>
            <a:lstStyle/>
            <a:p>
              <a:r>
                <a:rPr lang="en-US" sz="1200" dirty="0">
                  <a:solidFill>
                    <a:srgbClr val="FFC000"/>
                  </a:solidFill>
                  <a:latin typeface="Fira Code" panose="020B0809050000020004" pitchFamily="49" charset="0"/>
                  <a:ea typeface="Fira Code" panose="020B0809050000020004" pitchFamily="49" charset="0"/>
                  <a:cs typeface="Rakuten Sans" panose="020B0503020203020204" pitchFamily="34" charset="0"/>
                </a:rPr>
                <a:t>sum</a:t>
              </a:r>
              <a:r>
                <a:rPr lang="en-US" sz="12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 a =&gt; b =&gt; a + b;</a:t>
              </a:r>
            </a:p>
            <a:p>
              <a:r>
                <a:rPr lang="en-US" sz="1200" dirty="0">
                  <a:solidFill>
                    <a:srgbClr val="FFC000"/>
                  </a:solidFill>
                  <a:latin typeface="Fira Code" panose="020B0809050000020004" pitchFamily="49" charset="0"/>
                  <a:ea typeface="Fira Code" panose="020B0809050000020004" pitchFamily="49" charset="0"/>
                  <a:cs typeface="Rakuten Sans" panose="020B0503020203020204" pitchFamily="34" charset="0"/>
                </a:rPr>
                <a:t>sum</a:t>
              </a:r>
              <a:r>
                <a:rPr lang="en-US" sz="1200" dirty="0">
                  <a:solidFill>
                    <a:schemeClr val="bg1"/>
                  </a:solidFill>
                  <a:latin typeface="Fira Code" panose="020B0809050000020004" pitchFamily="49" charset="0"/>
                  <a:ea typeface="Fira Code" panose="020B0809050000020004" pitchFamily="49" charset="0"/>
                  <a:cs typeface="Rakuten Sans" panose="020B0503020203020204" pitchFamily="34" charset="0"/>
                </a:rPr>
                <a:t>(</a:t>
              </a:r>
              <a:r>
                <a:rPr lang="en-US" sz="1200" dirty="0">
                  <a:solidFill>
                    <a:srgbClr val="00CEAD"/>
                  </a:solidFill>
                  <a:latin typeface="Fira Code" panose="020B0809050000020004" pitchFamily="49" charset="0"/>
                  <a:ea typeface="Fira Code" panose="020B0809050000020004" pitchFamily="49" charset="0"/>
                  <a:cs typeface="Rakuten Sans" panose="020B0503020203020204" pitchFamily="34" charset="0"/>
                </a:rPr>
                <a:t>3</a:t>
              </a:r>
              <a:r>
                <a:rPr lang="en-US" sz="1200" dirty="0">
                  <a:solidFill>
                    <a:schemeClr val="bg1"/>
                  </a:solidFill>
                  <a:latin typeface="Fira Code" panose="020B0809050000020004" pitchFamily="49" charset="0"/>
                  <a:ea typeface="Fira Code" panose="020B0809050000020004" pitchFamily="49" charset="0"/>
                  <a:cs typeface="Rakuten Sans" panose="020B0503020203020204" pitchFamily="34" charset="0"/>
                </a:rPr>
                <a:t>)(</a:t>
              </a:r>
              <a:r>
                <a:rPr lang="en-US" sz="1200" dirty="0">
                  <a:solidFill>
                    <a:srgbClr val="00CEAD"/>
                  </a:solidFill>
                  <a:latin typeface="Fira Code" panose="020B0809050000020004" pitchFamily="49" charset="0"/>
                  <a:ea typeface="Fira Code" panose="020B0809050000020004" pitchFamily="49" charset="0"/>
                  <a:cs typeface="Rakuten Sans" panose="020B0503020203020204" pitchFamily="34" charset="0"/>
                </a:rPr>
                <a:t>4</a:t>
              </a:r>
              <a:r>
                <a:rPr lang="en-US" sz="12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r>
                <a:rPr lang="en-US" sz="1200" dirty="0">
                  <a:solidFill>
                    <a:schemeClr val="bg1">
                      <a:lumMod val="50000"/>
                    </a:schemeClr>
                  </a:solidFill>
                  <a:latin typeface="Fira Code" panose="020B0809050000020004" pitchFamily="49" charset="0"/>
                  <a:ea typeface="Fira Code" panose="020B0809050000020004" pitchFamily="49" charset="0"/>
                  <a:cs typeface="Rakuten Sans" panose="020B0503020203020204" pitchFamily="34" charset="0"/>
                </a:rPr>
                <a:t>// Returns 7</a:t>
              </a:r>
            </a:p>
            <a:p>
              <a:r>
                <a:rPr lang="en-US" sz="1200" dirty="0">
                  <a:solidFill>
                    <a:srgbClr val="FFC000"/>
                  </a:solidFill>
                  <a:latin typeface="Fira Code" panose="020B0809050000020004" pitchFamily="49" charset="0"/>
                  <a:ea typeface="Fira Code" panose="020B0809050000020004" pitchFamily="49" charset="0"/>
                  <a:cs typeface="Rakuten Sans" panose="020B0503020203020204" pitchFamily="34" charset="0"/>
                </a:rPr>
                <a:t>sum3</a:t>
              </a:r>
              <a:r>
                <a:rPr lang="en-US" sz="12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 </a:t>
              </a:r>
              <a:r>
                <a:rPr lang="en-US" sz="1200" dirty="0">
                  <a:solidFill>
                    <a:srgbClr val="FFC000"/>
                  </a:solidFill>
                  <a:latin typeface="Fira Code" panose="020B0809050000020004" pitchFamily="49" charset="0"/>
                  <a:ea typeface="Fira Code" panose="020B0809050000020004" pitchFamily="49" charset="0"/>
                  <a:cs typeface="Rakuten Sans" panose="020B0503020203020204" pitchFamily="34" charset="0"/>
                </a:rPr>
                <a:t>sum</a:t>
              </a:r>
              <a:r>
                <a:rPr lang="en-US" sz="1200" dirty="0">
                  <a:solidFill>
                    <a:schemeClr val="bg1"/>
                  </a:solidFill>
                  <a:latin typeface="Fira Code" panose="020B0809050000020004" pitchFamily="49" charset="0"/>
                  <a:ea typeface="Fira Code" panose="020B0809050000020004" pitchFamily="49" charset="0"/>
                  <a:cs typeface="Rakuten Sans" panose="020B0503020203020204" pitchFamily="34" charset="0"/>
                </a:rPr>
                <a:t>(</a:t>
              </a:r>
              <a:r>
                <a:rPr lang="en-US" sz="1200" dirty="0">
                  <a:solidFill>
                    <a:srgbClr val="00CEAD"/>
                  </a:solidFill>
                  <a:latin typeface="Fira Code" panose="020B0809050000020004" pitchFamily="49" charset="0"/>
                  <a:ea typeface="Fira Code" panose="020B0809050000020004" pitchFamily="49" charset="0"/>
                  <a:cs typeface="Rakuten Sans" panose="020B0503020203020204" pitchFamily="34" charset="0"/>
                </a:rPr>
                <a:t>3</a:t>
              </a:r>
              <a:r>
                <a:rPr lang="en-US" sz="12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r>
                <a:rPr lang="en-US" sz="1200" dirty="0">
                  <a:solidFill>
                    <a:schemeClr val="bg1">
                      <a:lumMod val="50000"/>
                    </a:schemeClr>
                  </a:solidFill>
                  <a:latin typeface="Fira Code" panose="020B0809050000020004" pitchFamily="49" charset="0"/>
                  <a:ea typeface="Fira Code" panose="020B0809050000020004" pitchFamily="49" charset="0"/>
                  <a:cs typeface="Rakuten Sans" panose="020B0503020203020204" pitchFamily="34" charset="0"/>
                </a:rPr>
                <a:t>// Partial application</a:t>
              </a:r>
            </a:p>
            <a:p>
              <a:r>
                <a:rPr lang="en-US" sz="1200" dirty="0">
                  <a:solidFill>
                    <a:srgbClr val="FFC000"/>
                  </a:solidFill>
                  <a:latin typeface="Fira Code" panose="020B0809050000020004" pitchFamily="49" charset="0"/>
                  <a:ea typeface="Fira Code" panose="020B0809050000020004" pitchFamily="49" charset="0"/>
                  <a:cs typeface="Rakuten Sans" panose="020B0503020203020204" pitchFamily="34" charset="0"/>
                </a:rPr>
                <a:t>sum3</a:t>
              </a:r>
              <a:r>
                <a:rPr lang="en-US" sz="1200" dirty="0">
                  <a:solidFill>
                    <a:schemeClr val="bg1"/>
                  </a:solidFill>
                  <a:latin typeface="Fira Code" panose="020B0809050000020004" pitchFamily="49" charset="0"/>
                  <a:ea typeface="Fira Code" panose="020B0809050000020004" pitchFamily="49" charset="0"/>
                  <a:cs typeface="Rakuten Sans" panose="020B0503020203020204" pitchFamily="34" charset="0"/>
                </a:rPr>
                <a:t>(</a:t>
              </a:r>
              <a:r>
                <a:rPr lang="en-US" sz="1200" dirty="0">
                  <a:solidFill>
                    <a:srgbClr val="00CEAD"/>
                  </a:solidFill>
                  <a:latin typeface="Fira Code" panose="020B0809050000020004" pitchFamily="49" charset="0"/>
                  <a:ea typeface="Fira Code" panose="020B0809050000020004" pitchFamily="49" charset="0"/>
                  <a:cs typeface="Rakuten Sans" panose="020B0503020203020204" pitchFamily="34" charset="0"/>
                </a:rPr>
                <a:t>4</a:t>
              </a:r>
              <a:r>
                <a:rPr lang="en-US" sz="12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r>
                <a:rPr lang="en-US" sz="1200" dirty="0">
                  <a:solidFill>
                    <a:schemeClr val="bg1">
                      <a:lumMod val="50000"/>
                    </a:schemeClr>
                  </a:solidFill>
                  <a:latin typeface="Fira Code" panose="020B0809050000020004" pitchFamily="49" charset="0"/>
                  <a:ea typeface="Fira Code" panose="020B0809050000020004" pitchFamily="49" charset="0"/>
                  <a:cs typeface="Rakuten Sans" panose="020B0503020203020204" pitchFamily="34" charset="0"/>
                </a:rPr>
                <a:t>// Returns 7</a:t>
              </a:r>
            </a:p>
            <a:p>
              <a:endParaRPr lang="en-US" sz="1200" dirty="0">
                <a:solidFill>
                  <a:schemeClr val="bg1"/>
                </a:solidFill>
                <a:latin typeface="Fira Code" panose="020B0809050000020004" pitchFamily="49" charset="0"/>
                <a:ea typeface="Fira Code" panose="020B0809050000020004" pitchFamily="49" charset="0"/>
                <a:cs typeface="Rakuten Sans" panose="020B0503020203020204" pitchFamily="34" charset="0"/>
              </a:endParaRPr>
            </a:p>
            <a:p>
              <a:endParaRPr lang="en-US" sz="1200" dirty="0">
                <a:solidFill>
                  <a:schemeClr val="bg1"/>
                </a:solidFill>
                <a:latin typeface="Fira Code" panose="020B0809050000020004" pitchFamily="49" charset="0"/>
                <a:ea typeface="Fira Code" panose="020B0809050000020004" pitchFamily="49" charset="0"/>
                <a:cs typeface="Rakuten Sans" panose="020B0503020203020204" pitchFamily="34" charset="0"/>
              </a:endParaRPr>
            </a:p>
            <a:p>
              <a:r>
                <a:rPr lang="en-US" sz="1200" dirty="0">
                  <a:solidFill>
                    <a:schemeClr val="bg1">
                      <a:lumMod val="50000"/>
                    </a:schemeClr>
                  </a:solidFill>
                  <a:latin typeface="Fira Code" panose="020B0809050000020004" pitchFamily="49" charset="0"/>
                  <a:ea typeface="Fira Code" panose="020B0809050000020004" pitchFamily="49" charset="0"/>
                  <a:cs typeface="Rakuten Sans" panose="020B0503020203020204" pitchFamily="34" charset="0"/>
                </a:rPr>
                <a:t>// more advanced currying can be achieved using </a:t>
              </a:r>
            </a:p>
            <a:p>
              <a:r>
                <a:rPr lang="en-US" sz="1200" dirty="0">
                  <a:solidFill>
                    <a:schemeClr val="bg1">
                      <a:lumMod val="50000"/>
                    </a:schemeClr>
                  </a:solidFill>
                  <a:latin typeface="Fira Code" panose="020B0809050000020004" pitchFamily="49" charset="0"/>
                  <a:ea typeface="Fira Code" panose="020B0809050000020004" pitchFamily="49" charset="0"/>
                  <a:cs typeface="Rakuten Sans" panose="020B0503020203020204" pitchFamily="34" charset="0"/>
                </a:rPr>
                <a:t>// external libraries such as </a:t>
              </a:r>
              <a:r>
                <a:rPr lang="en-US" sz="1200" dirty="0" err="1">
                  <a:solidFill>
                    <a:schemeClr val="bg1">
                      <a:lumMod val="50000"/>
                    </a:schemeClr>
                  </a:solidFill>
                  <a:latin typeface="Fira Code" panose="020B0809050000020004" pitchFamily="49" charset="0"/>
                  <a:ea typeface="Fira Code" panose="020B0809050000020004" pitchFamily="49" charset="0"/>
                  <a:cs typeface="Rakuten Sans" panose="020B0503020203020204" pitchFamily="34" charset="0"/>
                </a:rPr>
                <a:t>lodash</a:t>
              </a:r>
              <a:endParaRPr lang="en-US" sz="1200" dirty="0">
                <a:solidFill>
                  <a:schemeClr val="bg1">
                    <a:lumMod val="50000"/>
                  </a:schemeClr>
                </a:solidFill>
                <a:latin typeface="Fira Code" panose="020B0809050000020004" pitchFamily="49" charset="0"/>
                <a:ea typeface="Fira Code" panose="020B0809050000020004" pitchFamily="49" charset="0"/>
                <a:cs typeface="Rakuten Sans" panose="020B0503020203020204" pitchFamily="34" charset="0"/>
              </a:endParaRPr>
            </a:p>
            <a:p>
              <a:r>
                <a:rPr lang="en-US" sz="1200" dirty="0">
                  <a:solidFill>
                    <a:srgbClr val="FFC000"/>
                  </a:solidFill>
                  <a:latin typeface="Fira Code" panose="020B0809050000020004" pitchFamily="49" charset="0"/>
                  <a:ea typeface="Fira Code" panose="020B0809050000020004" pitchFamily="49" charset="0"/>
                  <a:cs typeface="Rakuten Sans" panose="020B0503020203020204" pitchFamily="34" charset="0"/>
                </a:rPr>
                <a:t>sum</a:t>
              </a:r>
              <a:r>
                <a:rPr lang="en-US" sz="12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 (a, b) =&gt; a + b;</a:t>
              </a:r>
            </a:p>
            <a:p>
              <a:r>
                <a:rPr lang="en-US" sz="1200" dirty="0" err="1">
                  <a:solidFill>
                    <a:srgbClr val="FFC000"/>
                  </a:solidFill>
                  <a:latin typeface="Fira Code" panose="020B0809050000020004" pitchFamily="49" charset="0"/>
                  <a:ea typeface="Fira Code" panose="020B0809050000020004" pitchFamily="49" charset="0"/>
                  <a:cs typeface="Rakuten Sans" panose="020B0503020203020204" pitchFamily="34" charset="0"/>
                </a:rPr>
                <a:t>curriedSum</a:t>
              </a:r>
              <a:r>
                <a:rPr lang="en-US" sz="12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 _.curry(</a:t>
              </a:r>
              <a:r>
                <a:rPr lang="en-US" sz="1200" dirty="0">
                  <a:solidFill>
                    <a:srgbClr val="FFC000"/>
                  </a:solidFill>
                  <a:latin typeface="Fira Code" panose="020B0809050000020004" pitchFamily="49" charset="0"/>
                  <a:ea typeface="Fira Code" panose="020B0809050000020004" pitchFamily="49" charset="0"/>
                  <a:cs typeface="Rakuten Sans" panose="020B0503020203020204" pitchFamily="34" charset="0"/>
                </a:rPr>
                <a:t>sum</a:t>
              </a:r>
              <a:r>
                <a:rPr lang="en-US" sz="1200" dirty="0">
                  <a:solidFill>
                    <a:schemeClr val="bg1"/>
                  </a:solidFill>
                  <a:latin typeface="Fira Code" panose="020B0809050000020004" pitchFamily="49" charset="0"/>
                  <a:ea typeface="Fira Code" panose="020B0809050000020004" pitchFamily="49" charset="0"/>
                  <a:cs typeface="Rakuten Sans" panose="020B0503020203020204" pitchFamily="34" charset="0"/>
                </a:rPr>
                <a:t>);</a:t>
              </a:r>
            </a:p>
            <a:p>
              <a:r>
                <a:rPr lang="en-US" sz="1200" dirty="0" err="1">
                  <a:solidFill>
                    <a:srgbClr val="FFC000"/>
                  </a:solidFill>
                  <a:latin typeface="Fira Code" panose="020B0809050000020004" pitchFamily="49" charset="0"/>
                  <a:ea typeface="Fira Code" panose="020B0809050000020004" pitchFamily="49" charset="0"/>
                  <a:cs typeface="Rakuten Sans" panose="020B0503020203020204" pitchFamily="34" charset="0"/>
                </a:rPr>
                <a:t>curriedSum</a:t>
              </a:r>
              <a:r>
                <a:rPr lang="en-US" sz="1200" dirty="0">
                  <a:solidFill>
                    <a:schemeClr val="bg1"/>
                  </a:solidFill>
                  <a:latin typeface="Fira Code" panose="020B0809050000020004" pitchFamily="49" charset="0"/>
                  <a:ea typeface="Fira Code" panose="020B0809050000020004" pitchFamily="49" charset="0"/>
                  <a:cs typeface="Rakuten Sans" panose="020B0503020203020204" pitchFamily="34" charset="0"/>
                </a:rPr>
                <a:t>(</a:t>
              </a:r>
              <a:r>
                <a:rPr lang="en-US" sz="1200" dirty="0">
                  <a:solidFill>
                    <a:srgbClr val="00CEAD"/>
                  </a:solidFill>
                  <a:latin typeface="Fira Code" panose="020B0809050000020004" pitchFamily="49" charset="0"/>
                  <a:ea typeface="Fira Code" panose="020B0809050000020004" pitchFamily="49" charset="0"/>
                  <a:cs typeface="Rakuten Sans" panose="020B0503020203020204" pitchFamily="34" charset="0"/>
                </a:rPr>
                <a:t>3</a:t>
              </a:r>
              <a:r>
                <a:rPr lang="en-US" sz="12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r>
                <a:rPr lang="en-US" sz="1200" dirty="0">
                  <a:solidFill>
                    <a:srgbClr val="00CEAD"/>
                  </a:solidFill>
                  <a:latin typeface="Fira Code" panose="020B0809050000020004" pitchFamily="49" charset="0"/>
                  <a:ea typeface="Fira Code" panose="020B0809050000020004" pitchFamily="49" charset="0"/>
                  <a:cs typeface="Rakuten Sans" panose="020B0503020203020204" pitchFamily="34" charset="0"/>
                </a:rPr>
                <a:t>4</a:t>
              </a:r>
              <a:r>
                <a:rPr lang="en-US" sz="12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r>
                <a:rPr lang="en-US" sz="1200" dirty="0">
                  <a:solidFill>
                    <a:schemeClr val="bg1">
                      <a:lumMod val="50000"/>
                    </a:schemeClr>
                  </a:solidFill>
                  <a:latin typeface="Fira Code" panose="020B0809050000020004" pitchFamily="49" charset="0"/>
                  <a:ea typeface="Fira Code" panose="020B0809050000020004" pitchFamily="49" charset="0"/>
                  <a:cs typeface="Rakuten Sans" panose="020B0503020203020204" pitchFamily="34" charset="0"/>
                </a:rPr>
                <a:t>// 7, still callable normally</a:t>
              </a:r>
            </a:p>
            <a:p>
              <a:r>
                <a:rPr lang="en-US" sz="1200" dirty="0" err="1">
                  <a:solidFill>
                    <a:srgbClr val="FFC000"/>
                  </a:solidFill>
                  <a:latin typeface="Fira Code" panose="020B0809050000020004" pitchFamily="49" charset="0"/>
                  <a:ea typeface="Fira Code" panose="020B0809050000020004" pitchFamily="49" charset="0"/>
                  <a:cs typeface="Rakuten Sans" panose="020B0503020203020204" pitchFamily="34" charset="0"/>
                </a:rPr>
                <a:t>curriedSum</a:t>
              </a:r>
              <a:r>
                <a:rPr lang="en-US" sz="1200" dirty="0">
                  <a:solidFill>
                    <a:schemeClr val="bg1"/>
                  </a:solidFill>
                  <a:latin typeface="Fira Code" panose="020B0809050000020004" pitchFamily="49" charset="0"/>
                  <a:ea typeface="Fira Code" panose="020B0809050000020004" pitchFamily="49" charset="0"/>
                  <a:cs typeface="Rakuten Sans" panose="020B0503020203020204" pitchFamily="34" charset="0"/>
                </a:rPr>
                <a:t>(</a:t>
              </a:r>
              <a:r>
                <a:rPr lang="en-US" sz="1200" dirty="0">
                  <a:solidFill>
                    <a:srgbClr val="00CEAD"/>
                  </a:solidFill>
                  <a:latin typeface="Fira Code" panose="020B0809050000020004" pitchFamily="49" charset="0"/>
                  <a:ea typeface="Fira Code" panose="020B0809050000020004" pitchFamily="49" charset="0"/>
                  <a:cs typeface="Rakuten Sans" panose="020B0503020203020204" pitchFamily="34" charset="0"/>
                </a:rPr>
                <a:t>3</a:t>
              </a:r>
              <a:r>
                <a:rPr lang="en-US" sz="1200" dirty="0">
                  <a:solidFill>
                    <a:schemeClr val="bg1"/>
                  </a:solidFill>
                  <a:latin typeface="Fira Code" panose="020B0809050000020004" pitchFamily="49" charset="0"/>
                  <a:ea typeface="Fira Code" panose="020B0809050000020004" pitchFamily="49" charset="0"/>
                  <a:cs typeface="Rakuten Sans" panose="020B0503020203020204" pitchFamily="34" charset="0"/>
                </a:rPr>
                <a:t>)(</a:t>
              </a:r>
              <a:r>
                <a:rPr lang="en-US" sz="1200" dirty="0">
                  <a:solidFill>
                    <a:srgbClr val="00CEAD"/>
                  </a:solidFill>
                  <a:latin typeface="Fira Code" panose="020B0809050000020004" pitchFamily="49" charset="0"/>
                  <a:ea typeface="Fira Code" panose="020B0809050000020004" pitchFamily="49" charset="0"/>
                  <a:cs typeface="Rakuten Sans" panose="020B0503020203020204" pitchFamily="34" charset="0"/>
                </a:rPr>
                <a:t>4</a:t>
              </a:r>
              <a:r>
                <a:rPr lang="en-US" sz="1200" dirty="0">
                  <a:solidFill>
                    <a:schemeClr val="bg1"/>
                  </a:solidFill>
                  <a:latin typeface="Fira Code" panose="020B0809050000020004" pitchFamily="49" charset="0"/>
                  <a:ea typeface="Fira Code" panose="020B0809050000020004" pitchFamily="49" charset="0"/>
                  <a:cs typeface="Rakuten Sans" panose="020B0503020203020204" pitchFamily="34" charset="0"/>
                </a:rPr>
                <a:t>); </a:t>
              </a:r>
              <a:r>
                <a:rPr lang="en-US" sz="1200" dirty="0">
                  <a:solidFill>
                    <a:schemeClr val="bg1">
                      <a:lumMod val="50000"/>
                    </a:schemeClr>
                  </a:solidFill>
                  <a:latin typeface="Fira Code" panose="020B0809050000020004" pitchFamily="49" charset="0"/>
                  <a:ea typeface="Fira Code" panose="020B0809050000020004" pitchFamily="49" charset="0"/>
                  <a:cs typeface="Rakuten Sans" panose="020B0503020203020204" pitchFamily="34" charset="0"/>
                </a:rPr>
                <a:t>// 7, called partially</a:t>
              </a:r>
            </a:p>
          </p:txBody>
        </p:sp>
      </p:grpSp>
      <p:sp>
        <p:nvSpPr>
          <p:cNvPr id="21" name="Content Placeholder 2">
            <a:extLst>
              <a:ext uri="{FF2B5EF4-FFF2-40B4-BE49-F238E27FC236}">
                <a16:creationId xmlns:a16="http://schemas.microsoft.com/office/drawing/2014/main" id="{2224944D-3AF4-60EA-DC73-E7A1415403F6}"/>
              </a:ext>
            </a:extLst>
          </p:cNvPr>
          <p:cNvSpPr txBox="1">
            <a:spLocks/>
          </p:cNvSpPr>
          <p:nvPr/>
        </p:nvSpPr>
        <p:spPr>
          <a:xfrm>
            <a:off x="346300" y="2563917"/>
            <a:ext cx="5492304" cy="334845"/>
          </a:xfrm>
          <a:prstGeom prst="rect">
            <a:avLst/>
          </a:prstGeom>
        </p:spPr>
        <p:txBody>
          <a:bodyPr numCol="1" spcCol="360000"/>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a:lstStyle>
          <a:p>
            <a:pPr algn="ctr">
              <a:spcBef>
                <a:spcPts val="500"/>
              </a:spcBef>
            </a:pPr>
            <a:r>
              <a:rPr lang="en-US" sz="2000" kern="0" dirty="0">
                <a:latin typeface="Rakuten Sans" panose="020B0503020203020204" pitchFamily="34" charset="0"/>
                <a:cs typeface="Rakuten Sans" panose="020B0503020203020204" pitchFamily="34" charset="0"/>
              </a:rPr>
              <a:t>Currying in JavaScript</a:t>
            </a:r>
          </a:p>
        </p:txBody>
      </p:sp>
      <p:sp>
        <p:nvSpPr>
          <p:cNvPr id="22" name="Content Placeholder 2">
            <a:extLst>
              <a:ext uri="{FF2B5EF4-FFF2-40B4-BE49-F238E27FC236}">
                <a16:creationId xmlns:a16="http://schemas.microsoft.com/office/drawing/2014/main" id="{D47BB479-374D-0F06-54CF-1A838A0EED67}"/>
              </a:ext>
            </a:extLst>
          </p:cNvPr>
          <p:cNvSpPr txBox="1">
            <a:spLocks/>
          </p:cNvSpPr>
          <p:nvPr/>
        </p:nvSpPr>
        <p:spPr>
          <a:xfrm>
            <a:off x="6353396" y="2580925"/>
            <a:ext cx="5492304" cy="334845"/>
          </a:xfrm>
          <a:prstGeom prst="rect">
            <a:avLst/>
          </a:prstGeom>
        </p:spPr>
        <p:txBody>
          <a:bodyPr numCol="1" spcCol="360000"/>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a:lstStyle>
          <a:p>
            <a:pPr algn="ctr">
              <a:spcBef>
                <a:spcPts val="500"/>
              </a:spcBef>
            </a:pPr>
            <a:r>
              <a:rPr lang="en-US" sz="2000" kern="0" dirty="0">
                <a:latin typeface="Rakuten Sans" panose="020B0503020203020204" pitchFamily="34" charset="0"/>
                <a:cs typeface="Rakuten Sans" panose="020B0503020203020204" pitchFamily="34" charset="0"/>
              </a:rPr>
              <a:t>Currying in Elm (*)</a:t>
            </a:r>
          </a:p>
        </p:txBody>
      </p:sp>
      <p:sp>
        <p:nvSpPr>
          <p:cNvPr id="23" name="Content Placeholder 2">
            <a:extLst>
              <a:ext uri="{FF2B5EF4-FFF2-40B4-BE49-F238E27FC236}">
                <a16:creationId xmlns:a16="http://schemas.microsoft.com/office/drawing/2014/main" id="{3AA0A7D3-C8D3-4657-022E-A6F2205F184F}"/>
              </a:ext>
            </a:extLst>
          </p:cNvPr>
          <p:cNvSpPr txBox="1">
            <a:spLocks/>
          </p:cNvSpPr>
          <p:nvPr/>
        </p:nvSpPr>
        <p:spPr>
          <a:xfrm>
            <a:off x="6288970" y="5047057"/>
            <a:ext cx="5492304" cy="750141"/>
          </a:xfrm>
          <a:prstGeom prst="rect">
            <a:avLst/>
          </a:prstGeom>
        </p:spPr>
        <p:txBody>
          <a:bodyPr numCol="1" spcCol="360000"/>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a:lstStyle>
          <a:p>
            <a:pPr>
              <a:spcBef>
                <a:spcPts val="500"/>
              </a:spcBef>
            </a:pPr>
            <a:r>
              <a:rPr lang="en-US" sz="1600" kern="0" dirty="0">
                <a:latin typeface="Rakuten Sans" panose="020B0503020203020204" pitchFamily="34" charset="0"/>
                <a:cs typeface="Rakuten Sans" panose="020B0503020203020204" pitchFamily="34" charset="0"/>
              </a:rPr>
              <a:t>(*) In Elm, as in other functional languages, functions are automatically curried. </a:t>
            </a:r>
          </a:p>
        </p:txBody>
      </p:sp>
    </p:spTree>
    <p:extLst>
      <p:ext uri="{BB962C8B-B14F-4D97-AF65-F5344CB8AC3E}">
        <p14:creationId xmlns:p14="http://schemas.microsoft.com/office/powerpoint/2010/main" val="2709654328"/>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55CED7-792A-B79E-80A2-110F023E5A03}"/>
              </a:ext>
            </a:extLst>
          </p:cNvPr>
          <p:cNvSpPr txBox="1"/>
          <p:nvPr/>
        </p:nvSpPr>
        <p:spPr>
          <a:xfrm>
            <a:off x="334963" y="0"/>
            <a:ext cx="10466387" cy="1037716"/>
          </a:xfrm>
          <a:prstGeom prst="rect">
            <a:avLst/>
          </a:prstGeom>
          <a:noFill/>
          <a:ln>
            <a:noFill/>
          </a:ln>
        </p:spPr>
        <p:txBody>
          <a:bodyPr wrap="square" lIns="270000" tIns="270000" rIns="270000" bIns="270000" rtlCol="0" anchor="ctr">
            <a:sp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kern="0" dirty="0">
                <a:latin typeface="Rakuten Sans" panose="020B0503020203020204" pitchFamily="34" charset="0"/>
                <a:cs typeface="Rakuten Sans" panose="020B0503020203020204" pitchFamily="34" charset="0"/>
              </a:rPr>
              <a:t>Hindley–Milner type system</a:t>
            </a:r>
            <a:endParaRPr lang="en-US" sz="3200" dirty="0">
              <a:solidFill>
                <a:schemeClr val="accent5">
                  <a:lumMod val="60000"/>
                  <a:lumOff val="40000"/>
                </a:schemeClr>
              </a:solidFill>
              <a:latin typeface="Rakuten Sans" panose="020B0503020203020204" pitchFamily="34" charset="0"/>
              <a:cs typeface="Rakuten Sans" panose="020B0503020203020204" pitchFamily="34" charset="0"/>
            </a:endParaRPr>
          </a:p>
        </p:txBody>
      </p:sp>
      <p:sp>
        <p:nvSpPr>
          <p:cNvPr id="5" name="Content Placeholder 2">
            <a:extLst>
              <a:ext uri="{FF2B5EF4-FFF2-40B4-BE49-F238E27FC236}">
                <a16:creationId xmlns:a16="http://schemas.microsoft.com/office/drawing/2014/main" id="{ABC630A3-53DB-319E-9136-7D3803E5AB08}"/>
              </a:ext>
            </a:extLst>
          </p:cNvPr>
          <p:cNvSpPr txBox="1">
            <a:spLocks/>
          </p:cNvSpPr>
          <p:nvPr/>
        </p:nvSpPr>
        <p:spPr>
          <a:xfrm>
            <a:off x="1077913" y="1466393"/>
            <a:ext cx="9963150" cy="1659502"/>
          </a:xfrm>
          <a:prstGeom prst="rect">
            <a:avLst/>
          </a:prstGeom>
        </p:spPr>
        <p:txBody>
          <a:bodyPr numCol="1" spcCol="360000"/>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a:lstStyle>
          <a:p>
            <a:pPr>
              <a:spcBef>
                <a:spcPts val="1200"/>
              </a:spcBef>
            </a:pPr>
            <a:r>
              <a:rPr lang="en-US" kern="0" dirty="0">
                <a:latin typeface="Rakuten Sans" panose="020B0503020203020204" pitchFamily="34" charset="0"/>
                <a:cs typeface="Rakuten Sans" panose="020B0503020203020204" pitchFamily="34" charset="0"/>
              </a:rPr>
              <a:t>Several functional languages use this types system, such as Haskell, </a:t>
            </a:r>
            <a:r>
              <a:rPr lang="en-US" kern="0" dirty="0" err="1">
                <a:latin typeface="Rakuten Sans" panose="020B0503020203020204" pitchFamily="34" charset="0"/>
                <a:cs typeface="Rakuten Sans" panose="020B0503020203020204" pitchFamily="34" charset="0"/>
              </a:rPr>
              <a:t>Ocaml</a:t>
            </a:r>
            <a:r>
              <a:rPr lang="en-US" kern="0" dirty="0">
                <a:latin typeface="Rakuten Sans" panose="020B0503020203020204" pitchFamily="34" charset="0"/>
                <a:cs typeface="Rakuten Sans" panose="020B0503020203020204" pitchFamily="34" charset="0"/>
              </a:rPr>
              <a:t>, Elm and F#</a:t>
            </a:r>
          </a:p>
          <a:p>
            <a:pPr>
              <a:spcBef>
                <a:spcPts val="1200"/>
              </a:spcBef>
            </a:pPr>
            <a:endParaRPr lang="en-US" kern="0" dirty="0">
              <a:latin typeface="Rakuten Sans" panose="020B0503020203020204" pitchFamily="34" charset="0"/>
              <a:cs typeface="Rakuten Sans" panose="020B0503020203020204" pitchFamily="34" charset="0"/>
            </a:endParaRPr>
          </a:p>
          <a:p>
            <a:pPr>
              <a:spcBef>
                <a:spcPts val="1200"/>
              </a:spcBef>
            </a:pPr>
            <a:r>
              <a:rPr lang="en-US" kern="0" dirty="0">
                <a:latin typeface="Rakuten Sans" panose="020B0503020203020204" pitchFamily="34" charset="0"/>
                <a:cs typeface="Rakuten Sans" panose="020B0503020203020204" pitchFamily="34" charset="0"/>
              </a:rPr>
              <a:t>Hindley–Milner  is a sound and complete type system. This means that it provides these guarantees:</a:t>
            </a:r>
          </a:p>
          <a:p>
            <a:pPr>
              <a:spcBef>
                <a:spcPts val="1200"/>
              </a:spcBef>
            </a:pPr>
            <a:endParaRPr lang="en-US" kern="0" dirty="0">
              <a:latin typeface="Rakuten Sans" panose="020B0503020203020204" pitchFamily="34" charset="0"/>
              <a:cs typeface="Rakuten Sans" panose="020B0503020203020204" pitchFamily="34" charset="0"/>
            </a:endParaRPr>
          </a:p>
          <a:p>
            <a:pPr marL="342900" indent="-342900">
              <a:spcBef>
                <a:spcPts val="1200"/>
              </a:spcBef>
              <a:buFont typeface="Arial" panose="020B0604020202020204" pitchFamily="34" charset="0"/>
              <a:buChar char="•"/>
            </a:pPr>
            <a:r>
              <a:rPr lang="en-US" kern="0" dirty="0">
                <a:latin typeface="Rakuten Sans" panose="020B0503020203020204" pitchFamily="34" charset="0"/>
                <a:cs typeface="Rakuten Sans" panose="020B0503020203020204" pitchFamily="34" charset="0"/>
              </a:rPr>
              <a:t>All the code is guaranteed to be properly typed</a:t>
            </a:r>
          </a:p>
          <a:p>
            <a:pPr marL="342900" indent="-342900">
              <a:spcBef>
                <a:spcPts val="1200"/>
              </a:spcBef>
              <a:buFont typeface="Arial" panose="020B0604020202020204" pitchFamily="34" charset="0"/>
              <a:buChar char="•"/>
            </a:pPr>
            <a:r>
              <a:rPr lang="en-US" kern="0" dirty="0">
                <a:latin typeface="Rakuten Sans" panose="020B0503020203020204" pitchFamily="34" charset="0"/>
                <a:cs typeface="Rakuten Sans" panose="020B0503020203020204" pitchFamily="34" charset="0"/>
              </a:rPr>
              <a:t>Type annotations are optional</a:t>
            </a:r>
          </a:p>
          <a:p>
            <a:pPr marL="342900" indent="-342900">
              <a:spcBef>
                <a:spcPts val="1200"/>
              </a:spcBef>
              <a:buFont typeface="Arial" panose="020B0604020202020204" pitchFamily="34" charset="0"/>
              <a:buChar char="•"/>
            </a:pPr>
            <a:endParaRPr lang="en-US" kern="0" dirty="0">
              <a:latin typeface="Rakuten Sans" panose="020B0503020203020204" pitchFamily="34" charset="0"/>
              <a:cs typeface="Rakuten Sans" panose="020B0503020203020204" pitchFamily="34" charset="0"/>
            </a:endParaRPr>
          </a:p>
          <a:p>
            <a:pPr>
              <a:spcBef>
                <a:spcPts val="1200"/>
              </a:spcBef>
            </a:pPr>
            <a:r>
              <a:rPr lang="en-US" sz="1800" kern="0" dirty="0">
                <a:latin typeface="Rakuten Sans" panose="020B0503020203020204" pitchFamily="34" charset="0"/>
                <a:cs typeface="Rakuten Sans" panose="020B0503020203020204" pitchFamily="34" charset="0"/>
              </a:rPr>
              <a:t>Note that TypeScript uses a different system that is not not sound</a:t>
            </a:r>
          </a:p>
          <a:p>
            <a:pPr>
              <a:spcBef>
                <a:spcPts val="1200"/>
              </a:spcBef>
            </a:pPr>
            <a:endParaRPr lang="en-US" kern="0" dirty="0">
              <a:latin typeface="Rakuten Sans" panose="020B0503020203020204" pitchFamily="34" charset="0"/>
              <a:cs typeface="Rakuten Sans" panose="020B0503020203020204" pitchFamily="34" charset="0"/>
            </a:endParaRPr>
          </a:p>
        </p:txBody>
      </p:sp>
    </p:spTree>
    <p:extLst>
      <p:ext uri="{BB962C8B-B14F-4D97-AF65-F5344CB8AC3E}">
        <p14:creationId xmlns:p14="http://schemas.microsoft.com/office/powerpoint/2010/main" val="1526915640"/>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BF35CCA-A3B7-4631-A8B1-4D00A58FA610}"/>
              </a:ext>
            </a:extLst>
          </p:cNvPr>
          <p:cNvSpPr/>
          <p:nvPr/>
        </p:nvSpPr>
        <p:spPr>
          <a:xfrm>
            <a:off x="7791581" y="2094450"/>
            <a:ext cx="4065456" cy="2918613"/>
          </a:xfrm>
          <a:prstGeom prst="roundRect">
            <a:avLst>
              <a:gd name="adj" fmla="val 106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JP">
              <a:latin typeface="Rakuten Sans" panose="020B0503020203020204" pitchFamily="34" charset="0"/>
              <a:cs typeface="Rakuten Sans" panose="020B0503020203020204" pitchFamily="34" charset="0"/>
            </a:endParaRPr>
          </a:p>
        </p:txBody>
      </p:sp>
      <p:sp>
        <p:nvSpPr>
          <p:cNvPr id="4" name="TextBox 3">
            <a:extLst>
              <a:ext uri="{FF2B5EF4-FFF2-40B4-BE49-F238E27FC236}">
                <a16:creationId xmlns:a16="http://schemas.microsoft.com/office/drawing/2014/main" id="{5D55CED7-792A-B79E-80A2-110F023E5A03}"/>
              </a:ext>
            </a:extLst>
          </p:cNvPr>
          <p:cNvSpPr txBox="1"/>
          <p:nvPr/>
        </p:nvSpPr>
        <p:spPr>
          <a:xfrm>
            <a:off x="334963" y="0"/>
            <a:ext cx="10466387" cy="1037716"/>
          </a:xfrm>
          <a:prstGeom prst="rect">
            <a:avLst/>
          </a:prstGeom>
          <a:noFill/>
          <a:ln>
            <a:noFill/>
          </a:ln>
        </p:spPr>
        <p:txBody>
          <a:bodyPr wrap="square" lIns="270000" tIns="270000" rIns="270000" bIns="270000" rtlCol="0" anchor="ctr">
            <a:sp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kern="0" dirty="0">
                <a:latin typeface="Rakuten Sans" panose="020B0503020203020204" pitchFamily="34" charset="0"/>
                <a:cs typeface="Rakuten Sans" panose="020B0503020203020204" pitchFamily="34" charset="0"/>
              </a:rPr>
              <a:t>Functors, </a:t>
            </a:r>
            <a:r>
              <a:rPr lang="en-US" sz="3200" kern="0" dirty="0" err="1">
                <a:latin typeface="Rakuten Sans" panose="020B0503020203020204" pitchFamily="34" charset="0"/>
                <a:cs typeface="Rakuten Sans" panose="020B0503020203020204" pitchFamily="34" charset="0"/>
              </a:rPr>
              <a:t>Applicatives</a:t>
            </a:r>
            <a:r>
              <a:rPr lang="en-US" sz="3200" kern="0" dirty="0">
                <a:latin typeface="Rakuten Sans" panose="020B0503020203020204" pitchFamily="34" charset="0"/>
                <a:cs typeface="Rakuten Sans" panose="020B0503020203020204" pitchFamily="34" charset="0"/>
              </a:rPr>
              <a:t>, And Monads</a:t>
            </a:r>
            <a:endParaRPr lang="en-US" sz="3200" dirty="0">
              <a:solidFill>
                <a:schemeClr val="accent5">
                  <a:lumMod val="60000"/>
                  <a:lumOff val="40000"/>
                </a:schemeClr>
              </a:solidFill>
              <a:latin typeface="Rakuten Sans" panose="020B0503020203020204" pitchFamily="34" charset="0"/>
              <a:cs typeface="Rakuten Sans" panose="020B0503020203020204" pitchFamily="34" charset="0"/>
            </a:endParaRPr>
          </a:p>
        </p:txBody>
      </p:sp>
      <p:sp>
        <p:nvSpPr>
          <p:cNvPr id="5" name="Content Placeholder 2">
            <a:extLst>
              <a:ext uri="{FF2B5EF4-FFF2-40B4-BE49-F238E27FC236}">
                <a16:creationId xmlns:a16="http://schemas.microsoft.com/office/drawing/2014/main" id="{ABC630A3-53DB-319E-9136-7D3803E5AB08}"/>
              </a:ext>
            </a:extLst>
          </p:cNvPr>
          <p:cNvSpPr txBox="1">
            <a:spLocks/>
          </p:cNvSpPr>
          <p:nvPr/>
        </p:nvSpPr>
        <p:spPr>
          <a:xfrm>
            <a:off x="475884" y="1184610"/>
            <a:ext cx="7032954" cy="5128045"/>
          </a:xfrm>
          <a:prstGeom prst="rect">
            <a:avLst/>
          </a:prstGeom>
        </p:spPr>
        <p:txBody>
          <a:bodyPr numCol="1" spcCol="360000"/>
          <a:lstStyle>
            <a:lvl1pPr marL="0" marR="0" indent="0" algn="l" defTabSz="308475" eaLnBrk="1" latinLnBrk="0" hangingPunct="1">
              <a:lnSpc>
                <a:spcPct val="100000"/>
              </a:lnSpc>
              <a:spcBef>
                <a:spcPts val="0"/>
              </a:spcBef>
              <a:spcAft>
                <a:spcPts val="0"/>
              </a:spcAft>
              <a:buClrTx/>
              <a:buSzTx/>
              <a:buFontTx/>
              <a:buNone/>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1pPr>
            <a:lvl2pPr marL="464374"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2pPr>
            <a:lvl3pPr marL="631073"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3pPr>
            <a:lvl4pPr marL="797772"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4pPr>
            <a:lvl5pPr marL="964470"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chemeClr val="bg1"/>
                </a:solidFill>
                <a:uFillTx/>
                <a:latin typeface="Biome" panose="020B0503030204020804" pitchFamily="34" charset="0"/>
                <a:ea typeface="+mn-ea"/>
                <a:cs typeface="Biome" panose="020B0503030204020804" pitchFamily="34" charset="0"/>
                <a:sym typeface="メイリオ"/>
              </a:defRPr>
            </a:lvl5pPr>
            <a:lvl6pPr marL="1131169"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6pPr>
            <a:lvl7pPr marL="1297868"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7pPr>
            <a:lvl8pPr marL="1464566"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8pPr>
            <a:lvl9pPr marL="1631265" marR="0" indent="-297676" algn="l" defTabSz="308475" eaLnBrk="1" latinLnBrk="0" hangingPunct="1">
              <a:lnSpc>
                <a:spcPct val="100000"/>
              </a:lnSpc>
              <a:spcBef>
                <a:spcPts val="0"/>
              </a:spcBef>
              <a:spcAft>
                <a:spcPts val="0"/>
              </a:spcAft>
              <a:buClrTx/>
              <a:buSzPct val="75000"/>
              <a:buFontTx/>
              <a:buChar char="•"/>
              <a:tabLst/>
              <a:defRPr kumimoji="1" sz="2400" b="0" i="0" u="none" strike="noStrike" cap="none" spc="0" baseline="0">
                <a:ln>
                  <a:noFill/>
                </a:ln>
                <a:solidFill>
                  <a:srgbClr val="000000"/>
                </a:solidFill>
                <a:uFillTx/>
                <a:latin typeface="+mn-lt"/>
                <a:ea typeface="+mn-ea"/>
                <a:cs typeface="+mj-cs"/>
                <a:sym typeface="メイリオ"/>
              </a:defRPr>
            </a:lvl9pPr>
          </a:lstStyle>
          <a:p>
            <a:pPr>
              <a:spcBef>
                <a:spcPts val="1200"/>
              </a:spcBef>
            </a:pPr>
            <a:r>
              <a:rPr lang="en-US" kern="0" dirty="0">
                <a:latin typeface="Rakuten Sans" panose="020B0503020203020204" pitchFamily="34" charset="0"/>
                <a:cs typeface="Rakuten Sans" panose="020B0503020203020204" pitchFamily="34" charset="0"/>
              </a:rPr>
              <a:t>These are concepts that may be difficult to explain but are used regularly when writing code.</a:t>
            </a:r>
          </a:p>
          <a:p>
            <a:pPr>
              <a:spcBef>
                <a:spcPts val="1200"/>
              </a:spcBef>
            </a:pPr>
            <a:r>
              <a:rPr lang="en-US" kern="0" dirty="0">
                <a:latin typeface="Rakuten Sans" panose="020B0503020203020204" pitchFamily="34" charset="0"/>
                <a:cs typeface="Rakuten Sans" panose="020B0503020203020204" pitchFamily="34" charset="0"/>
              </a:rPr>
              <a:t>The basic intuition is that a Monads combine two computations into one larger computation. They make it possible to compose functions where this seems to be impossible.</a:t>
            </a:r>
          </a:p>
          <a:p>
            <a:pPr>
              <a:spcBef>
                <a:spcPts val="1200"/>
              </a:spcBef>
            </a:pPr>
            <a:r>
              <a:rPr lang="en-US" kern="0" dirty="0">
                <a:latin typeface="Rakuten Sans" panose="020B0503020203020204" pitchFamily="34" charset="0"/>
                <a:cs typeface="Rakuten Sans" panose="020B0503020203020204" pitchFamily="34" charset="0"/>
              </a:rPr>
              <a:t>For more info about </a:t>
            </a:r>
            <a:r>
              <a:rPr lang="en-US" sz="2400" kern="0" dirty="0">
                <a:latin typeface="Rakuten Sans" panose="020B0503020203020204" pitchFamily="34" charset="0"/>
                <a:cs typeface="Rakuten Sans" panose="020B0503020203020204" pitchFamily="34" charset="0"/>
              </a:rPr>
              <a:t>Functors, </a:t>
            </a:r>
            <a:r>
              <a:rPr lang="en-US" sz="2400" kern="0" dirty="0" err="1">
                <a:latin typeface="Rakuten Sans" panose="020B0503020203020204" pitchFamily="34" charset="0"/>
                <a:cs typeface="Rakuten Sans" panose="020B0503020203020204" pitchFamily="34" charset="0"/>
              </a:rPr>
              <a:t>Applicatives</a:t>
            </a:r>
            <a:r>
              <a:rPr lang="en-US" sz="2400" kern="0" dirty="0">
                <a:latin typeface="Rakuten Sans" panose="020B0503020203020204" pitchFamily="34" charset="0"/>
                <a:cs typeface="Rakuten Sans" panose="020B0503020203020204" pitchFamily="34" charset="0"/>
              </a:rPr>
              <a:t>, And Monads</a:t>
            </a:r>
            <a:r>
              <a:rPr lang="en-US" kern="0" dirty="0">
                <a:latin typeface="Rakuten Sans" panose="020B0503020203020204" pitchFamily="34" charset="0"/>
                <a:cs typeface="Rakuten Sans" panose="020B0503020203020204" pitchFamily="34" charset="0"/>
              </a:rPr>
              <a:t>:</a:t>
            </a:r>
          </a:p>
          <a:p>
            <a:pPr>
              <a:spcBef>
                <a:spcPts val="1200"/>
              </a:spcBef>
            </a:pPr>
            <a:r>
              <a:rPr lang="en-US" sz="1800" kern="0" dirty="0">
                <a:latin typeface="Rakuten Sans" panose="020B0503020203020204" pitchFamily="34" charset="0"/>
                <a:cs typeface="Rakuten Sans" panose="020B0503020203020204" pitchFamily="34" charset="0"/>
                <a:hlinkClick r:id="rId2">
                  <a:extLst>
                    <a:ext uri="{A12FA001-AC4F-418D-AE19-62706E023703}">
                      <ahyp:hlinkClr xmlns:ahyp="http://schemas.microsoft.com/office/drawing/2018/hyperlinkcolor" val="tx"/>
                    </a:ext>
                  </a:extLst>
                </a:hlinkClick>
              </a:rPr>
              <a:t>https://lucamug.medium.com/functors-applicatives-and-monads-in-pictures-784c2b5786f7</a:t>
            </a:r>
            <a:endParaRPr lang="en-US" sz="1800" kern="0" dirty="0">
              <a:latin typeface="Rakuten Sans" panose="020B0503020203020204" pitchFamily="34" charset="0"/>
              <a:cs typeface="Rakuten Sans" panose="020B0503020203020204" pitchFamily="34" charset="0"/>
            </a:endParaRPr>
          </a:p>
          <a:p>
            <a:pPr>
              <a:spcBef>
                <a:spcPts val="1200"/>
              </a:spcBef>
            </a:pPr>
            <a:r>
              <a:rPr lang="en-US" sz="1800" kern="0" dirty="0">
                <a:latin typeface="Rakuten Sans" panose="020B0503020203020204" pitchFamily="34" charset="0"/>
                <a:cs typeface="Rakuten Sans" panose="020B0503020203020204" pitchFamily="34" charset="0"/>
                <a:hlinkClick r:id="rId3">
                  <a:extLst>
                    <a:ext uri="{A12FA001-AC4F-418D-AE19-62706E023703}">
                      <ahyp:hlinkClr xmlns:ahyp="http://schemas.microsoft.com/office/drawing/2018/hyperlinkcolor" val="tx"/>
                    </a:ext>
                  </a:extLst>
                </a:hlinkClick>
              </a:rPr>
              <a:t>https://jxxcarlson.medium.com/monads-in-elm-6135f573e8f</a:t>
            </a:r>
            <a:endParaRPr lang="en-US" sz="1800" kern="0" dirty="0">
              <a:latin typeface="Rakuten Sans" panose="020B0503020203020204" pitchFamily="34" charset="0"/>
              <a:cs typeface="Rakuten Sans" panose="020B0503020203020204" pitchFamily="34" charset="0"/>
            </a:endParaRPr>
          </a:p>
          <a:p>
            <a:pPr>
              <a:spcBef>
                <a:spcPts val="1200"/>
              </a:spcBef>
            </a:pPr>
            <a:endParaRPr lang="en-US" sz="1800" kern="0" dirty="0">
              <a:latin typeface="Rakuten Sans" panose="020B0503020203020204" pitchFamily="34" charset="0"/>
              <a:cs typeface="Rakuten Sans" panose="020B0503020203020204" pitchFamily="34" charset="0"/>
            </a:endParaRPr>
          </a:p>
          <a:p>
            <a:pPr>
              <a:spcBef>
                <a:spcPts val="1200"/>
              </a:spcBef>
            </a:pPr>
            <a:endParaRPr lang="en-US" kern="0" dirty="0">
              <a:latin typeface="Rakuten Sans" panose="020B0503020203020204" pitchFamily="34" charset="0"/>
              <a:cs typeface="Rakuten Sans" panose="020B0503020203020204" pitchFamily="34" charset="0"/>
            </a:endParaRPr>
          </a:p>
        </p:txBody>
      </p:sp>
      <p:pic>
        <p:nvPicPr>
          <p:cNvPr id="1026" name="Picture 2">
            <a:extLst>
              <a:ext uri="{FF2B5EF4-FFF2-40B4-BE49-F238E27FC236}">
                <a16:creationId xmlns:a16="http://schemas.microsoft.com/office/drawing/2014/main" id="{455174ED-B95E-918A-1465-A2237CA82D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78765" y="2218619"/>
            <a:ext cx="3737351" cy="2571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328097"/>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55CED7-792A-B79E-80A2-110F023E5A03}"/>
              </a:ext>
            </a:extLst>
          </p:cNvPr>
          <p:cNvSpPr txBox="1"/>
          <p:nvPr/>
        </p:nvSpPr>
        <p:spPr>
          <a:xfrm>
            <a:off x="334963" y="340161"/>
            <a:ext cx="10466387" cy="1377077"/>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kern="0" dirty="0">
                <a:latin typeface="Rakuten Sans" panose="020B0503020203020204" pitchFamily="34" charset="0"/>
                <a:cs typeface="Rakuten Sans" panose="020B0503020203020204" pitchFamily="34" charset="0"/>
              </a:rPr>
              <a:t>No runtime exceptions</a:t>
            </a:r>
            <a:endParaRPr lang="en-US" sz="3200" dirty="0">
              <a:solidFill>
                <a:schemeClr val="accent5">
                  <a:lumMod val="60000"/>
                  <a:lumOff val="40000"/>
                </a:schemeClr>
              </a:solidFill>
              <a:latin typeface="Rakuten Sans" panose="020B0503020203020204" pitchFamily="34" charset="0"/>
              <a:cs typeface="Rakuten Sans" panose="020B0503020203020204" pitchFamily="34" charset="0"/>
            </a:endParaRPr>
          </a:p>
        </p:txBody>
      </p:sp>
      <p:sp>
        <p:nvSpPr>
          <p:cNvPr id="6" name="TextBox 5">
            <a:extLst>
              <a:ext uri="{FF2B5EF4-FFF2-40B4-BE49-F238E27FC236}">
                <a16:creationId xmlns:a16="http://schemas.microsoft.com/office/drawing/2014/main" id="{2296987D-AC5E-5C5D-767C-8EF32E5A4F62}"/>
              </a:ext>
            </a:extLst>
          </p:cNvPr>
          <p:cNvSpPr txBox="1"/>
          <p:nvPr/>
        </p:nvSpPr>
        <p:spPr>
          <a:xfrm>
            <a:off x="955196" y="1884580"/>
            <a:ext cx="10466387" cy="1377077"/>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2400" kern="0" dirty="0">
                <a:latin typeface="Rakuten Sans" panose="020B0503020203020204" pitchFamily="34" charset="0"/>
                <a:cs typeface="Rakuten Sans" panose="020B0503020203020204" pitchFamily="34" charset="0"/>
              </a:rPr>
              <a:t>The Hindley–Milner type system in conjunction with other characteristics guarantees no runtime exceptions. This means that all possible errors are intercepted before deploying the code to production. Some of these characteristics are:</a:t>
            </a:r>
          </a:p>
          <a:p>
            <a:pPr algn="l"/>
            <a:endParaRPr lang="en-US" sz="2400" kern="0" dirty="0">
              <a:latin typeface="Rakuten Sans" panose="020B0503020203020204" pitchFamily="34" charset="0"/>
              <a:cs typeface="Rakuten Sans" panose="020B0503020203020204" pitchFamily="34" charset="0"/>
            </a:endParaRPr>
          </a:p>
          <a:p>
            <a:pPr marL="342900" indent="-342900" algn="l">
              <a:buFont typeface="Arial" panose="020B0604020202020204" pitchFamily="34" charset="0"/>
              <a:buChar char="•"/>
            </a:pPr>
            <a:r>
              <a:rPr lang="en-US" sz="2400" kern="0" dirty="0">
                <a:latin typeface="Rakuten Sans" panose="020B0503020203020204" pitchFamily="34" charset="0"/>
                <a:cs typeface="Rakuten Sans" panose="020B0503020203020204" pitchFamily="34" charset="0"/>
              </a:rPr>
              <a:t>Replace throwing exceptions with types. For example “Maybe”, ”Result”, “Either”</a:t>
            </a:r>
          </a:p>
          <a:p>
            <a:pPr marL="342900" indent="-342900" algn="l">
              <a:buFont typeface="Arial" panose="020B0604020202020204" pitchFamily="34" charset="0"/>
              <a:buChar char="•"/>
            </a:pPr>
            <a:r>
              <a:rPr lang="en-US" sz="2400" kern="0" dirty="0">
                <a:latin typeface="Rakuten Sans" panose="020B0503020203020204" pitchFamily="34" charset="0"/>
                <a:cs typeface="Rakuten Sans" panose="020B0503020203020204" pitchFamily="34" charset="0"/>
              </a:rPr>
              <a:t>Move the concept of null and undefined into the type system</a:t>
            </a:r>
          </a:p>
          <a:p>
            <a:pPr marL="342900" indent="-342900" algn="l">
              <a:buFont typeface="Arial" panose="020B0604020202020204" pitchFamily="34" charset="0"/>
              <a:buChar char="•"/>
            </a:pPr>
            <a:r>
              <a:rPr lang="en-US" sz="2400" kern="0" dirty="0">
                <a:latin typeface="Rakuten Sans" panose="020B0503020203020204" pitchFamily="34" charset="0"/>
                <a:cs typeface="Rakuten Sans" panose="020B0503020203020204" pitchFamily="34" charset="0"/>
              </a:rPr>
              <a:t>Enforce that all the code is typed. For example, JSON structure need to be parsed and converted </a:t>
            </a:r>
          </a:p>
          <a:p>
            <a:pPr marL="342900" indent="-342900" algn="l">
              <a:buFont typeface="Arial" panose="020B0604020202020204" pitchFamily="34" charset="0"/>
              <a:buChar char="•"/>
            </a:pPr>
            <a:endParaRPr lang="en-US" sz="2400" dirty="0">
              <a:latin typeface="Rakuten Sans" panose="020B0503020203020204" pitchFamily="34" charset="0"/>
              <a:cs typeface="Rakuten Sans" panose="020B0503020203020204" pitchFamily="34" charset="0"/>
            </a:endParaRPr>
          </a:p>
        </p:txBody>
      </p:sp>
    </p:spTree>
    <p:extLst>
      <p:ext uri="{BB962C8B-B14F-4D97-AF65-F5344CB8AC3E}">
        <p14:creationId xmlns:p14="http://schemas.microsoft.com/office/powerpoint/2010/main" val="4051895107"/>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55CED7-792A-B79E-80A2-110F023E5A03}"/>
              </a:ext>
            </a:extLst>
          </p:cNvPr>
          <p:cNvSpPr txBox="1"/>
          <p:nvPr/>
        </p:nvSpPr>
        <p:spPr>
          <a:xfrm>
            <a:off x="334963" y="340161"/>
            <a:ext cx="10466387" cy="1377077"/>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kern="0" dirty="0">
                <a:latin typeface="Rakuten Sans" panose="020B0503020203020204" pitchFamily="34" charset="0"/>
                <a:cs typeface="Rakuten Sans" panose="020B0503020203020204" pitchFamily="34" charset="0"/>
              </a:rPr>
              <a:t>No runtime exceptions – The Maybe type</a:t>
            </a:r>
            <a:endParaRPr lang="en-US" sz="3200" dirty="0">
              <a:solidFill>
                <a:schemeClr val="accent5">
                  <a:lumMod val="60000"/>
                  <a:lumOff val="40000"/>
                </a:schemeClr>
              </a:solidFill>
              <a:latin typeface="Rakuten Sans" panose="020B0503020203020204" pitchFamily="34" charset="0"/>
              <a:cs typeface="Rakuten Sans" panose="020B0503020203020204" pitchFamily="34" charset="0"/>
            </a:endParaRPr>
          </a:p>
        </p:txBody>
      </p:sp>
      <p:sp>
        <p:nvSpPr>
          <p:cNvPr id="6" name="TextBox 5">
            <a:extLst>
              <a:ext uri="{FF2B5EF4-FFF2-40B4-BE49-F238E27FC236}">
                <a16:creationId xmlns:a16="http://schemas.microsoft.com/office/drawing/2014/main" id="{2296987D-AC5E-5C5D-767C-8EF32E5A4F62}"/>
              </a:ext>
            </a:extLst>
          </p:cNvPr>
          <p:cNvSpPr txBox="1"/>
          <p:nvPr/>
        </p:nvSpPr>
        <p:spPr>
          <a:xfrm>
            <a:off x="334964" y="1182829"/>
            <a:ext cx="11522074" cy="5441252"/>
          </a:xfrm>
          <a:prstGeom prst="rect">
            <a:avLst/>
          </a:prstGeom>
          <a:noFill/>
          <a:ln>
            <a:noFill/>
          </a:ln>
        </p:spPr>
        <p:txBody>
          <a:bodyPr wrap="square" lIns="270000" tIns="270000" rIns="270000" bIns="270000" numCol="2" spcCol="36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1600" kern="0" dirty="0">
                <a:latin typeface="Rakuten Sans" panose="020B0503020203020204" pitchFamily="34" charset="0"/>
                <a:cs typeface="Rakuten Sans" panose="020B0503020203020204" pitchFamily="34" charset="0"/>
              </a:rPr>
              <a:t>As example, let’s see how null and undefined can be embedded in the type system using the Maybe type (called also Option type). The Maybe type in several languages such as Haskell, Elm, Idris, </a:t>
            </a:r>
            <a:r>
              <a:rPr lang="en-US" sz="1600" kern="0" dirty="0" err="1">
                <a:latin typeface="Rakuten Sans" panose="020B0503020203020204" pitchFamily="34" charset="0"/>
                <a:cs typeface="Rakuten Sans" panose="020B0503020203020204" pitchFamily="34" charset="0"/>
              </a:rPr>
              <a:t>Agda</a:t>
            </a:r>
            <a:r>
              <a:rPr lang="en-US" sz="1600" kern="0" dirty="0">
                <a:latin typeface="Rakuten Sans" panose="020B0503020203020204" pitchFamily="34" charset="0"/>
                <a:cs typeface="Rakuten Sans" panose="020B0503020203020204" pitchFamily="34" charset="0"/>
              </a:rPr>
              <a:t>, etc. is defined as:</a:t>
            </a:r>
          </a:p>
          <a:p>
            <a:pPr algn="l"/>
            <a:endParaRPr lang="en-US" sz="1600" kern="0" dirty="0">
              <a:latin typeface="Rakuten Sans" panose="020B0503020203020204" pitchFamily="34" charset="0"/>
              <a:cs typeface="Rakuten Sans" panose="020B0503020203020204" pitchFamily="34" charset="0"/>
            </a:endParaRPr>
          </a:p>
          <a:p>
            <a:pPr algn="l"/>
            <a:r>
              <a:rPr lang="en-US" sz="1600" kern="0" dirty="0">
                <a:highlight>
                  <a:srgbClr val="000000"/>
                </a:highlight>
                <a:latin typeface="Andale Mono" panose="020B0509000000000004" pitchFamily="49" charset="0"/>
                <a:ea typeface="Fira Code" panose="020B0809050000020004" pitchFamily="49" charset="0"/>
                <a:cs typeface="Rakuten Sans" panose="020B0503020203020204" pitchFamily="34" charset="0"/>
              </a:rPr>
              <a:t>Maybe a = Just a | Nothing</a:t>
            </a:r>
          </a:p>
          <a:p>
            <a:pPr algn="l"/>
            <a:endParaRPr lang="en-US" sz="1600" kern="0" dirty="0">
              <a:latin typeface="Rakuten Sans" panose="020B0503020203020204" pitchFamily="34" charset="0"/>
              <a:cs typeface="Rakuten Sans" panose="020B0503020203020204" pitchFamily="34" charset="0"/>
            </a:endParaRPr>
          </a:p>
          <a:p>
            <a:pPr algn="l"/>
            <a:r>
              <a:rPr lang="en-US" sz="1600" kern="0" dirty="0">
                <a:latin typeface="Rakuten Sans" panose="020B0503020203020204" pitchFamily="34" charset="0"/>
                <a:cs typeface="Rakuten Sans" panose="020B0503020203020204" pitchFamily="34" charset="0"/>
              </a:rPr>
              <a:t>This, in plain English, means that whenever you get a Maybe a, that is like a closed container that either contains some data of type a (Int, String, Boolean, etc.) or contains nothing, it may be empty.</a:t>
            </a:r>
          </a:p>
          <a:p>
            <a:pPr algn="l"/>
            <a:endParaRPr lang="en-US" sz="1600" kern="0" dirty="0">
              <a:latin typeface="Rakuten Sans" panose="020B0503020203020204" pitchFamily="34" charset="0"/>
              <a:cs typeface="Rakuten Sans" panose="020B0503020203020204" pitchFamily="34" charset="0"/>
            </a:endParaRPr>
          </a:p>
          <a:p>
            <a:pPr algn="l"/>
            <a:r>
              <a:rPr lang="en-US" sz="1600" kern="0" dirty="0">
                <a:latin typeface="Rakuten Sans" panose="020B0503020203020204" pitchFamily="34" charset="0"/>
                <a:cs typeface="Rakuten Sans" panose="020B0503020203020204" pitchFamily="34" charset="0"/>
              </a:rPr>
              <a:t>This can be useful when functions may fail. For example, let’s consider a function that convert a string to a number that may fail if a string does not contain a number. The type annotation of such function can be</a:t>
            </a:r>
          </a:p>
          <a:p>
            <a:pPr algn="l"/>
            <a:endParaRPr lang="en-US" sz="1600" kern="0" dirty="0">
              <a:latin typeface="Rakuten Sans" panose="020B0503020203020204" pitchFamily="34" charset="0"/>
              <a:cs typeface="Rakuten Sans" panose="020B0503020203020204" pitchFamily="34" charset="0"/>
            </a:endParaRPr>
          </a:p>
          <a:p>
            <a:pPr algn="l"/>
            <a:r>
              <a:rPr lang="en-US" sz="1600" kern="0" dirty="0" err="1">
                <a:highlight>
                  <a:srgbClr val="000000"/>
                </a:highlight>
                <a:latin typeface="Andale Mono" panose="020B0509000000000004" pitchFamily="49" charset="0"/>
                <a:ea typeface="Fira Code" panose="020B0809050000020004" pitchFamily="49" charset="0"/>
                <a:cs typeface="Rakuten Sans" panose="020B0503020203020204" pitchFamily="34" charset="0"/>
              </a:rPr>
              <a:t>stringToNumber</a:t>
            </a:r>
            <a:r>
              <a:rPr lang="en-US" sz="1600" kern="0" dirty="0">
                <a:highlight>
                  <a:srgbClr val="000000"/>
                </a:highlight>
                <a:latin typeface="Andale Mono" panose="020B0509000000000004" pitchFamily="49" charset="0"/>
                <a:ea typeface="Fira Code" panose="020B0809050000020004" pitchFamily="49" charset="0"/>
                <a:cs typeface="Rakuten Sans" panose="020B0503020203020204" pitchFamily="34" charset="0"/>
              </a:rPr>
              <a:t>: String -&gt; Maybe Int</a:t>
            </a:r>
          </a:p>
          <a:p>
            <a:pPr algn="l"/>
            <a:endParaRPr lang="en-US" sz="1600" kern="0" dirty="0">
              <a:latin typeface="Rakuten Sans" panose="020B0503020203020204" pitchFamily="34" charset="0"/>
              <a:cs typeface="Rakuten Sans" panose="020B0503020203020204" pitchFamily="34" charset="0"/>
            </a:endParaRPr>
          </a:p>
          <a:p>
            <a:pPr algn="l"/>
            <a:r>
              <a:rPr lang="en-US" sz="1600" kern="0" dirty="0">
                <a:latin typeface="Rakuten Sans" panose="020B0503020203020204" pitchFamily="34" charset="0"/>
                <a:cs typeface="Rakuten Sans" panose="020B0503020203020204" pitchFamily="34" charset="0"/>
              </a:rPr>
              <a:t>Once you get your result as Maybe Int, you cannot use in math calculation yet, because it is inside the container. So you need to open first. For example, to add this number to 3, we can do</a:t>
            </a:r>
          </a:p>
          <a:p>
            <a:pPr algn="l"/>
            <a:endParaRPr lang="en-US" sz="1600" kern="0" dirty="0">
              <a:latin typeface="Rakuten Sans" panose="020B0503020203020204" pitchFamily="34" charset="0"/>
              <a:cs typeface="Rakuten Sans" panose="020B0503020203020204" pitchFamily="34" charset="0"/>
            </a:endParaRPr>
          </a:p>
          <a:p>
            <a:pPr algn="l"/>
            <a:r>
              <a:rPr lang="en-US" sz="1600" kern="0" dirty="0">
                <a:highlight>
                  <a:srgbClr val="000000"/>
                </a:highlight>
                <a:latin typeface="Andale Mono" panose="020B0509000000000004" pitchFamily="49" charset="0"/>
                <a:ea typeface="Fira Code" panose="020B0809050000020004" pitchFamily="49" charset="0"/>
                <a:cs typeface="Rakuten Sans" panose="020B0503020203020204" pitchFamily="34" charset="0"/>
              </a:rPr>
              <a:t>case (</a:t>
            </a:r>
            <a:r>
              <a:rPr lang="en-US" sz="1600" kern="0" dirty="0" err="1">
                <a:highlight>
                  <a:srgbClr val="000000"/>
                </a:highlight>
                <a:latin typeface="Andale Mono" panose="020B0509000000000004" pitchFamily="49" charset="0"/>
                <a:ea typeface="Fira Code" panose="020B0809050000020004" pitchFamily="49" charset="0"/>
                <a:cs typeface="Rakuten Sans" panose="020B0503020203020204" pitchFamily="34" charset="0"/>
              </a:rPr>
              <a:t>stringToNumber</a:t>
            </a:r>
            <a:r>
              <a:rPr lang="en-US" sz="1600" kern="0" dirty="0">
                <a:highlight>
                  <a:srgbClr val="000000"/>
                </a:highlight>
                <a:latin typeface="Andale Mono" panose="020B0509000000000004" pitchFamily="49" charset="0"/>
                <a:ea typeface="Fira Code" panose="020B0809050000020004" pitchFamily="49" charset="0"/>
                <a:cs typeface="Rakuten Sans" panose="020B0503020203020204" pitchFamily="34" charset="0"/>
              </a:rPr>
              <a:t> string) of</a:t>
            </a:r>
          </a:p>
          <a:p>
            <a:pPr algn="l"/>
            <a:r>
              <a:rPr lang="en-US" sz="1600" kern="0" dirty="0">
                <a:highlight>
                  <a:srgbClr val="000000"/>
                </a:highlight>
                <a:latin typeface="Andale Mono" panose="020B0509000000000004" pitchFamily="49" charset="0"/>
                <a:ea typeface="Fira Code" panose="020B0809050000020004" pitchFamily="49" charset="0"/>
                <a:cs typeface="Rakuten Sans" panose="020B0503020203020204" pitchFamily="34" charset="0"/>
              </a:rPr>
              <a:t>    Just number -&gt; Just (number + 3)</a:t>
            </a:r>
          </a:p>
          <a:p>
            <a:pPr algn="l"/>
            <a:r>
              <a:rPr lang="en-US" sz="1600" kern="0" dirty="0">
                <a:highlight>
                  <a:srgbClr val="000000"/>
                </a:highlight>
                <a:latin typeface="Andale Mono" panose="020B0509000000000004" pitchFamily="49" charset="0"/>
                <a:ea typeface="Fira Code" panose="020B0809050000020004" pitchFamily="49" charset="0"/>
                <a:cs typeface="Rakuten Sans" panose="020B0503020203020204" pitchFamily="34" charset="0"/>
              </a:rPr>
              <a:t>    Nothing     -&gt; Nothing</a:t>
            </a:r>
          </a:p>
          <a:p>
            <a:pPr algn="l"/>
            <a:endParaRPr lang="en-US" sz="1600" kern="0" dirty="0">
              <a:latin typeface="Rakuten Sans" panose="020B0503020203020204" pitchFamily="34" charset="0"/>
              <a:cs typeface="Rakuten Sans" panose="020B0503020203020204" pitchFamily="34" charset="0"/>
            </a:endParaRPr>
          </a:p>
          <a:p>
            <a:pPr algn="l"/>
            <a:r>
              <a:rPr lang="en-US" sz="1600" kern="0" dirty="0">
                <a:latin typeface="Rakuten Sans" panose="020B0503020203020204" pitchFamily="34" charset="0"/>
                <a:cs typeface="Rakuten Sans" panose="020B0503020203020204" pitchFamily="34" charset="0"/>
              </a:rPr>
              <a:t>Note how we need to keep using the Maybe type. The problem of the conversion must propagate down into our code until, somewhere, we will be finally able to deal with it, maybe showing an error to our user “Sorry but the value provided is not containing a number”. This is how some functional language could get rid of null.</a:t>
            </a:r>
          </a:p>
          <a:p>
            <a:pPr algn="l"/>
            <a:r>
              <a:rPr lang="en-US" sz="1200" kern="0" dirty="0">
                <a:latin typeface="Rakuten Sans" panose="020B0503020203020204" pitchFamily="34" charset="0"/>
                <a:cs typeface="Rakuten Sans" panose="020B0503020203020204" pitchFamily="34" charset="0"/>
                <a:hlinkClick r:id="rId2">
                  <a:extLst>
                    <a:ext uri="{A12FA001-AC4F-418D-AE19-62706E023703}">
                      <ahyp:hlinkClr xmlns:ahyp="http://schemas.microsoft.com/office/drawing/2018/hyperlinkcolor" val="tx"/>
                    </a:ext>
                  </a:extLst>
                </a:hlinkClick>
              </a:rPr>
              <a:t>https://en.wikipedia.org/wiki/Option_type</a:t>
            </a:r>
            <a:endParaRPr lang="en-US" sz="1200" kern="0" dirty="0">
              <a:latin typeface="Rakuten Sans" panose="020B0503020203020204" pitchFamily="34" charset="0"/>
              <a:cs typeface="Rakuten Sans" panose="020B0503020203020204" pitchFamily="34" charset="0"/>
            </a:endParaRPr>
          </a:p>
        </p:txBody>
      </p:sp>
    </p:spTree>
    <p:extLst>
      <p:ext uri="{BB962C8B-B14F-4D97-AF65-F5344CB8AC3E}">
        <p14:creationId xmlns:p14="http://schemas.microsoft.com/office/powerpoint/2010/main" val="1198838260"/>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55CED7-792A-B79E-80A2-110F023E5A03}"/>
              </a:ext>
            </a:extLst>
          </p:cNvPr>
          <p:cNvSpPr txBox="1"/>
          <p:nvPr/>
        </p:nvSpPr>
        <p:spPr>
          <a:xfrm>
            <a:off x="334963" y="471112"/>
            <a:ext cx="11522075" cy="1377077"/>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4000" kern="0" dirty="0">
                <a:latin typeface="Rakuten Sans" panose="020B0503020203020204" pitchFamily="34" charset="0"/>
                <a:cs typeface="Rakuten Sans" panose="020B0503020203020204" pitchFamily="34" charset="0"/>
              </a:rPr>
              <a:t>Advanced</a:t>
            </a:r>
            <a:r>
              <a:rPr lang="en-US" sz="4000" b="1" kern="0" dirty="0">
                <a:latin typeface="Rakuten Sans" panose="020B0503020203020204" pitchFamily="34" charset="0"/>
                <a:cs typeface="Rakuten Sans" panose="020B0503020203020204" pitchFamily="34" charset="0"/>
              </a:rPr>
              <a:t>:</a:t>
            </a:r>
            <a:endParaRPr lang="en-US" sz="4000" kern="0" dirty="0">
              <a:latin typeface="Rakuten Sans" panose="020B0503020203020204" pitchFamily="34" charset="0"/>
              <a:cs typeface="Rakuten Sans" panose="020B0503020203020204" pitchFamily="34" charset="0"/>
            </a:endParaRPr>
          </a:p>
          <a:p>
            <a:pPr algn="l"/>
            <a:r>
              <a:rPr lang="en-US" sz="4000" kern="0" dirty="0">
                <a:latin typeface="Rakuten Sans" panose="020B0503020203020204" pitchFamily="34" charset="0"/>
                <a:cs typeface="Rakuten Sans" panose="020B0503020203020204" pitchFamily="34" charset="0"/>
              </a:rPr>
              <a:t>Lambda Calculus and Category Theory</a:t>
            </a:r>
          </a:p>
        </p:txBody>
      </p:sp>
      <p:sp>
        <p:nvSpPr>
          <p:cNvPr id="5" name="TextBox 4">
            <a:extLst>
              <a:ext uri="{FF2B5EF4-FFF2-40B4-BE49-F238E27FC236}">
                <a16:creationId xmlns:a16="http://schemas.microsoft.com/office/drawing/2014/main" id="{D70920BF-113B-5204-AA31-6BEBDF910FDA}"/>
              </a:ext>
            </a:extLst>
          </p:cNvPr>
          <p:cNvSpPr txBox="1"/>
          <p:nvPr/>
        </p:nvSpPr>
        <p:spPr>
          <a:xfrm>
            <a:off x="1496551" y="2703949"/>
            <a:ext cx="9198898" cy="1377077"/>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r>
              <a:rPr lang="en-US" kern="0" dirty="0">
                <a:latin typeface="Rakuten Sans" panose="020B0503020203020204" pitchFamily="34" charset="0"/>
                <a:cs typeface="Rakuten Sans" panose="020B0503020203020204" pitchFamily="34" charset="0"/>
              </a:rPr>
              <a:t>There are other theories related to functional programming that are not strictly necessary to learn to write functional code, but they can deepen your understanding of functional programming.</a:t>
            </a:r>
          </a:p>
        </p:txBody>
      </p:sp>
    </p:spTree>
    <p:extLst>
      <p:ext uri="{BB962C8B-B14F-4D97-AF65-F5344CB8AC3E}">
        <p14:creationId xmlns:p14="http://schemas.microsoft.com/office/powerpoint/2010/main" val="116343673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17FD70-CC18-87F8-4255-B86135C57B8C}"/>
              </a:ext>
            </a:extLst>
          </p:cNvPr>
          <p:cNvSpPr txBox="1"/>
          <p:nvPr/>
        </p:nvSpPr>
        <p:spPr>
          <a:xfrm>
            <a:off x="1783248" y="2101544"/>
            <a:ext cx="8625504" cy="2594633"/>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r>
              <a:rPr lang="en-US" dirty="0">
                <a:latin typeface="Rakuten Sans" panose="020B0503020203020204" pitchFamily="34" charset="0"/>
                <a:cs typeface="Rakuten Sans" panose="020B0503020203020204" pitchFamily="34" charset="0"/>
              </a:rPr>
              <a:t>We defined "Functional Programming".</a:t>
            </a:r>
          </a:p>
          <a:p>
            <a:endParaRPr lang="en-US" dirty="0">
              <a:latin typeface="Rakuten Sans" panose="020B0503020203020204" pitchFamily="34" charset="0"/>
              <a:cs typeface="Rakuten Sans" panose="020B0503020203020204" pitchFamily="34" charset="0"/>
            </a:endParaRPr>
          </a:p>
          <a:p>
            <a:endParaRPr lang="en-US" dirty="0">
              <a:latin typeface="Rakuten Sans" panose="020B0503020203020204" pitchFamily="34" charset="0"/>
              <a:cs typeface="Rakuten Sans" panose="020B0503020203020204" pitchFamily="34" charset="0"/>
            </a:endParaRPr>
          </a:p>
          <a:p>
            <a:r>
              <a:rPr lang="en-US" dirty="0">
                <a:latin typeface="Rakuten Sans" panose="020B0503020203020204" pitchFamily="34" charset="0"/>
                <a:cs typeface="Rakuten Sans" panose="020B0503020203020204" pitchFamily="34" charset="0"/>
              </a:rPr>
              <a:t>How can we define a “Functional Programming </a:t>
            </a:r>
            <a:r>
              <a:rPr lang="en-US" dirty="0">
                <a:solidFill>
                  <a:srgbClr val="FFFF00"/>
                </a:solidFill>
                <a:latin typeface="Rakuten Sans" panose="020B0503020203020204" pitchFamily="34" charset="0"/>
                <a:cs typeface="Rakuten Sans" panose="020B0503020203020204" pitchFamily="34" charset="0"/>
              </a:rPr>
              <a:t>Language</a:t>
            </a:r>
            <a:r>
              <a:rPr lang="en-US" dirty="0">
                <a:latin typeface="Rakuten Sans" panose="020B0503020203020204" pitchFamily="34" charset="0"/>
                <a:cs typeface="Rakuten Sans" panose="020B0503020203020204" pitchFamily="34" charset="0"/>
              </a:rPr>
              <a:t>“ now?</a:t>
            </a:r>
          </a:p>
        </p:txBody>
      </p:sp>
    </p:spTree>
    <p:extLst>
      <p:ext uri="{BB962C8B-B14F-4D97-AF65-F5344CB8AC3E}">
        <p14:creationId xmlns:p14="http://schemas.microsoft.com/office/powerpoint/2010/main" val="2777765635"/>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68F2311F-CD57-637A-66CA-0033C1DD6DCF}"/>
              </a:ext>
            </a:extLst>
          </p:cNvPr>
          <p:cNvSpPr/>
          <p:nvPr/>
        </p:nvSpPr>
        <p:spPr>
          <a:xfrm>
            <a:off x="8950361" y="215156"/>
            <a:ext cx="2732442" cy="169970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JP">
              <a:latin typeface="Rakuten Sans" panose="020B0503020203020204" pitchFamily="34" charset="0"/>
              <a:cs typeface="Rakuten Sans" panose="020B0503020203020204" pitchFamily="34" charset="0"/>
            </a:endParaRPr>
          </a:p>
        </p:txBody>
      </p:sp>
      <p:sp>
        <p:nvSpPr>
          <p:cNvPr id="4" name="TextBox 3">
            <a:extLst>
              <a:ext uri="{FF2B5EF4-FFF2-40B4-BE49-F238E27FC236}">
                <a16:creationId xmlns:a16="http://schemas.microsoft.com/office/drawing/2014/main" id="{5D55CED7-792A-B79E-80A2-110F023E5A03}"/>
              </a:ext>
            </a:extLst>
          </p:cNvPr>
          <p:cNvSpPr txBox="1"/>
          <p:nvPr/>
        </p:nvSpPr>
        <p:spPr>
          <a:xfrm>
            <a:off x="324205" y="340161"/>
            <a:ext cx="10466387" cy="1377077"/>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kern="0" dirty="0">
                <a:latin typeface="Rakuten Sans" panose="020B0503020203020204" pitchFamily="34" charset="0"/>
                <a:cs typeface="Rakuten Sans" panose="020B0503020203020204" pitchFamily="34" charset="0"/>
              </a:rPr>
              <a:t>Lambda Calculus</a:t>
            </a:r>
          </a:p>
        </p:txBody>
      </p:sp>
      <p:sp>
        <p:nvSpPr>
          <p:cNvPr id="6" name="TextBox 5">
            <a:extLst>
              <a:ext uri="{FF2B5EF4-FFF2-40B4-BE49-F238E27FC236}">
                <a16:creationId xmlns:a16="http://schemas.microsoft.com/office/drawing/2014/main" id="{2296987D-AC5E-5C5D-767C-8EF32E5A4F62}"/>
              </a:ext>
            </a:extLst>
          </p:cNvPr>
          <p:cNvSpPr txBox="1"/>
          <p:nvPr/>
        </p:nvSpPr>
        <p:spPr>
          <a:xfrm>
            <a:off x="334963" y="1124187"/>
            <a:ext cx="11522075" cy="4859079"/>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2400" kern="0" dirty="0">
                <a:latin typeface="Rakuten Sans" panose="020B0503020203020204" pitchFamily="34" charset="0"/>
                <a:cs typeface="Rakuten Sans" panose="020B0503020203020204" pitchFamily="34" charset="0"/>
              </a:rPr>
              <a:t>As mentioned earlier, Lamba Calculus, sometimes</a:t>
            </a:r>
          </a:p>
          <a:p>
            <a:pPr algn="l"/>
            <a:r>
              <a:rPr lang="en-US" sz="2400" kern="0" dirty="0">
                <a:latin typeface="Rakuten Sans" panose="020B0503020203020204" pitchFamily="34" charset="0"/>
                <a:cs typeface="Rakuten Sans" panose="020B0503020203020204" pitchFamily="34" charset="0"/>
              </a:rPr>
              <a:t>described as the world’s smallest programming </a:t>
            </a:r>
          </a:p>
          <a:p>
            <a:pPr algn="l"/>
            <a:r>
              <a:rPr lang="en-US" sz="2400" kern="0" dirty="0">
                <a:latin typeface="Rakuten Sans" panose="020B0503020203020204" pitchFamily="34" charset="0"/>
                <a:cs typeface="Rakuten Sans" panose="020B0503020203020204" pitchFamily="34" charset="0"/>
              </a:rPr>
              <a:t>language, invented by Alonzo Church is the foundation of functional programming, sometime referred as the  "assembly language" of functional programming. It may not have much of a useful practical application, but it may be interesting to learn it to understand where functional programming is coming from.</a:t>
            </a:r>
          </a:p>
          <a:p>
            <a:pPr algn="l"/>
            <a:endParaRPr lang="en-US" sz="2400" kern="0" dirty="0">
              <a:latin typeface="Rakuten Sans" panose="020B0503020203020204" pitchFamily="34" charset="0"/>
              <a:cs typeface="Rakuten Sans" panose="020B0503020203020204" pitchFamily="34" charset="0"/>
            </a:endParaRPr>
          </a:p>
          <a:p>
            <a:pPr algn="l"/>
            <a:r>
              <a:rPr lang="en-US" sz="2400" kern="0" dirty="0">
                <a:latin typeface="Rakuten Sans" panose="020B0503020203020204" pitchFamily="34" charset="0"/>
                <a:cs typeface="Rakuten Sans" panose="020B0503020203020204" pitchFamily="34" charset="0"/>
              </a:rPr>
              <a:t>In several languages, like </a:t>
            </a:r>
            <a:r>
              <a:rPr lang="en-US" sz="2400" kern="0" dirty="0" err="1">
                <a:latin typeface="Rakuten Sans" panose="020B0503020203020204" pitchFamily="34" charset="0"/>
                <a:cs typeface="Rakuten Sans" panose="020B0503020203020204" pitchFamily="34" charset="0"/>
              </a:rPr>
              <a:t>Pyton</a:t>
            </a:r>
            <a:r>
              <a:rPr lang="en-US" sz="2400" kern="0" dirty="0">
                <a:latin typeface="Rakuten Sans" panose="020B0503020203020204" pitchFamily="34" charset="0"/>
                <a:cs typeface="Rakuten Sans" panose="020B0503020203020204" pitchFamily="34" charset="0"/>
              </a:rPr>
              <a:t>, Java or Lisp, “lambda”, that comes from lambda calculus, means a function without a name.</a:t>
            </a:r>
          </a:p>
          <a:p>
            <a:pPr algn="l"/>
            <a:endParaRPr lang="en-US" sz="2400" kern="0" dirty="0">
              <a:latin typeface="Rakuten Sans" panose="020B0503020203020204" pitchFamily="34" charset="0"/>
              <a:cs typeface="Rakuten Sans" panose="020B0503020203020204" pitchFamily="34" charset="0"/>
            </a:endParaRPr>
          </a:p>
          <a:p>
            <a:pPr algn="l"/>
            <a:r>
              <a:rPr lang="en-US" sz="2400" kern="0" dirty="0">
                <a:latin typeface="Rakuten Sans" panose="020B0503020203020204" pitchFamily="34" charset="0"/>
                <a:cs typeface="Rakuten Sans" panose="020B0503020203020204" pitchFamily="34" charset="0"/>
              </a:rPr>
              <a:t>In other functional languages like Haskell and Elm, ironically, these functions are simply called “anonymous functions”, but are written starting with the character “\” that stand for the character lambda “</a:t>
            </a:r>
            <a:r>
              <a:rPr lang="el-GR" sz="2400" kern="0" dirty="0">
                <a:cs typeface="Rakuten Sans" panose="020B0503020203020204" pitchFamily="34" charset="0"/>
              </a:rPr>
              <a:t>λ</a:t>
            </a:r>
            <a:r>
              <a:rPr lang="en-US" sz="2400" kern="0" dirty="0">
                <a:latin typeface="Rakuten Sans" panose="020B0503020203020204" pitchFamily="34" charset="0"/>
                <a:cs typeface="Rakuten Sans" panose="020B0503020203020204" pitchFamily="34" charset="0"/>
              </a:rPr>
              <a:t>”</a:t>
            </a:r>
          </a:p>
        </p:txBody>
      </p:sp>
      <p:pic>
        <p:nvPicPr>
          <p:cNvPr id="1026" name="Picture 2" descr="Write You a Haskell ( Stephen Diehl )">
            <a:extLst>
              <a:ext uri="{FF2B5EF4-FFF2-40B4-BE49-F238E27FC236}">
                <a16:creationId xmlns:a16="http://schemas.microsoft.com/office/drawing/2014/main" id="{980EB04C-ED8F-89C6-7782-41BB6C1654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7180" y="339475"/>
            <a:ext cx="2324315" cy="1377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616990"/>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55CED7-792A-B79E-80A2-110F023E5A03}"/>
              </a:ext>
            </a:extLst>
          </p:cNvPr>
          <p:cNvSpPr txBox="1"/>
          <p:nvPr/>
        </p:nvSpPr>
        <p:spPr>
          <a:xfrm>
            <a:off x="334963" y="340161"/>
            <a:ext cx="10466387" cy="1377077"/>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kern="0" dirty="0">
                <a:latin typeface="Rakuten Sans" panose="020B0503020203020204" pitchFamily="34" charset="0"/>
                <a:cs typeface="Rakuten Sans" panose="020B0503020203020204" pitchFamily="34" charset="0"/>
              </a:rPr>
              <a:t>Lambda Calculus</a:t>
            </a:r>
          </a:p>
        </p:txBody>
      </p:sp>
      <p:sp>
        <p:nvSpPr>
          <p:cNvPr id="6" name="TextBox 5">
            <a:extLst>
              <a:ext uri="{FF2B5EF4-FFF2-40B4-BE49-F238E27FC236}">
                <a16:creationId xmlns:a16="http://schemas.microsoft.com/office/drawing/2014/main" id="{2296987D-AC5E-5C5D-767C-8EF32E5A4F62}"/>
              </a:ext>
            </a:extLst>
          </p:cNvPr>
          <p:cNvSpPr txBox="1"/>
          <p:nvPr/>
        </p:nvSpPr>
        <p:spPr>
          <a:xfrm>
            <a:off x="141326" y="1397118"/>
            <a:ext cx="5918162" cy="4410158"/>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2000" kern="0" dirty="0">
                <a:latin typeface="Rakuten Sans" panose="020B0503020203020204" pitchFamily="34" charset="0"/>
                <a:cs typeface="Rakuten Sans" panose="020B0503020203020204" pitchFamily="34" charset="0"/>
              </a:rPr>
              <a:t>It is an interesting mental exercise to see how a simple system, only based on three rules: Variables, Abstractions (to define functions) and Applications (used to apply functions to data) can express anything that can be computed. In Lambda Calculus there are no predefined numbers, strings, </a:t>
            </a:r>
            <a:r>
              <a:rPr lang="en-US" sz="2000" kern="0" dirty="0" err="1">
                <a:latin typeface="Rakuten Sans" panose="020B0503020203020204" pitchFamily="34" charset="0"/>
                <a:cs typeface="Rakuten Sans" panose="020B0503020203020204" pitchFamily="34" charset="0"/>
              </a:rPr>
              <a:t>booleans</a:t>
            </a:r>
            <a:r>
              <a:rPr lang="en-US" sz="2000" kern="0" dirty="0">
                <a:latin typeface="Rakuten Sans" panose="020B0503020203020204" pitchFamily="34" charset="0"/>
                <a:cs typeface="Rakuten Sans" panose="020B0503020203020204" pitchFamily="34" charset="0"/>
              </a:rPr>
              <a:t>, operators, like + - * /, objects, datatypes, etc. It is a “universal model of computation” that can be used to simulate any Turing machine. Alonzo Church was the PhD supervisor of Alan Turing).</a:t>
            </a:r>
          </a:p>
        </p:txBody>
      </p:sp>
      <p:pic>
        <p:nvPicPr>
          <p:cNvPr id="3" name="Picture 2" descr="Graphical user interface&#10;&#10;Description automatically generated">
            <a:extLst>
              <a:ext uri="{FF2B5EF4-FFF2-40B4-BE49-F238E27FC236}">
                <a16:creationId xmlns:a16="http://schemas.microsoft.com/office/drawing/2014/main" id="{FF63E7C6-5E77-EBF6-4CEC-AD4B6FD00260}"/>
              </a:ext>
            </a:extLst>
          </p:cNvPr>
          <p:cNvPicPr>
            <a:picLocks noChangeAspect="1"/>
          </p:cNvPicPr>
          <p:nvPr/>
        </p:nvPicPr>
        <p:blipFill rotWithShape="1">
          <a:blip r:embed="rId3">
            <a:extLst>
              <a:ext uri="{28A0092B-C50C-407E-A947-70E740481C1C}">
                <a14:useLocalDpi xmlns:a14="http://schemas.microsoft.com/office/drawing/2010/main" val="0"/>
              </a:ext>
            </a:extLst>
          </a:blip>
          <a:srcRect l="14605" t="2273" r="12182" b="26948"/>
          <a:stretch/>
        </p:blipFill>
        <p:spPr>
          <a:xfrm>
            <a:off x="10801350" y="-5258526"/>
            <a:ext cx="5599761" cy="4042208"/>
          </a:xfrm>
          <a:prstGeom prst="rect">
            <a:avLst/>
          </a:prstGeom>
        </p:spPr>
      </p:pic>
      <p:pic>
        <p:nvPicPr>
          <p:cNvPr id="2" name="Picture 1" descr="https://upload.wikimedia.org/wikipedia/en/a/a6/Alonzo_Church.jpg">
            <a:extLst>
              <a:ext uri="{FF2B5EF4-FFF2-40B4-BE49-F238E27FC236}">
                <a16:creationId xmlns:a16="http://schemas.microsoft.com/office/drawing/2014/main" id="{E2302554-1C94-27AA-7635-34AE026DC4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1711" y="2006026"/>
            <a:ext cx="1897499" cy="25353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EE307B-511B-58FC-5EA4-FFBB57EC9219}"/>
              </a:ext>
            </a:extLst>
          </p:cNvPr>
          <p:cNvSpPr txBox="1"/>
          <p:nvPr/>
        </p:nvSpPr>
        <p:spPr>
          <a:xfrm>
            <a:off x="695325" y="6328855"/>
            <a:ext cx="8911414" cy="415498"/>
          </a:xfrm>
          <a:prstGeom prst="rect">
            <a:avLst/>
          </a:prstGeom>
          <a:noFill/>
        </p:spPr>
        <p:txBody>
          <a:bodyPr wrap="none" rtlCol="0">
            <a:spAutoFit/>
          </a:bodyPr>
          <a:lstStyle/>
          <a:p>
            <a:r>
              <a:rPr kumimoji="1" lang="en-JP" sz="1050" dirty="0">
                <a:solidFill>
                  <a:schemeClr val="bg1"/>
                </a:solidFill>
              </a:rPr>
              <a:t>Image source: </a:t>
            </a:r>
            <a:r>
              <a:rPr kumimoji="1" lang="en-US" sz="1050" dirty="0">
                <a:solidFill>
                  <a:schemeClr val="bg1"/>
                </a:solidFill>
                <a:hlinkClick r:id="rId5">
                  <a:extLst>
                    <a:ext uri="{A12FA001-AC4F-418D-AE19-62706E023703}">
                      <ahyp:hlinkClr xmlns:ahyp="http://schemas.microsoft.com/office/drawing/2018/hyperlinkcolor" val="tx"/>
                    </a:ext>
                  </a:extLst>
                </a:hlinkClick>
              </a:rPr>
              <a:t>https://en.wikipedia.org/wiki/File:Alonzo_Church.jpg</a:t>
            </a:r>
            <a:r>
              <a:rPr kumimoji="1" lang="en-US" sz="1050" dirty="0">
                <a:solidFill>
                  <a:schemeClr val="bg1"/>
                </a:solidFill>
              </a:rPr>
              <a:t> (Accessed on Jul 12, 2024)</a:t>
            </a:r>
          </a:p>
          <a:p>
            <a:r>
              <a:rPr lang="en-US" sz="1050" dirty="0">
                <a:solidFill>
                  <a:schemeClr val="bg1"/>
                </a:solidFill>
              </a:rPr>
              <a:t>Image source: </a:t>
            </a:r>
            <a:r>
              <a:rPr lang="en-US" sz="1050" dirty="0">
                <a:solidFill>
                  <a:schemeClr val="bg1"/>
                </a:solidFill>
                <a:hlinkClick r:id="rId6">
                  <a:extLst>
                    <a:ext uri="{A12FA001-AC4F-418D-AE19-62706E023703}">
                      <ahyp:hlinkClr xmlns:ahyp="http://schemas.microsoft.com/office/drawing/2018/hyperlinkcolor" val="tx"/>
                    </a:ext>
                  </a:extLst>
                </a:hlinkClick>
              </a:rPr>
              <a:t>https://commons.wikimedia.org/wiki/File:Alan_Turing_(1912-1954)_in_1936_at_Princeton_University.jpg</a:t>
            </a:r>
            <a:r>
              <a:rPr lang="en-US" sz="1050" dirty="0">
                <a:solidFill>
                  <a:schemeClr val="bg1"/>
                </a:solidFill>
              </a:rPr>
              <a:t> (Accessed on July 12, 2024)</a:t>
            </a:r>
            <a:endParaRPr kumimoji="1" lang="en-JP" sz="1050" dirty="0">
              <a:solidFill>
                <a:schemeClr val="bg1"/>
              </a:solidFill>
            </a:endParaRPr>
          </a:p>
        </p:txBody>
      </p:sp>
      <p:pic>
        <p:nvPicPr>
          <p:cNvPr id="1026" name="Picture 2">
            <a:extLst>
              <a:ext uri="{FF2B5EF4-FFF2-40B4-BE49-F238E27FC236}">
                <a16:creationId xmlns:a16="http://schemas.microsoft.com/office/drawing/2014/main" id="{329D34B5-438A-9159-04D1-0CDFB048D8B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14" r="12477"/>
          <a:stretch/>
        </p:blipFill>
        <p:spPr bwMode="auto">
          <a:xfrm>
            <a:off x="9274630" y="2006026"/>
            <a:ext cx="1897500" cy="2535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081085"/>
      </p:ext>
    </p:extLst>
  </p:cSld>
  <p:clrMapOvr>
    <a:masterClrMapping/>
  </p:clrMapOvr>
  <p:transition spd="med"/>
  <p:extLst>
    <p:ext uri="{6950BFC3-D8DA-4A85-94F7-54DA5524770B}">
      <p188:commentRel xmlns:p188="http://schemas.microsoft.com/office/powerpoint/2018/8/main" r:id="rId2"/>
    </p:ext>
  </p:extLs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D7C5766-334D-CFC2-1B28-4FA841ABC477}"/>
              </a:ext>
            </a:extLst>
          </p:cNvPr>
          <p:cNvSpPr/>
          <p:nvPr/>
        </p:nvSpPr>
        <p:spPr>
          <a:xfrm>
            <a:off x="7992932" y="193638"/>
            <a:ext cx="4023360" cy="2474258"/>
          </a:xfrm>
          <a:prstGeom prst="roundRect">
            <a:avLst>
              <a:gd name="adj" fmla="val 971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JP"/>
          </a:p>
        </p:txBody>
      </p:sp>
      <p:sp>
        <p:nvSpPr>
          <p:cNvPr id="4" name="TextBox 3">
            <a:extLst>
              <a:ext uri="{FF2B5EF4-FFF2-40B4-BE49-F238E27FC236}">
                <a16:creationId xmlns:a16="http://schemas.microsoft.com/office/drawing/2014/main" id="{5D55CED7-792A-B79E-80A2-110F023E5A03}"/>
              </a:ext>
            </a:extLst>
          </p:cNvPr>
          <p:cNvSpPr txBox="1"/>
          <p:nvPr/>
        </p:nvSpPr>
        <p:spPr>
          <a:xfrm>
            <a:off x="334963" y="340161"/>
            <a:ext cx="10466387" cy="1377077"/>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kern="0" dirty="0">
                <a:latin typeface="Rakuten Sans" panose="020B0503020203020204" pitchFamily="34" charset="0"/>
                <a:cs typeface="Rakuten Sans" panose="020B0503020203020204" pitchFamily="34" charset="0"/>
              </a:rPr>
              <a:t>Lambda Calculus – Examples</a:t>
            </a:r>
          </a:p>
        </p:txBody>
      </p:sp>
      <p:sp>
        <p:nvSpPr>
          <p:cNvPr id="6" name="TextBox 5">
            <a:extLst>
              <a:ext uri="{FF2B5EF4-FFF2-40B4-BE49-F238E27FC236}">
                <a16:creationId xmlns:a16="http://schemas.microsoft.com/office/drawing/2014/main" id="{2296987D-AC5E-5C5D-767C-8EF32E5A4F62}"/>
              </a:ext>
            </a:extLst>
          </p:cNvPr>
          <p:cNvSpPr txBox="1"/>
          <p:nvPr/>
        </p:nvSpPr>
        <p:spPr>
          <a:xfrm>
            <a:off x="334963" y="1171092"/>
            <a:ext cx="11522075" cy="2174375"/>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1600" kern="0" dirty="0"/>
              <a:t>Examples of lambda calculus expressions and analogue JavaScript:</a:t>
            </a:r>
          </a:p>
          <a:p>
            <a:pPr algn="l"/>
            <a:endParaRPr lang="en-US" sz="1600" kern="0" dirty="0">
              <a:solidFill>
                <a:srgbClr val="FFFF00"/>
              </a:solidFill>
              <a:highlight>
                <a:srgbClr val="000000"/>
              </a:highlight>
              <a:latin typeface="Fira Code" panose="020B0809050000020004" pitchFamily="49" charset="0"/>
              <a:ea typeface="Fira Code" panose="020B0809050000020004" pitchFamily="49" charset="0"/>
            </a:endParaRPr>
          </a:p>
          <a:p>
            <a:pPr algn="l"/>
            <a:r>
              <a:rPr lang="en-US" sz="1600" kern="0" dirty="0">
                <a:solidFill>
                  <a:srgbClr val="FFFF00"/>
                </a:solidFill>
                <a:highlight>
                  <a:srgbClr val="000000"/>
                </a:highlight>
                <a:latin typeface="Fira Code" panose="020B0809050000020004" pitchFamily="49" charset="0"/>
                <a:ea typeface="Fira Code" panose="020B0809050000020004" pitchFamily="49" charset="0"/>
              </a:rPr>
              <a:t> </a:t>
            </a:r>
            <a:r>
              <a:rPr lang="el-GR" sz="1600" kern="0" dirty="0">
                <a:solidFill>
                  <a:srgbClr val="FFFF00"/>
                </a:solidFill>
                <a:highlight>
                  <a:srgbClr val="000000"/>
                </a:highlight>
                <a:latin typeface="Fira Code" panose="020B0809050000020004" pitchFamily="49" charset="0"/>
                <a:ea typeface="Fira Code" panose="020B0809050000020004" pitchFamily="49" charset="0"/>
              </a:rPr>
              <a:t>λ</a:t>
            </a:r>
            <a:r>
              <a:rPr lang="en-US" sz="1600" kern="0" dirty="0" err="1">
                <a:solidFill>
                  <a:srgbClr val="FFFF00"/>
                </a:solidFill>
                <a:highlight>
                  <a:srgbClr val="000000"/>
                </a:highlight>
                <a:latin typeface="Fira Code" panose="020B0809050000020004" pitchFamily="49" charset="0"/>
                <a:ea typeface="Fira Code" panose="020B0809050000020004" pitchFamily="49" charset="0"/>
              </a:rPr>
              <a:t>x.x</a:t>
            </a:r>
            <a:r>
              <a:rPr lang="en-US" sz="1600" kern="0" dirty="0">
                <a:solidFill>
                  <a:srgbClr val="FFFF00"/>
                </a:solidFill>
                <a:highlight>
                  <a:srgbClr val="000000"/>
                </a:highlight>
                <a:latin typeface="Fira Code" panose="020B0809050000020004" pitchFamily="49" charset="0"/>
                <a:ea typeface="Fira Code" panose="020B0809050000020004" pitchFamily="49" charset="0"/>
              </a:rPr>
              <a:t> </a:t>
            </a:r>
            <a:r>
              <a:rPr lang="en-US" sz="1600" kern="0" dirty="0"/>
              <a:t>  is the equivalent of  </a:t>
            </a:r>
            <a:r>
              <a:rPr lang="en-US" sz="1600" kern="0" dirty="0">
                <a:highlight>
                  <a:srgbClr val="000000"/>
                </a:highlight>
                <a:latin typeface="Fira Code" panose="020B0809050000020004" pitchFamily="49" charset="0"/>
                <a:ea typeface="Fira Code" panose="020B0809050000020004" pitchFamily="49" charset="0"/>
              </a:rPr>
              <a:t> </a:t>
            </a:r>
            <a:r>
              <a:rPr lang="en-US" sz="1600" kern="0" dirty="0">
                <a:solidFill>
                  <a:srgbClr val="FFC000"/>
                </a:solidFill>
                <a:highlight>
                  <a:srgbClr val="000000"/>
                </a:highlight>
                <a:latin typeface="Fira Code" panose="020B0809050000020004" pitchFamily="49" charset="0"/>
                <a:ea typeface="Fira Code" panose="020B0809050000020004" pitchFamily="49" charset="0"/>
                <a:cs typeface="Verdana" panose="020B0604030504040204" pitchFamily="34" charset="0"/>
              </a:rPr>
              <a:t>x =&gt; x </a:t>
            </a:r>
            <a:r>
              <a:rPr lang="en-US" sz="1600" kern="0" dirty="0">
                <a:solidFill>
                  <a:srgbClr val="FFC000"/>
                </a:solidFill>
                <a:latin typeface="Fira Code" panose="020B0809050000020004" pitchFamily="49" charset="0"/>
                <a:ea typeface="Fira Code" panose="020B0809050000020004" pitchFamily="49" charset="0"/>
                <a:cs typeface="Verdana" panose="020B0604030504040204" pitchFamily="34" charset="0"/>
              </a:rPr>
              <a:t> </a:t>
            </a:r>
            <a:r>
              <a:rPr lang="en-US" sz="1600" kern="0" dirty="0"/>
              <a:t>in JavaScript and</a:t>
            </a:r>
            <a:endParaRPr lang="en-US" sz="1600" kern="0" dirty="0">
              <a:highlight>
                <a:srgbClr val="000000"/>
              </a:highlight>
            </a:endParaRPr>
          </a:p>
          <a:p>
            <a:pPr algn="l"/>
            <a:endParaRPr lang="en-US" sz="1600" kern="0" dirty="0">
              <a:highlight>
                <a:srgbClr val="000000"/>
              </a:highlight>
            </a:endParaRPr>
          </a:p>
          <a:p>
            <a:pPr algn="l"/>
            <a:r>
              <a:rPr lang="en-US" sz="1600" kern="0" dirty="0"/>
              <a:t>So  </a:t>
            </a:r>
            <a:r>
              <a:rPr lang="en-US" sz="1600" kern="0" dirty="0">
                <a:solidFill>
                  <a:srgbClr val="FFFF00"/>
                </a:solidFill>
                <a:highlight>
                  <a:srgbClr val="000000"/>
                </a:highlight>
                <a:latin typeface="Fira Code" panose="020B0809050000020004" pitchFamily="49" charset="0"/>
                <a:ea typeface="Fira Code" panose="020B0809050000020004" pitchFamily="49" charset="0"/>
              </a:rPr>
              <a:t> (</a:t>
            </a:r>
            <a:r>
              <a:rPr lang="el-GR" sz="1600" kern="0" dirty="0">
                <a:solidFill>
                  <a:srgbClr val="FFFF00"/>
                </a:solidFill>
                <a:highlight>
                  <a:srgbClr val="000000"/>
                </a:highlight>
                <a:latin typeface="Fira Code" panose="020B0809050000020004" pitchFamily="49" charset="0"/>
                <a:ea typeface="Fira Code" panose="020B0809050000020004" pitchFamily="49" charset="0"/>
              </a:rPr>
              <a:t>λ</a:t>
            </a:r>
            <a:r>
              <a:rPr lang="en-US" sz="1600" kern="0" dirty="0" err="1">
                <a:solidFill>
                  <a:srgbClr val="FFFF00"/>
                </a:solidFill>
                <a:highlight>
                  <a:srgbClr val="000000"/>
                </a:highlight>
                <a:latin typeface="Fira Code" panose="020B0809050000020004" pitchFamily="49" charset="0"/>
                <a:ea typeface="Fira Code" panose="020B0809050000020004" pitchFamily="49" charset="0"/>
              </a:rPr>
              <a:t>x.x</a:t>
            </a:r>
            <a:r>
              <a:rPr lang="en-US" sz="1600" kern="0" dirty="0">
                <a:solidFill>
                  <a:srgbClr val="FFFF00"/>
                </a:solidFill>
                <a:highlight>
                  <a:srgbClr val="000000"/>
                </a:highlight>
                <a:latin typeface="Fira Code" panose="020B0809050000020004" pitchFamily="49" charset="0"/>
                <a:ea typeface="Fira Code" panose="020B0809050000020004" pitchFamily="49" charset="0"/>
              </a:rPr>
              <a:t>) 2 </a:t>
            </a:r>
            <a:r>
              <a:rPr lang="en-US" sz="1600" kern="0" dirty="0">
                <a:solidFill>
                  <a:srgbClr val="FFFF00"/>
                </a:solidFill>
                <a:latin typeface="Fira Code" panose="020B0809050000020004" pitchFamily="49" charset="0"/>
                <a:ea typeface="Fira Code" panose="020B0809050000020004" pitchFamily="49" charset="0"/>
              </a:rPr>
              <a:t> </a:t>
            </a:r>
            <a:r>
              <a:rPr lang="en-US" sz="1600" kern="0" dirty="0"/>
              <a:t>is the same as  </a:t>
            </a:r>
            <a:r>
              <a:rPr lang="en-US" sz="1600" kern="0" dirty="0">
                <a:highlight>
                  <a:srgbClr val="000000"/>
                </a:highlight>
                <a:latin typeface="Fira Code" panose="020B0809050000020004" pitchFamily="49" charset="0"/>
                <a:ea typeface="Fira Code" panose="020B0809050000020004" pitchFamily="49" charset="0"/>
              </a:rPr>
              <a:t> </a:t>
            </a:r>
            <a:r>
              <a:rPr lang="en-US" sz="1600" kern="0" dirty="0">
                <a:solidFill>
                  <a:srgbClr val="FFC000"/>
                </a:solidFill>
                <a:highlight>
                  <a:srgbClr val="000000"/>
                </a:highlight>
                <a:latin typeface="Fira Code" panose="020B0809050000020004" pitchFamily="49" charset="0"/>
                <a:ea typeface="Fira Code" panose="020B0809050000020004" pitchFamily="49" charset="0"/>
                <a:cs typeface="Verdana" panose="020B0604030504040204" pitchFamily="34" charset="0"/>
              </a:rPr>
              <a:t>(x =&gt; x)(2) </a:t>
            </a:r>
            <a:r>
              <a:rPr lang="en-US" sz="1600" kern="0" dirty="0">
                <a:solidFill>
                  <a:srgbClr val="FFC000"/>
                </a:solidFill>
                <a:latin typeface="Fira Code" panose="020B0809050000020004" pitchFamily="49" charset="0"/>
                <a:ea typeface="Fira Code" panose="020B0809050000020004" pitchFamily="49" charset="0"/>
                <a:cs typeface="Verdana" panose="020B0604030504040204" pitchFamily="34" charset="0"/>
              </a:rPr>
              <a:t> </a:t>
            </a:r>
            <a:r>
              <a:rPr lang="en-US" sz="1600" kern="0" dirty="0"/>
              <a:t>that evaluate to 2.</a:t>
            </a:r>
          </a:p>
          <a:p>
            <a:pPr algn="l"/>
            <a:endParaRPr lang="en-US" sz="1600" kern="0" dirty="0"/>
          </a:p>
          <a:p>
            <a:pPr algn="l"/>
            <a:r>
              <a:rPr lang="en-US" sz="1600" kern="0" dirty="0"/>
              <a:t>This is how TRUE and FALSE can be represented in Lambda Calculus (again, in Lambda Calculus there are no primitives, so also TRUE and FALSE need to be defined with functions):</a:t>
            </a:r>
          </a:p>
          <a:p>
            <a:pPr algn="l"/>
            <a:endParaRPr lang="en-US" sz="1600" kern="0" dirty="0"/>
          </a:p>
          <a:p>
            <a:pPr algn="l"/>
            <a:r>
              <a:rPr lang="en-US" sz="1600" kern="0" dirty="0">
                <a:solidFill>
                  <a:srgbClr val="FFFF00"/>
                </a:solidFill>
                <a:highlight>
                  <a:srgbClr val="000000"/>
                </a:highlight>
                <a:latin typeface="Fira Code" panose="020B0809050000020004" pitchFamily="49" charset="0"/>
                <a:ea typeface="Fira Code" panose="020B0809050000020004" pitchFamily="49" charset="0"/>
              </a:rPr>
              <a:t> TRUE  := </a:t>
            </a:r>
            <a:r>
              <a:rPr lang="el-GR" sz="1600" kern="0" dirty="0">
                <a:solidFill>
                  <a:srgbClr val="FFFF00"/>
                </a:solidFill>
                <a:highlight>
                  <a:srgbClr val="000000"/>
                </a:highlight>
                <a:latin typeface="Fira Code" panose="020B0809050000020004" pitchFamily="49" charset="0"/>
                <a:ea typeface="Fira Code" panose="020B0809050000020004" pitchFamily="49" charset="0"/>
              </a:rPr>
              <a:t>λ</a:t>
            </a:r>
            <a:r>
              <a:rPr lang="en-US" sz="1600" kern="0" dirty="0">
                <a:solidFill>
                  <a:srgbClr val="FFFF00"/>
                </a:solidFill>
                <a:highlight>
                  <a:srgbClr val="000000"/>
                </a:highlight>
                <a:latin typeface="Fira Code" panose="020B0809050000020004" pitchFamily="49" charset="0"/>
                <a:ea typeface="Fira Code" panose="020B0809050000020004" pitchFamily="49" charset="0"/>
              </a:rPr>
              <a:t>x.</a:t>
            </a:r>
            <a:r>
              <a:rPr lang="el-GR" sz="1600" kern="0" dirty="0">
                <a:solidFill>
                  <a:srgbClr val="FFFF00"/>
                </a:solidFill>
                <a:highlight>
                  <a:srgbClr val="000000"/>
                </a:highlight>
                <a:latin typeface="Fira Code" panose="020B0809050000020004" pitchFamily="49" charset="0"/>
                <a:ea typeface="Fira Code" panose="020B0809050000020004" pitchFamily="49" charset="0"/>
              </a:rPr>
              <a:t>λ</a:t>
            </a:r>
            <a:r>
              <a:rPr lang="en-US" sz="1600" kern="0" dirty="0" err="1">
                <a:solidFill>
                  <a:srgbClr val="FFFF00"/>
                </a:solidFill>
                <a:highlight>
                  <a:srgbClr val="000000"/>
                </a:highlight>
                <a:latin typeface="Fira Code" panose="020B0809050000020004" pitchFamily="49" charset="0"/>
                <a:ea typeface="Fira Code" panose="020B0809050000020004" pitchFamily="49" charset="0"/>
              </a:rPr>
              <a:t>y.x</a:t>
            </a:r>
            <a:r>
              <a:rPr lang="en-US" sz="1600" kern="0" dirty="0">
                <a:solidFill>
                  <a:srgbClr val="FFFF00"/>
                </a:solidFill>
                <a:highlight>
                  <a:srgbClr val="000000"/>
                </a:highlight>
                <a:latin typeface="Fira Code" panose="020B0809050000020004" pitchFamily="49" charset="0"/>
                <a:ea typeface="Fira Code" panose="020B0809050000020004" pitchFamily="49" charset="0"/>
              </a:rPr>
              <a:t> </a:t>
            </a:r>
            <a:r>
              <a:rPr lang="en-US" sz="1600" kern="0" dirty="0">
                <a:solidFill>
                  <a:srgbClr val="FFFF00"/>
                </a:solidFill>
                <a:latin typeface="Fira Code" panose="020B0809050000020004" pitchFamily="49" charset="0"/>
                <a:ea typeface="Fira Code" panose="020B0809050000020004" pitchFamily="49" charset="0"/>
              </a:rPr>
              <a:t>    </a:t>
            </a:r>
            <a:r>
              <a:rPr lang="en-US" sz="1600" kern="0" dirty="0">
                <a:solidFill>
                  <a:srgbClr val="FFFF00"/>
                </a:solidFill>
                <a:highlight>
                  <a:srgbClr val="000000"/>
                </a:highlight>
                <a:latin typeface="Fira Code" panose="020B0809050000020004" pitchFamily="49" charset="0"/>
                <a:ea typeface="Fira Code" panose="020B0809050000020004" pitchFamily="49" charset="0"/>
              </a:rPr>
              <a:t> </a:t>
            </a:r>
            <a:r>
              <a:rPr lang="en-US" sz="1600" kern="0" dirty="0">
                <a:solidFill>
                  <a:srgbClr val="FFC000"/>
                </a:solidFill>
                <a:highlight>
                  <a:srgbClr val="000000"/>
                </a:highlight>
                <a:latin typeface="Fira Code" panose="020B0809050000020004" pitchFamily="49" charset="0"/>
                <a:ea typeface="Fira Code" panose="020B0809050000020004" pitchFamily="49" charset="0"/>
              </a:rPr>
              <a:t>TRUE  = x =&gt; y =&gt; x </a:t>
            </a:r>
            <a:r>
              <a:rPr lang="en-US" sz="1600" kern="0" dirty="0"/>
              <a:t>,</a:t>
            </a:r>
            <a:r>
              <a:rPr lang="en-US" sz="1600" kern="0" dirty="0">
                <a:solidFill>
                  <a:srgbClr val="FFC000"/>
                </a:solidFill>
                <a:highlight>
                  <a:srgbClr val="000000"/>
                </a:highlight>
                <a:latin typeface="Fira Code" panose="020B0809050000020004" pitchFamily="49" charset="0"/>
                <a:ea typeface="Fira Code" panose="020B0809050000020004" pitchFamily="49" charset="0"/>
                <a:cs typeface="Verdana" panose="020B0604030504040204" pitchFamily="34" charset="0"/>
              </a:rPr>
              <a:t> </a:t>
            </a:r>
            <a:endParaRPr lang="en-US" sz="1600" kern="0" dirty="0">
              <a:solidFill>
                <a:srgbClr val="FFC000"/>
              </a:solidFill>
              <a:highlight>
                <a:srgbClr val="000000"/>
              </a:highlight>
              <a:latin typeface="Fira Code" panose="020B0809050000020004" pitchFamily="49" charset="0"/>
              <a:ea typeface="Fira Code" panose="020B0809050000020004" pitchFamily="49" charset="0"/>
            </a:endParaRPr>
          </a:p>
          <a:p>
            <a:pPr algn="l"/>
            <a:r>
              <a:rPr lang="en-US" sz="1600" kern="0" dirty="0">
                <a:solidFill>
                  <a:srgbClr val="FFFF00"/>
                </a:solidFill>
                <a:highlight>
                  <a:srgbClr val="000000"/>
                </a:highlight>
                <a:latin typeface="Fira Code" panose="020B0809050000020004" pitchFamily="49" charset="0"/>
                <a:ea typeface="Fira Code" panose="020B0809050000020004" pitchFamily="49" charset="0"/>
              </a:rPr>
              <a:t> FALSE := </a:t>
            </a:r>
            <a:r>
              <a:rPr lang="el-GR" sz="1600" kern="0" dirty="0">
                <a:solidFill>
                  <a:srgbClr val="FFFF00"/>
                </a:solidFill>
                <a:highlight>
                  <a:srgbClr val="000000"/>
                </a:highlight>
                <a:latin typeface="Fira Code" panose="020B0809050000020004" pitchFamily="49" charset="0"/>
                <a:ea typeface="Fira Code" panose="020B0809050000020004" pitchFamily="49" charset="0"/>
              </a:rPr>
              <a:t>λ</a:t>
            </a:r>
            <a:r>
              <a:rPr lang="en-US" sz="1600" kern="0" dirty="0">
                <a:solidFill>
                  <a:srgbClr val="FFFF00"/>
                </a:solidFill>
                <a:highlight>
                  <a:srgbClr val="000000"/>
                </a:highlight>
                <a:latin typeface="Fira Code" panose="020B0809050000020004" pitchFamily="49" charset="0"/>
                <a:ea typeface="Fira Code" panose="020B0809050000020004" pitchFamily="49" charset="0"/>
              </a:rPr>
              <a:t>x.</a:t>
            </a:r>
            <a:r>
              <a:rPr lang="el-GR" sz="1600" kern="0" dirty="0">
                <a:solidFill>
                  <a:srgbClr val="FFFF00"/>
                </a:solidFill>
                <a:highlight>
                  <a:srgbClr val="000000"/>
                </a:highlight>
                <a:latin typeface="Fira Code" panose="020B0809050000020004" pitchFamily="49" charset="0"/>
                <a:ea typeface="Fira Code" panose="020B0809050000020004" pitchFamily="49" charset="0"/>
              </a:rPr>
              <a:t>λ</a:t>
            </a:r>
            <a:r>
              <a:rPr lang="en-US" sz="1600" kern="0" dirty="0" err="1">
                <a:solidFill>
                  <a:srgbClr val="FFFF00"/>
                </a:solidFill>
                <a:highlight>
                  <a:srgbClr val="000000"/>
                </a:highlight>
                <a:latin typeface="Fira Code" panose="020B0809050000020004" pitchFamily="49" charset="0"/>
                <a:ea typeface="Fira Code" panose="020B0809050000020004" pitchFamily="49" charset="0"/>
              </a:rPr>
              <a:t>y.y</a:t>
            </a:r>
            <a:r>
              <a:rPr lang="en-US" sz="1600" kern="0" dirty="0">
                <a:solidFill>
                  <a:srgbClr val="FFFF00"/>
                </a:solidFill>
                <a:highlight>
                  <a:srgbClr val="000000"/>
                </a:highlight>
                <a:latin typeface="Fira Code" panose="020B0809050000020004" pitchFamily="49" charset="0"/>
                <a:ea typeface="Fira Code" panose="020B0809050000020004" pitchFamily="49" charset="0"/>
              </a:rPr>
              <a:t> </a:t>
            </a:r>
            <a:r>
              <a:rPr lang="en-US" sz="1600" kern="0" dirty="0">
                <a:solidFill>
                  <a:srgbClr val="FFFF00"/>
                </a:solidFill>
                <a:latin typeface="Fira Code" panose="020B0809050000020004" pitchFamily="49" charset="0"/>
                <a:ea typeface="Fira Code" panose="020B0809050000020004" pitchFamily="49" charset="0"/>
              </a:rPr>
              <a:t>    </a:t>
            </a:r>
            <a:r>
              <a:rPr lang="en-US" sz="1600" kern="0" dirty="0">
                <a:solidFill>
                  <a:srgbClr val="FFFF00"/>
                </a:solidFill>
                <a:highlight>
                  <a:srgbClr val="000000"/>
                </a:highlight>
                <a:latin typeface="Fira Code" panose="020B0809050000020004" pitchFamily="49" charset="0"/>
                <a:ea typeface="Fira Code" panose="020B0809050000020004" pitchFamily="49" charset="0"/>
              </a:rPr>
              <a:t> </a:t>
            </a:r>
            <a:r>
              <a:rPr lang="en-US" sz="1600" kern="0" dirty="0">
                <a:solidFill>
                  <a:srgbClr val="FFC000"/>
                </a:solidFill>
                <a:highlight>
                  <a:srgbClr val="000000"/>
                </a:highlight>
                <a:latin typeface="Fira Code" panose="020B0809050000020004" pitchFamily="49" charset="0"/>
                <a:ea typeface="Fira Code" panose="020B0809050000020004" pitchFamily="49" charset="0"/>
              </a:rPr>
              <a:t>FALSE = x =&gt; y =&gt; y</a:t>
            </a:r>
            <a:r>
              <a:rPr lang="en-US" sz="1600" kern="0" dirty="0">
                <a:solidFill>
                  <a:srgbClr val="FFC000"/>
                </a:solidFill>
                <a:highlight>
                  <a:srgbClr val="000000"/>
                </a:highlight>
                <a:latin typeface="Fira Code" panose="020B0809050000020004" pitchFamily="49" charset="0"/>
                <a:ea typeface="Fira Code" panose="020B0809050000020004" pitchFamily="49" charset="0"/>
                <a:cs typeface="Verdana" panose="020B0604030504040204" pitchFamily="34" charset="0"/>
              </a:rPr>
              <a:t> </a:t>
            </a:r>
            <a:r>
              <a:rPr lang="en-US" sz="1600" kern="0" dirty="0"/>
              <a:t>,</a:t>
            </a:r>
          </a:p>
          <a:p>
            <a:pPr algn="l"/>
            <a:endParaRPr lang="en-US" sz="1600" kern="0" dirty="0"/>
          </a:p>
          <a:p>
            <a:pPr algn="l"/>
            <a:r>
              <a:rPr lang="en-US" sz="1600" kern="0" dirty="0"/>
              <a:t>Then NOT, for example, can be defined as:</a:t>
            </a:r>
          </a:p>
          <a:p>
            <a:pPr algn="l"/>
            <a:endParaRPr lang="en-US" sz="1600" kern="0" dirty="0"/>
          </a:p>
          <a:p>
            <a:pPr algn="l"/>
            <a:r>
              <a:rPr lang="en-US" sz="1600" kern="0" dirty="0">
                <a:solidFill>
                  <a:srgbClr val="FFFF00"/>
                </a:solidFill>
                <a:highlight>
                  <a:srgbClr val="000000"/>
                </a:highlight>
                <a:latin typeface="Fira Code" panose="020B0809050000020004" pitchFamily="49" charset="0"/>
                <a:ea typeface="Fira Code" panose="020B0809050000020004" pitchFamily="49" charset="0"/>
              </a:rPr>
              <a:t> NOT := </a:t>
            </a:r>
            <a:r>
              <a:rPr lang="el-GR" sz="1600" kern="0" dirty="0">
                <a:solidFill>
                  <a:srgbClr val="FFFF00"/>
                </a:solidFill>
                <a:highlight>
                  <a:srgbClr val="000000"/>
                </a:highlight>
                <a:latin typeface="Fira Code" panose="020B0809050000020004" pitchFamily="49" charset="0"/>
                <a:ea typeface="Fira Code" panose="020B0809050000020004" pitchFamily="49" charset="0"/>
              </a:rPr>
              <a:t>λ</a:t>
            </a:r>
            <a:r>
              <a:rPr lang="en-US" sz="1600" kern="0" dirty="0" err="1">
                <a:solidFill>
                  <a:srgbClr val="FFFF00"/>
                </a:solidFill>
                <a:highlight>
                  <a:srgbClr val="000000"/>
                </a:highlight>
                <a:latin typeface="Fira Code" panose="020B0809050000020004" pitchFamily="49" charset="0"/>
                <a:ea typeface="Fira Code" panose="020B0809050000020004" pitchFamily="49" charset="0"/>
              </a:rPr>
              <a:t>p.p</a:t>
            </a:r>
            <a:r>
              <a:rPr lang="en-US" sz="1600" kern="0" dirty="0">
                <a:solidFill>
                  <a:srgbClr val="FFFF00"/>
                </a:solidFill>
                <a:highlight>
                  <a:srgbClr val="000000"/>
                </a:highlight>
                <a:latin typeface="Fira Code" panose="020B0809050000020004" pitchFamily="49" charset="0"/>
                <a:ea typeface="Fira Code" panose="020B0809050000020004" pitchFamily="49" charset="0"/>
              </a:rPr>
              <a:t> FALSE TRUE </a:t>
            </a:r>
            <a:r>
              <a:rPr lang="en-US" sz="1600" kern="0" dirty="0"/>
              <a:t>,</a:t>
            </a:r>
            <a:r>
              <a:rPr lang="en-US" sz="1600" kern="0" dirty="0">
                <a:latin typeface="Fira Code" panose="020B0809050000020004" pitchFamily="49" charset="0"/>
                <a:ea typeface="Fira Code" panose="020B0809050000020004" pitchFamily="49" charset="0"/>
              </a:rPr>
              <a:t>   </a:t>
            </a:r>
          </a:p>
          <a:p>
            <a:pPr algn="l"/>
            <a:r>
              <a:rPr lang="en-US" sz="1600" kern="0" dirty="0">
                <a:highlight>
                  <a:srgbClr val="000000"/>
                </a:highlight>
                <a:latin typeface="Fira Code" panose="020B0809050000020004" pitchFamily="49" charset="0"/>
                <a:ea typeface="Fira Code" panose="020B0809050000020004" pitchFamily="49" charset="0"/>
              </a:rPr>
              <a:t> </a:t>
            </a:r>
            <a:r>
              <a:rPr lang="en-US" sz="1600" kern="0" dirty="0">
                <a:solidFill>
                  <a:srgbClr val="FFC000"/>
                </a:solidFill>
                <a:highlight>
                  <a:srgbClr val="000000"/>
                </a:highlight>
                <a:latin typeface="Fira Code" panose="020B0809050000020004" pitchFamily="49" charset="0"/>
                <a:ea typeface="Fira Code" panose="020B0809050000020004" pitchFamily="49" charset="0"/>
              </a:rPr>
              <a:t>NOT = p =&gt; p(FALSE)(TRUE) </a:t>
            </a:r>
            <a:r>
              <a:rPr lang="en-US" sz="1600" kern="0" dirty="0"/>
              <a:t>,</a:t>
            </a:r>
            <a:endParaRPr lang="en-US" sz="1600" kern="0" dirty="0">
              <a:solidFill>
                <a:srgbClr val="FFC000"/>
              </a:solidFill>
              <a:highlight>
                <a:srgbClr val="000000"/>
              </a:highlight>
              <a:latin typeface="Fira Code" panose="020B0809050000020004" pitchFamily="49" charset="0"/>
              <a:ea typeface="Fira Code" panose="020B0809050000020004" pitchFamily="49" charset="0"/>
            </a:endParaRPr>
          </a:p>
          <a:p>
            <a:pPr algn="l"/>
            <a:endParaRPr lang="en-US" sz="1600" kern="0" dirty="0"/>
          </a:p>
          <a:p>
            <a:pPr algn="l"/>
            <a:r>
              <a:rPr lang="en-US" sz="1600" kern="0" dirty="0"/>
              <a:t>This is the outcome if you execute these lines In NodeJS:</a:t>
            </a:r>
          </a:p>
          <a:p>
            <a:pPr algn="l"/>
            <a:endParaRPr lang="en-US" sz="1600" kern="0" dirty="0"/>
          </a:p>
          <a:p>
            <a:pPr algn="l"/>
            <a:r>
              <a:rPr lang="en-US" sz="1600" kern="0" dirty="0"/>
              <a:t>It is remarkable to see how we can build the TRUE and FALSE</a:t>
            </a:r>
          </a:p>
          <a:p>
            <a:pPr algn="l"/>
            <a:r>
              <a:rPr lang="en-US" sz="1600" kern="0" dirty="0"/>
              <a:t>primitives just using functions.</a:t>
            </a:r>
          </a:p>
        </p:txBody>
      </p:sp>
      <p:pic>
        <p:nvPicPr>
          <p:cNvPr id="9" name="Picture 8" descr="Graphical user interface, text, application, chat or text message&#10;&#10;Description automatically generated">
            <a:extLst>
              <a:ext uri="{FF2B5EF4-FFF2-40B4-BE49-F238E27FC236}">
                <a16:creationId xmlns:a16="http://schemas.microsoft.com/office/drawing/2014/main" id="{5D94FC87-9793-32A2-29D0-AE11280E70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4541" y="340161"/>
            <a:ext cx="3712497" cy="2174374"/>
          </a:xfrm>
          <a:prstGeom prst="rect">
            <a:avLst/>
          </a:prstGeom>
        </p:spPr>
      </p:pic>
      <p:grpSp>
        <p:nvGrpSpPr>
          <p:cNvPr id="18" name="Group 17">
            <a:extLst>
              <a:ext uri="{FF2B5EF4-FFF2-40B4-BE49-F238E27FC236}">
                <a16:creationId xmlns:a16="http://schemas.microsoft.com/office/drawing/2014/main" id="{6FC3F739-0BCE-C380-A3AE-3BCC99F0B90E}"/>
              </a:ext>
            </a:extLst>
          </p:cNvPr>
          <p:cNvGrpSpPr/>
          <p:nvPr/>
        </p:nvGrpSpPr>
        <p:grpSpPr>
          <a:xfrm>
            <a:off x="7022496" y="3613912"/>
            <a:ext cx="4524463" cy="3065967"/>
            <a:chOff x="7010925" y="4326059"/>
            <a:chExt cx="4524463" cy="3065967"/>
          </a:xfrm>
        </p:grpSpPr>
        <p:sp>
          <p:nvSpPr>
            <p:cNvPr id="19" name="Rounded Rectangle 18">
              <a:extLst>
                <a:ext uri="{FF2B5EF4-FFF2-40B4-BE49-F238E27FC236}">
                  <a16:creationId xmlns:a16="http://schemas.microsoft.com/office/drawing/2014/main" id="{3E7E9F89-6CDB-2895-35F5-51208B6A94AD}"/>
                </a:ext>
              </a:extLst>
            </p:cNvPr>
            <p:cNvSpPr/>
            <p:nvPr/>
          </p:nvSpPr>
          <p:spPr>
            <a:xfrm>
              <a:off x="7010925" y="4326059"/>
              <a:ext cx="4524463" cy="3065967"/>
            </a:xfrm>
            <a:prstGeom prst="roundRect">
              <a:avLst>
                <a:gd name="adj" fmla="val 3183"/>
              </a:avLst>
            </a:prstGeom>
            <a:solidFill>
              <a:schemeClr val="bg2">
                <a:lumMod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CA5F92-55BC-C380-952A-0D5225C4592D}"/>
                </a:ext>
              </a:extLst>
            </p:cNvPr>
            <p:cNvSpPr/>
            <p:nvPr/>
          </p:nvSpPr>
          <p:spPr>
            <a:xfrm>
              <a:off x="7172620" y="4511568"/>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9877682-84C4-8235-86B4-43103DB2485D}"/>
                </a:ext>
              </a:extLst>
            </p:cNvPr>
            <p:cNvSpPr/>
            <p:nvPr/>
          </p:nvSpPr>
          <p:spPr>
            <a:xfrm>
              <a:off x="7448736" y="4511568"/>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589E6C8-84D1-364C-C1E7-668B01EB6A3F}"/>
                </a:ext>
              </a:extLst>
            </p:cNvPr>
            <p:cNvSpPr/>
            <p:nvPr/>
          </p:nvSpPr>
          <p:spPr>
            <a:xfrm>
              <a:off x="7724851" y="4511568"/>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D2A6E88-5579-DFA8-F4D3-85461823DA13}"/>
                </a:ext>
              </a:extLst>
            </p:cNvPr>
            <p:cNvSpPr txBox="1"/>
            <p:nvPr/>
          </p:nvSpPr>
          <p:spPr>
            <a:xfrm>
              <a:off x="7219547" y="4797789"/>
              <a:ext cx="4230781" cy="2462213"/>
            </a:xfrm>
            <a:prstGeom prst="rect">
              <a:avLst/>
            </a:prstGeom>
            <a:noFill/>
          </p:spPr>
          <p:txBody>
            <a:bodyPr wrap="square" rtlCol="0">
              <a:spAutoFit/>
            </a:bodyPr>
            <a:lstStyle/>
            <a:p>
              <a:r>
                <a:rPr lang="en-US" sz="1400" dirty="0">
                  <a:solidFill>
                    <a:schemeClr val="bg1"/>
                  </a:solidFill>
                  <a:latin typeface="Fira Code" panose="020B0809050000020004" pitchFamily="49" charset="0"/>
                  <a:ea typeface="Fira Code" panose="020B0809050000020004" pitchFamily="49" charset="0"/>
                  <a:cs typeface="Courier New" panose="02070309020205020404" pitchFamily="49" charset="0"/>
                </a:rPr>
                <a:t>Welcome to Node.js v16.13.2.</a:t>
              </a:r>
            </a:p>
            <a:p>
              <a:r>
                <a:rPr lang="en-US" sz="1400" dirty="0">
                  <a:solidFill>
                    <a:schemeClr val="bg1"/>
                  </a:solidFill>
                  <a:latin typeface="Fira Code" panose="020B0809050000020004" pitchFamily="49" charset="0"/>
                  <a:ea typeface="Fira Code" panose="020B0809050000020004" pitchFamily="49" charset="0"/>
                  <a:cs typeface="Courier New" panose="02070309020205020404" pitchFamily="49" charset="0"/>
                </a:rPr>
                <a:t>&gt; TRUE  = x =&gt; y =&gt; x</a:t>
              </a:r>
            </a:p>
            <a:p>
              <a:r>
                <a:rPr lang="en-US" sz="1400" dirty="0">
                  <a:solidFill>
                    <a:srgbClr val="00CEAD"/>
                  </a:solidFill>
                  <a:latin typeface="Fira Code" panose="020B0809050000020004" pitchFamily="49" charset="0"/>
                  <a:ea typeface="Fira Code" panose="020B0809050000020004" pitchFamily="49" charset="0"/>
                  <a:cs typeface="Courier New" panose="02070309020205020404" pitchFamily="49" charset="0"/>
                </a:rPr>
                <a:t>[Function: TRUE]</a:t>
              </a:r>
            </a:p>
            <a:p>
              <a:r>
                <a:rPr lang="en-US" sz="1400" dirty="0">
                  <a:solidFill>
                    <a:schemeClr val="bg1"/>
                  </a:solidFill>
                  <a:latin typeface="Fira Code" panose="020B0809050000020004" pitchFamily="49" charset="0"/>
                  <a:ea typeface="Fira Code" panose="020B0809050000020004" pitchFamily="49" charset="0"/>
                  <a:cs typeface="Courier New" panose="02070309020205020404" pitchFamily="49" charset="0"/>
                </a:rPr>
                <a:t>&gt; FALSE = x =&gt; y =&gt; y</a:t>
              </a:r>
            </a:p>
            <a:p>
              <a:r>
                <a:rPr lang="en-US" sz="1400" dirty="0">
                  <a:solidFill>
                    <a:srgbClr val="00CEAD"/>
                  </a:solidFill>
                  <a:latin typeface="Fira Code" panose="020B0809050000020004" pitchFamily="49" charset="0"/>
                  <a:ea typeface="Fira Code" panose="020B0809050000020004" pitchFamily="49" charset="0"/>
                  <a:cs typeface="Courier New" panose="02070309020205020404" pitchFamily="49" charset="0"/>
                </a:rPr>
                <a:t>[Function: FALSE]</a:t>
              </a:r>
            </a:p>
            <a:p>
              <a:r>
                <a:rPr lang="en-US" sz="1400" dirty="0">
                  <a:solidFill>
                    <a:schemeClr val="bg1"/>
                  </a:solidFill>
                  <a:latin typeface="Fira Code" panose="020B0809050000020004" pitchFamily="49" charset="0"/>
                  <a:ea typeface="Fira Code" panose="020B0809050000020004" pitchFamily="49" charset="0"/>
                  <a:cs typeface="Courier New" panose="02070309020205020404" pitchFamily="49" charset="0"/>
                </a:rPr>
                <a:t>&gt; NOT   = p =&gt; p(FALSE)(TRUE)</a:t>
              </a:r>
            </a:p>
            <a:p>
              <a:r>
                <a:rPr lang="en-US" sz="1400" dirty="0">
                  <a:solidFill>
                    <a:srgbClr val="00CEAD"/>
                  </a:solidFill>
                  <a:latin typeface="Fira Code" panose="020B0809050000020004" pitchFamily="49" charset="0"/>
                  <a:ea typeface="Fira Code" panose="020B0809050000020004" pitchFamily="49" charset="0"/>
                  <a:cs typeface="Courier New" panose="02070309020205020404" pitchFamily="49" charset="0"/>
                </a:rPr>
                <a:t>[Function: NOT]</a:t>
              </a:r>
              <a:endParaRPr lang="en-US" sz="1400" dirty="0">
                <a:solidFill>
                  <a:schemeClr val="bg1"/>
                </a:solidFill>
                <a:latin typeface="Fira Code" panose="020B0809050000020004" pitchFamily="49" charset="0"/>
                <a:ea typeface="Fira Code" panose="020B0809050000020004" pitchFamily="49" charset="0"/>
                <a:cs typeface="Courier New" panose="02070309020205020404" pitchFamily="49" charset="0"/>
              </a:endParaRPr>
            </a:p>
            <a:p>
              <a:r>
                <a:rPr lang="en-US" sz="1400" dirty="0">
                  <a:solidFill>
                    <a:schemeClr val="bg1"/>
                  </a:solidFill>
                  <a:latin typeface="Fira Code" panose="020B0809050000020004" pitchFamily="49" charset="0"/>
                  <a:ea typeface="Fira Code" panose="020B0809050000020004" pitchFamily="49" charset="0"/>
                  <a:cs typeface="Courier New" panose="02070309020205020404" pitchFamily="49" charset="0"/>
                </a:rPr>
                <a:t>&gt; NOT(TRUE)</a:t>
              </a:r>
            </a:p>
            <a:p>
              <a:r>
                <a:rPr lang="en-US" sz="1400" dirty="0">
                  <a:solidFill>
                    <a:srgbClr val="00CEAD"/>
                  </a:solidFill>
                  <a:latin typeface="Fira Code" panose="020B0809050000020004" pitchFamily="49" charset="0"/>
                  <a:ea typeface="Fira Code" panose="020B0809050000020004" pitchFamily="49" charset="0"/>
                  <a:cs typeface="Courier New" panose="02070309020205020404" pitchFamily="49" charset="0"/>
                </a:rPr>
                <a:t>[Function: FALSE]</a:t>
              </a:r>
            </a:p>
            <a:p>
              <a:r>
                <a:rPr lang="en-US" sz="1400" dirty="0">
                  <a:solidFill>
                    <a:schemeClr val="bg1"/>
                  </a:solidFill>
                  <a:latin typeface="Fira Code" panose="020B0809050000020004" pitchFamily="49" charset="0"/>
                  <a:ea typeface="Fira Code" panose="020B0809050000020004" pitchFamily="49" charset="0"/>
                  <a:cs typeface="Courier New" panose="02070309020205020404" pitchFamily="49" charset="0"/>
                </a:rPr>
                <a:t>&gt; NOT(FALSE)</a:t>
              </a:r>
            </a:p>
            <a:p>
              <a:r>
                <a:rPr lang="en-US" sz="1400" dirty="0">
                  <a:solidFill>
                    <a:srgbClr val="00CEAD"/>
                  </a:solidFill>
                  <a:latin typeface="Fira Code" panose="020B0809050000020004" pitchFamily="49" charset="0"/>
                  <a:ea typeface="Fira Code" panose="020B0809050000020004" pitchFamily="49" charset="0"/>
                  <a:cs typeface="Courier New" panose="02070309020205020404" pitchFamily="49" charset="0"/>
                </a:rPr>
                <a:t>[Function: TRUE]</a:t>
              </a:r>
            </a:p>
          </p:txBody>
        </p:sp>
      </p:grpSp>
    </p:spTree>
    <p:extLst>
      <p:ext uri="{BB962C8B-B14F-4D97-AF65-F5344CB8AC3E}">
        <p14:creationId xmlns:p14="http://schemas.microsoft.com/office/powerpoint/2010/main" val="754384357"/>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55CED7-792A-B79E-80A2-110F023E5A03}"/>
              </a:ext>
            </a:extLst>
          </p:cNvPr>
          <p:cNvSpPr txBox="1"/>
          <p:nvPr/>
        </p:nvSpPr>
        <p:spPr>
          <a:xfrm>
            <a:off x="334963" y="340161"/>
            <a:ext cx="10466387" cy="1377077"/>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kern="0" dirty="0">
                <a:latin typeface="Rakuten Sans" panose="020B0503020203020204" pitchFamily="34" charset="0"/>
                <a:cs typeface="Rakuten Sans" panose="020B0503020203020204" pitchFamily="34" charset="0"/>
              </a:rPr>
              <a:t>Question – Lambda Calculus result</a:t>
            </a:r>
          </a:p>
        </p:txBody>
      </p:sp>
      <p:sp>
        <p:nvSpPr>
          <p:cNvPr id="6" name="TextBox 5">
            <a:extLst>
              <a:ext uri="{FF2B5EF4-FFF2-40B4-BE49-F238E27FC236}">
                <a16:creationId xmlns:a16="http://schemas.microsoft.com/office/drawing/2014/main" id="{2296987D-AC5E-5C5D-767C-8EF32E5A4F62}"/>
              </a:ext>
            </a:extLst>
          </p:cNvPr>
          <p:cNvSpPr txBox="1"/>
          <p:nvPr/>
        </p:nvSpPr>
        <p:spPr>
          <a:xfrm>
            <a:off x="334963" y="1171092"/>
            <a:ext cx="5476060" cy="2174375"/>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1600" kern="0" dirty="0"/>
              <a:t>If TRUE and FALSE are defined as</a:t>
            </a:r>
          </a:p>
          <a:p>
            <a:pPr algn="l"/>
            <a:endParaRPr lang="en-US" sz="1600" kern="0" dirty="0"/>
          </a:p>
          <a:p>
            <a:pPr algn="l"/>
            <a:r>
              <a:rPr lang="en-US" sz="1600" kern="0" dirty="0">
                <a:solidFill>
                  <a:srgbClr val="FFC000"/>
                </a:solidFill>
                <a:highlight>
                  <a:srgbClr val="000000"/>
                </a:highlight>
                <a:latin typeface="Fira Code" panose="020B0809050000020004" pitchFamily="49" charset="0"/>
                <a:ea typeface="Fira Code" panose="020B0809050000020004" pitchFamily="49" charset="0"/>
              </a:rPr>
              <a:t> TRUE  = (x) =&gt; (y) =&gt; x;</a:t>
            </a:r>
          </a:p>
          <a:p>
            <a:pPr algn="l"/>
            <a:r>
              <a:rPr lang="en-US" sz="1600" kern="0" dirty="0">
                <a:solidFill>
                  <a:srgbClr val="FFC000"/>
                </a:solidFill>
                <a:highlight>
                  <a:srgbClr val="000000"/>
                </a:highlight>
                <a:latin typeface="Fira Code" panose="020B0809050000020004" pitchFamily="49" charset="0"/>
                <a:ea typeface="Fira Code" panose="020B0809050000020004" pitchFamily="49" charset="0"/>
              </a:rPr>
              <a:t> FALSE = (x) =&gt; (y) =&gt; y;</a:t>
            </a:r>
          </a:p>
          <a:p>
            <a:pPr algn="l"/>
            <a:endParaRPr lang="en-US" sz="1600" kern="0" dirty="0">
              <a:solidFill>
                <a:srgbClr val="FFC000"/>
              </a:solidFill>
              <a:highlight>
                <a:srgbClr val="000000"/>
              </a:highlight>
              <a:latin typeface="Fira Code" panose="020B0809050000020004" pitchFamily="49" charset="0"/>
              <a:ea typeface="Fira Code" panose="020B0809050000020004" pitchFamily="49" charset="0"/>
            </a:endParaRPr>
          </a:p>
          <a:p>
            <a:pPr algn="l"/>
            <a:r>
              <a:rPr lang="en-US" sz="1600" kern="0" dirty="0"/>
              <a:t>and</a:t>
            </a:r>
          </a:p>
          <a:p>
            <a:pPr algn="l"/>
            <a:endParaRPr lang="en-US" sz="1600" kern="0" dirty="0">
              <a:solidFill>
                <a:srgbClr val="FFC000"/>
              </a:solidFill>
              <a:highlight>
                <a:srgbClr val="000000"/>
              </a:highlight>
              <a:latin typeface="Fira Code" panose="020B0809050000020004" pitchFamily="49" charset="0"/>
              <a:ea typeface="Fira Code" panose="020B0809050000020004" pitchFamily="49" charset="0"/>
            </a:endParaRPr>
          </a:p>
          <a:p>
            <a:pPr algn="l"/>
            <a:r>
              <a:rPr lang="en-US" sz="1600" kern="0" dirty="0">
                <a:solidFill>
                  <a:srgbClr val="FFC000"/>
                </a:solidFill>
                <a:highlight>
                  <a:srgbClr val="000000"/>
                </a:highlight>
                <a:latin typeface="Fira Code" panose="020B0809050000020004" pitchFamily="49" charset="0"/>
                <a:ea typeface="Fira Code" panose="020B0809050000020004" pitchFamily="49" charset="0"/>
              </a:rPr>
              <a:t> F = (p) =&gt; (q) =&gt; p(q)(p);</a:t>
            </a:r>
          </a:p>
          <a:p>
            <a:pPr algn="l"/>
            <a:endParaRPr lang="en-US" sz="1600" kern="0" dirty="0"/>
          </a:p>
          <a:p>
            <a:pPr algn="l"/>
            <a:r>
              <a:rPr lang="en-US" sz="1600" kern="0" dirty="0"/>
              <a:t>What is the outcome of the following lines?</a:t>
            </a:r>
          </a:p>
          <a:p>
            <a:pPr algn="l"/>
            <a:endParaRPr lang="en-US" sz="1600" kern="0" dirty="0"/>
          </a:p>
          <a:p>
            <a:pPr algn="l"/>
            <a:r>
              <a:rPr lang="en-US" sz="1600" kern="0" dirty="0">
                <a:solidFill>
                  <a:srgbClr val="FFC000"/>
                </a:solidFill>
                <a:highlight>
                  <a:srgbClr val="000000"/>
                </a:highlight>
                <a:latin typeface="Fira Code" panose="020B0809050000020004" pitchFamily="49" charset="0"/>
                <a:ea typeface="Fira Code" panose="020B0809050000020004" pitchFamily="49" charset="0"/>
              </a:rPr>
              <a:t> F(TRUE)(TRUE);</a:t>
            </a:r>
          </a:p>
          <a:p>
            <a:pPr algn="l"/>
            <a:r>
              <a:rPr lang="en-US" sz="1600" kern="0" dirty="0">
                <a:solidFill>
                  <a:srgbClr val="FFC000"/>
                </a:solidFill>
                <a:highlight>
                  <a:srgbClr val="000000"/>
                </a:highlight>
                <a:latin typeface="Fira Code" panose="020B0809050000020004" pitchFamily="49" charset="0"/>
                <a:ea typeface="Fira Code" panose="020B0809050000020004" pitchFamily="49" charset="0"/>
              </a:rPr>
              <a:t> F(TRUE)(FALSE);</a:t>
            </a:r>
          </a:p>
          <a:p>
            <a:pPr algn="l"/>
            <a:r>
              <a:rPr lang="en-US" sz="1600" kern="0" dirty="0">
                <a:solidFill>
                  <a:srgbClr val="FFC000"/>
                </a:solidFill>
                <a:highlight>
                  <a:srgbClr val="000000"/>
                </a:highlight>
                <a:latin typeface="Fira Code" panose="020B0809050000020004" pitchFamily="49" charset="0"/>
                <a:ea typeface="Fira Code" panose="020B0809050000020004" pitchFamily="49" charset="0"/>
              </a:rPr>
              <a:t> F(FALSE)(TRUE);</a:t>
            </a:r>
          </a:p>
          <a:p>
            <a:pPr algn="l"/>
            <a:r>
              <a:rPr lang="en-US" sz="1600" kern="0" dirty="0">
                <a:solidFill>
                  <a:srgbClr val="FFC000"/>
                </a:solidFill>
                <a:highlight>
                  <a:srgbClr val="000000"/>
                </a:highlight>
                <a:latin typeface="Fira Code" panose="020B0809050000020004" pitchFamily="49" charset="0"/>
                <a:ea typeface="Fira Code" panose="020B0809050000020004" pitchFamily="49" charset="0"/>
              </a:rPr>
              <a:t> F(FALSE)(FALSE);</a:t>
            </a:r>
          </a:p>
          <a:p>
            <a:pPr algn="l"/>
            <a:endParaRPr lang="en-US" sz="1600" kern="0" dirty="0"/>
          </a:p>
        </p:txBody>
      </p:sp>
      <p:grpSp>
        <p:nvGrpSpPr>
          <p:cNvPr id="18" name="Group 17">
            <a:extLst>
              <a:ext uri="{FF2B5EF4-FFF2-40B4-BE49-F238E27FC236}">
                <a16:creationId xmlns:a16="http://schemas.microsoft.com/office/drawing/2014/main" id="{6FC3F739-0BCE-C380-A3AE-3BCC99F0B90E}"/>
              </a:ext>
            </a:extLst>
          </p:cNvPr>
          <p:cNvGrpSpPr/>
          <p:nvPr/>
        </p:nvGrpSpPr>
        <p:grpSpPr>
          <a:xfrm>
            <a:off x="8552059" y="2044963"/>
            <a:ext cx="2695662" cy="1564144"/>
            <a:chOff x="7010926" y="4326060"/>
            <a:chExt cx="2695662" cy="1564144"/>
          </a:xfrm>
        </p:grpSpPr>
        <p:sp>
          <p:nvSpPr>
            <p:cNvPr id="19" name="Rounded Rectangle 18">
              <a:extLst>
                <a:ext uri="{FF2B5EF4-FFF2-40B4-BE49-F238E27FC236}">
                  <a16:creationId xmlns:a16="http://schemas.microsoft.com/office/drawing/2014/main" id="{3E7E9F89-6CDB-2895-35F5-51208B6A94AD}"/>
                </a:ext>
              </a:extLst>
            </p:cNvPr>
            <p:cNvSpPr/>
            <p:nvPr/>
          </p:nvSpPr>
          <p:spPr>
            <a:xfrm>
              <a:off x="7010926" y="4326060"/>
              <a:ext cx="2695662" cy="1564144"/>
            </a:xfrm>
            <a:prstGeom prst="roundRect">
              <a:avLst>
                <a:gd name="adj" fmla="val 3183"/>
              </a:avLst>
            </a:prstGeom>
            <a:solidFill>
              <a:schemeClr val="bg2">
                <a:lumMod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CA5F92-55BC-C380-952A-0D5225C4592D}"/>
                </a:ext>
              </a:extLst>
            </p:cNvPr>
            <p:cNvSpPr/>
            <p:nvPr/>
          </p:nvSpPr>
          <p:spPr>
            <a:xfrm>
              <a:off x="7172620" y="4511568"/>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9877682-84C4-8235-86B4-43103DB2485D}"/>
                </a:ext>
              </a:extLst>
            </p:cNvPr>
            <p:cNvSpPr/>
            <p:nvPr/>
          </p:nvSpPr>
          <p:spPr>
            <a:xfrm>
              <a:off x="7448736" y="4511568"/>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589E6C8-84D1-364C-C1E7-668B01EB6A3F}"/>
                </a:ext>
              </a:extLst>
            </p:cNvPr>
            <p:cNvSpPr/>
            <p:nvPr/>
          </p:nvSpPr>
          <p:spPr>
            <a:xfrm>
              <a:off x="7724851" y="4511568"/>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D2A6E88-5579-DFA8-F4D3-85461823DA13}"/>
                </a:ext>
              </a:extLst>
            </p:cNvPr>
            <p:cNvSpPr txBox="1"/>
            <p:nvPr/>
          </p:nvSpPr>
          <p:spPr>
            <a:xfrm>
              <a:off x="7219548" y="4797789"/>
              <a:ext cx="2295654" cy="954107"/>
            </a:xfrm>
            <a:prstGeom prst="rect">
              <a:avLst/>
            </a:prstGeom>
            <a:noFill/>
          </p:spPr>
          <p:txBody>
            <a:bodyPr wrap="square" rtlCol="0">
              <a:spAutoFit/>
            </a:bodyPr>
            <a:lstStyle/>
            <a:p>
              <a:r>
                <a:rPr lang="en-US" sz="1400" dirty="0">
                  <a:solidFill>
                    <a:srgbClr val="00CEAD"/>
                  </a:solidFill>
                  <a:latin typeface="Fira Code" panose="020B0809050000020004" pitchFamily="49" charset="0"/>
                  <a:ea typeface="Fira Code" panose="020B0809050000020004" pitchFamily="49" charset="0"/>
                  <a:cs typeface="Courier New" panose="02070309020205020404" pitchFamily="49" charset="0"/>
                </a:rPr>
                <a:t>[Function: TRUE]</a:t>
              </a:r>
            </a:p>
            <a:p>
              <a:r>
                <a:rPr lang="en-US" sz="1400" dirty="0">
                  <a:solidFill>
                    <a:srgbClr val="00CEAD"/>
                  </a:solidFill>
                  <a:latin typeface="Fira Code" panose="020B0809050000020004" pitchFamily="49" charset="0"/>
                  <a:ea typeface="Fira Code" panose="020B0809050000020004" pitchFamily="49" charset="0"/>
                  <a:cs typeface="Courier New" panose="02070309020205020404" pitchFamily="49" charset="0"/>
                </a:rPr>
                <a:t>[Function: FALSE]</a:t>
              </a:r>
            </a:p>
            <a:p>
              <a:r>
                <a:rPr lang="en-US" sz="1400" dirty="0">
                  <a:solidFill>
                    <a:srgbClr val="00CEAD"/>
                  </a:solidFill>
                  <a:latin typeface="Fira Code" panose="020B0809050000020004" pitchFamily="49" charset="0"/>
                  <a:ea typeface="Fira Code" panose="020B0809050000020004" pitchFamily="49" charset="0"/>
                  <a:cs typeface="Courier New" panose="02070309020205020404" pitchFamily="49" charset="0"/>
                </a:rPr>
                <a:t>[Function: FALSE]</a:t>
              </a:r>
            </a:p>
            <a:p>
              <a:r>
                <a:rPr lang="en-US" sz="1400" dirty="0">
                  <a:solidFill>
                    <a:srgbClr val="00CEAD"/>
                  </a:solidFill>
                  <a:latin typeface="Fira Code" panose="020B0809050000020004" pitchFamily="49" charset="0"/>
                  <a:ea typeface="Fira Code" panose="020B0809050000020004" pitchFamily="49" charset="0"/>
                  <a:cs typeface="Courier New" panose="02070309020205020404" pitchFamily="49" charset="0"/>
                </a:rPr>
                <a:t>[Function: FALSE]</a:t>
              </a:r>
            </a:p>
          </p:txBody>
        </p:sp>
      </p:grpSp>
      <p:grpSp>
        <p:nvGrpSpPr>
          <p:cNvPr id="11" name="Group 10">
            <a:extLst>
              <a:ext uri="{FF2B5EF4-FFF2-40B4-BE49-F238E27FC236}">
                <a16:creationId xmlns:a16="http://schemas.microsoft.com/office/drawing/2014/main" id="{814543EE-C339-B9C6-3579-FD21FFA322EF}"/>
              </a:ext>
            </a:extLst>
          </p:cNvPr>
          <p:cNvGrpSpPr/>
          <p:nvPr/>
        </p:nvGrpSpPr>
        <p:grpSpPr>
          <a:xfrm>
            <a:off x="8552059" y="3900869"/>
            <a:ext cx="2695662" cy="1564144"/>
            <a:chOff x="7010926" y="4326060"/>
            <a:chExt cx="2695662" cy="1564144"/>
          </a:xfrm>
        </p:grpSpPr>
        <p:sp>
          <p:nvSpPr>
            <p:cNvPr id="12" name="Rounded Rectangle 11">
              <a:extLst>
                <a:ext uri="{FF2B5EF4-FFF2-40B4-BE49-F238E27FC236}">
                  <a16:creationId xmlns:a16="http://schemas.microsoft.com/office/drawing/2014/main" id="{5F2B64AE-A75B-7D9F-A26E-AB0D6B0EC875}"/>
                </a:ext>
              </a:extLst>
            </p:cNvPr>
            <p:cNvSpPr/>
            <p:nvPr/>
          </p:nvSpPr>
          <p:spPr>
            <a:xfrm>
              <a:off x="7010926" y="4326060"/>
              <a:ext cx="2695662" cy="1564144"/>
            </a:xfrm>
            <a:prstGeom prst="roundRect">
              <a:avLst>
                <a:gd name="adj" fmla="val 3183"/>
              </a:avLst>
            </a:prstGeom>
            <a:solidFill>
              <a:schemeClr val="bg2">
                <a:lumMod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9D481D0-25EC-0C8E-6711-681D34B69020}"/>
                </a:ext>
              </a:extLst>
            </p:cNvPr>
            <p:cNvSpPr/>
            <p:nvPr/>
          </p:nvSpPr>
          <p:spPr>
            <a:xfrm>
              <a:off x="7172620" y="4511568"/>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6E580F9-9B17-B612-4328-32391FD572FB}"/>
                </a:ext>
              </a:extLst>
            </p:cNvPr>
            <p:cNvSpPr/>
            <p:nvPr/>
          </p:nvSpPr>
          <p:spPr>
            <a:xfrm>
              <a:off x="7448736" y="4511568"/>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E0FB41C-C756-4F3B-261B-297B440B7CCB}"/>
                </a:ext>
              </a:extLst>
            </p:cNvPr>
            <p:cNvSpPr/>
            <p:nvPr/>
          </p:nvSpPr>
          <p:spPr>
            <a:xfrm>
              <a:off x="7724851" y="4511568"/>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9A91501-8472-89C2-B109-AF1436E6FC8E}"/>
                </a:ext>
              </a:extLst>
            </p:cNvPr>
            <p:cNvSpPr txBox="1"/>
            <p:nvPr/>
          </p:nvSpPr>
          <p:spPr>
            <a:xfrm>
              <a:off x="7219548" y="4797789"/>
              <a:ext cx="2295654" cy="954107"/>
            </a:xfrm>
            <a:prstGeom prst="rect">
              <a:avLst/>
            </a:prstGeom>
            <a:noFill/>
          </p:spPr>
          <p:txBody>
            <a:bodyPr wrap="square" rtlCol="0">
              <a:spAutoFit/>
            </a:bodyPr>
            <a:lstStyle/>
            <a:p>
              <a:r>
                <a:rPr lang="en-US" sz="1400" dirty="0">
                  <a:solidFill>
                    <a:srgbClr val="00CEAD"/>
                  </a:solidFill>
                  <a:latin typeface="Fira Code" panose="020B0809050000020004" pitchFamily="49" charset="0"/>
                  <a:ea typeface="Fira Code" panose="020B0809050000020004" pitchFamily="49" charset="0"/>
                  <a:cs typeface="Courier New" panose="02070309020205020404" pitchFamily="49" charset="0"/>
                </a:rPr>
                <a:t>[Function: TRUE]</a:t>
              </a:r>
            </a:p>
            <a:p>
              <a:r>
                <a:rPr lang="en-US" sz="1400" dirty="0">
                  <a:solidFill>
                    <a:srgbClr val="00CEAD"/>
                  </a:solidFill>
                  <a:latin typeface="Fira Code" panose="020B0809050000020004" pitchFamily="49" charset="0"/>
                  <a:ea typeface="Fira Code" panose="020B0809050000020004" pitchFamily="49" charset="0"/>
                  <a:cs typeface="Courier New" panose="02070309020205020404" pitchFamily="49" charset="0"/>
                </a:rPr>
                <a:t>[Function: TRUE]</a:t>
              </a:r>
            </a:p>
            <a:p>
              <a:r>
                <a:rPr lang="en-US" sz="1400" dirty="0">
                  <a:solidFill>
                    <a:srgbClr val="00CEAD"/>
                  </a:solidFill>
                  <a:latin typeface="Fira Code" panose="020B0809050000020004" pitchFamily="49" charset="0"/>
                  <a:ea typeface="Fira Code" panose="020B0809050000020004" pitchFamily="49" charset="0"/>
                  <a:cs typeface="Courier New" panose="02070309020205020404" pitchFamily="49" charset="0"/>
                </a:rPr>
                <a:t>[Function: TRUE]</a:t>
              </a:r>
            </a:p>
            <a:p>
              <a:r>
                <a:rPr lang="en-US" sz="1400" dirty="0">
                  <a:solidFill>
                    <a:srgbClr val="00CEAD"/>
                  </a:solidFill>
                  <a:latin typeface="Fira Code" panose="020B0809050000020004" pitchFamily="49" charset="0"/>
                  <a:ea typeface="Fira Code" panose="020B0809050000020004" pitchFamily="49" charset="0"/>
                  <a:cs typeface="Courier New" panose="02070309020205020404" pitchFamily="49" charset="0"/>
                </a:rPr>
                <a:t>[Function: FALSE]</a:t>
              </a:r>
            </a:p>
          </p:txBody>
        </p:sp>
      </p:grpSp>
      <p:sp>
        <p:nvSpPr>
          <p:cNvPr id="17" name="TextBox 16">
            <a:extLst>
              <a:ext uri="{FF2B5EF4-FFF2-40B4-BE49-F238E27FC236}">
                <a16:creationId xmlns:a16="http://schemas.microsoft.com/office/drawing/2014/main" id="{26D071E7-2F95-0C21-4B1E-EFC8D18F5FC0}"/>
              </a:ext>
            </a:extLst>
          </p:cNvPr>
          <p:cNvSpPr txBox="1"/>
          <p:nvPr/>
        </p:nvSpPr>
        <p:spPr>
          <a:xfrm>
            <a:off x="7879371" y="1309755"/>
            <a:ext cx="3497465" cy="735208"/>
          </a:xfrm>
          <a:prstGeom prst="rect">
            <a:avLst/>
          </a:prstGeom>
          <a:noFill/>
        </p:spPr>
        <p:txBody>
          <a:bodyPr wrap="square" rtlCol="0">
            <a:noAutofit/>
          </a:bodyPr>
          <a:lstStyle/>
          <a:p>
            <a:pPr>
              <a:spcAft>
                <a:spcPts val="1500"/>
              </a:spcAft>
            </a:pPr>
            <a:r>
              <a:rPr lang="en-US" sz="2800" kern="0" dirty="0">
                <a:solidFill>
                  <a:schemeClr val="bg1"/>
                </a:solidFill>
                <a:latin typeface="Biome" panose="020B0503030204020804" pitchFamily="34" charset="0"/>
                <a:cs typeface="Biome" panose="020B0503030204020804" pitchFamily="34" charset="0"/>
              </a:rPr>
              <a:t>The outcome is:</a:t>
            </a:r>
          </a:p>
          <a:p>
            <a:pPr>
              <a:spcAft>
                <a:spcPts val="1500"/>
              </a:spcAft>
            </a:pPr>
            <a:r>
              <a:rPr lang="en-US" sz="2800" dirty="0">
                <a:solidFill>
                  <a:schemeClr val="bg1"/>
                </a:solidFill>
                <a:latin typeface="Biome" panose="020B0503030204020804" pitchFamily="34" charset="0"/>
                <a:ea typeface="Calibri"/>
                <a:cs typeface="Biome" panose="020B0503030204020804" pitchFamily="34" charset="0"/>
              </a:rPr>
              <a:t>☐  </a:t>
            </a:r>
          </a:p>
          <a:p>
            <a:pPr>
              <a:spcAft>
                <a:spcPts val="1500"/>
              </a:spcAft>
            </a:pPr>
            <a:endParaRPr lang="en-US" sz="2800" dirty="0">
              <a:solidFill>
                <a:schemeClr val="bg1"/>
              </a:solidFill>
              <a:latin typeface="Biome" panose="020B0503030204020804" pitchFamily="34" charset="0"/>
              <a:ea typeface="Calibri"/>
              <a:cs typeface="Biome" panose="020B0503030204020804" pitchFamily="34" charset="0"/>
            </a:endParaRPr>
          </a:p>
          <a:p>
            <a:pPr>
              <a:spcAft>
                <a:spcPts val="1500"/>
              </a:spcAft>
            </a:pPr>
            <a:endParaRPr lang="en-US" sz="2800" dirty="0">
              <a:solidFill>
                <a:schemeClr val="bg1"/>
              </a:solidFill>
              <a:latin typeface="Biome" panose="020B0503030204020804" pitchFamily="34" charset="0"/>
              <a:ea typeface="Calibri"/>
              <a:cs typeface="Biome" panose="020B0503030204020804" pitchFamily="34" charset="0"/>
            </a:endParaRPr>
          </a:p>
          <a:p>
            <a:pPr>
              <a:spcAft>
                <a:spcPts val="1500"/>
              </a:spcAft>
            </a:pPr>
            <a:r>
              <a:rPr lang="en-US" sz="2800" dirty="0">
                <a:solidFill>
                  <a:schemeClr val="bg1"/>
                </a:solidFill>
                <a:latin typeface="Biome" panose="020B0503030204020804" pitchFamily="34" charset="0"/>
                <a:ea typeface="Calibri"/>
                <a:cs typeface="Biome" panose="020B0503030204020804" pitchFamily="34" charset="0"/>
              </a:rPr>
              <a:t>☐</a:t>
            </a:r>
          </a:p>
        </p:txBody>
      </p:sp>
    </p:spTree>
    <p:extLst>
      <p:ext uri="{BB962C8B-B14F-4D97-AF65-F5344CB8AC3E}">
        <p14:creationId xmlns:p14="http://schemas.microsoft.com/office/powerpoint/2010/main" val="2261114905"/>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55CED7-792A-B79E-80A2-110F023E5A03}"/>
              </a:ext>
            </a:extLst>
          </p:cNvPr>
          <p:cNvSpPr txBox="1"/>
          <p:nvPr/>
        </p:nvSpPr>
        <p:spPr>
          <a:xfrm>
            <a:off x="334963" y="340161"/>
            <a:ext cx="10466387" cy="1377077"/>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kern="0" dirty="0">
                <a:latin typeface="Rakuten Sans" panose="020B0503020203020204" pitchFamily="34" charset="0"/>
                <a:cs typeface="Rakuten Sans" panose="020B0503020203020204" pitchFamily="34" charset="0"/>
              </a:rPr>
              <a:t>Question – Lambda Calculus result</a:t>
            </a:r>
          </a:p>
        </p:txBody>
      </p:sp>
      <p:sp>
        <p:nvSpPr>
          <p:cNvPr id="6" name="TextBox 5">
            <a:extLst>
              <a:ext uri="{FF2B5EF4-FFF2-40B4-BE49-F238E27FC236}">
                <a16:creationId xmlns:a16="http://schemas.microsoft.com/office/drawing/2014/main" id="{2296987D-AC5E-5C5D-767C-8EF32E5A4F62}"/>
              </a:ext>
            </a:extLst>
          </p:cNvPr>
          <p:cNvSpPr txBox="1"/>
          <p:nvPr/>
        </p:nvSpPr>
        <p:spPr>
          <a:xfrm>
            <a:off x="334963" y="1171092"/>
            <a:ext cx="5476060" cy="2174375"/>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1600" kern="0" dirty="0"/>
              <a:t>If TRUE and FALSE are defined as</a:t>
            </a:r>
          </a:p>
          <a:p>
            <a:pPr algn="l"/>
            <a:endParaRPr lang="en-US" sz="1600" kern="0" dirty="0"/>
          </a:p>
          <a:p>
            <a:pPr algn="l"/>
            <a:r>
              <a:rPr lang="en-US" sz="1600" kern="0" dirty="0">
                <a:solidFill>
                  <a:srgbClr val="FFC000"/>
                </a:solidFill>
                <a:highlight>
                  <a:srgbClr val="000000"/>
                </a:highlight>
                <a:latin typeface="Fira Code" panose="020B0809050000020004" pitchFamily="49" charset="0"/>
                <a:ea typeface="Fira Code" panose="020B0809050000020004" pitchFamily="49" charset="0"/>
              </a:rPr>
              <a:t> TRUE  = (x) =&gt; (y) =&gt; x;</a:t>
            </a:r>
          </a:p>
          <a:p>
            <a:pPr algn="l"/>
            <a:r>
              <a:rPr lang="en-US" sz="1600" kern="0" dirty="0">
                <a:solidFill>
                  <a:srgbClr val="FFC000"/>
                </a:solidFill>
                <a:highlight>
                  <a:srgbClr val="000000"/>
                </a:highlight>
                <a:latin typeface="Fira Code" panose="020B0809050000020004" pitchFamily="49" charset="0"/>
                <a:ea typeface="Fira Code" panose="020B0809050000020004" pitchFamily="49" charset="0"/>
              </a:rPr>
              <a:t> FALSE = (x) =&gt; (y) =&gt; y;</a:t>
            </a:r>
          </a:p>
          <a:p>
            <a:pPr algn="l"/>
            <a:endParaRPr lang="en-US" sz="1600" kern="0" dirty="0">
              <a:solidFill>
                <a:srgbClr val="FFC000"/>
              </a:solidFill>
              <a:highlight>
                <a:srgbClr val="000000"/>
              </a:highlight>
              <a:latin typeface="Fira Code" panose="020B0809050000020004" pitchFamily="49" charset="0"/>
              <a:ea typeface="Fira Code" panose="020B0809050000020004" pitchFamily="49" charset="0"/>
            </a:endParaRPr>
          </a:p>
          <a:p>
            <a:pPr algn="l"/>
            <a:r>
              <a:rPr lang="en-US" sz="1600" kern="0" dirty="0"/>
              <a:t>and</a:t>
            </a:r>
          </a:p>
          <a:p>
            <a:pPr algn="l"/>
            <a:endParaRPr lang="en-US" sz="1600" kern="0" dirty="0">
              <a:solidFill>
                <a:srgbClr val="FFC000"/>
              </a:solidFill>
              <a:highlight>
                <a:srgbClr val="000000"/>
              </a:highlight>
              <a:latin typeface="Fira Code" panose="020B0809050000020004" pitchFamily="49" charset="0"/>
              <a:ea typeface="Fira Code" panose="020B0809050000020004" pitchFamily="49" charset="0"/>
            </a:endParaRPr>
          </a:p>
          <a:p>
            <a:pPr algn="l"/>
            <a:r>
              <a:rPr lang="en-US" sz="1600" kern="0" dirty="0">
                <a:solidFill>
                  <a:srgbClr val="FFC000"/>
                </a:solidFill>
                <a:highlight>
                  <a:srgbClr val="000000"/>
                </a:highlight>
                <a:latin typeface="Fira Code" panose="020B0809050000020004" pitchFamily="49" charset="0"/>
                <a:ea typeface="Fira Code" panose="020B0809050000020004" pitchFamily="49" charset="0"/>
              </a:rPr>
              <a:t> F = (p) =&gt; (q) =&gt; p(q)(p);</a:t>
            </a:r>
          </a:p>
          <a:p>
            <a:pPr algn="l"/>
            <a:endParaRPr lang="en-US" sz="1600" kern="0" dirty="0"/>
          </a:p>
          <a:p>
            <a:pPr algn="l"/>
            <a:r>
              <a:rPr lang="en-US" sz="1600" kern="0" dirty="0"/>
              <a:t>What is the outcome of the following lines?</a:t>
            </a:r>
          </a:p>
          <a:p>
            <a:pPr algn="l"/>
            <a:endParaRPr lang="en-US" sz="1600" kern="0" dirty="0"/>
          </a:p>
          <a:p>
            <a:pPr algn="l"/>
            <a:r>
              <a:rPr lang="en-US" sz="1600" kern="0" dirty="0">
                <a:solidFill>
                  <a:srgbClr val="FFC000"/>
                </a:solidFill>
                <a:highlight>
                  <a:srgbClr val="000000"/>
                </a:highlight>
                <a:latin typeface="Fira Code" panose="020B0809050000020004" pitchFamily="49" charset="0"/>
                <a:ea typeface="Fira Code" panose="020B0809050000020004" pitchFamily="49" charset="0"/>
              </a:rPr>
              <a:t> F(TRUE)(TRUE);</a:t>
            </a:r>
          </a:p>
          <a:p>
            <a:pPr algn="l"/>
            <a:r>
              <a:rPr lang="en-US" sz="1600" kern="0" dirty="0">
                <a:solidFill>
                  <a:srgbClr val="FFC000"/>
                </a:solidFill>
                <a:highlight>
                  <a:srgbClr val="000000"/>
                </a:highlight>
                <a:latin typeface="Fira Code" panose="020B0809050000020004" pitchFamily="49" charset="0"/>
                <a:ea typeface="Fira Code" panose="020B0809050000020004" pitchFamily="49" charset="0"/>
              </a:rPr>
              <a:t> F(TRUE)(FALSE);</a:t>
            </a:r>
          </a:p>
          <a:p>
            <a:pPr algn="l"/>
            <a:r>
              <a:rPr lang="en-US" sz="1600" kern="0" dirty="0">
                <a:solidFill>
                  <a:srgbClr val="FFC000"/>
                </a:solidFill>
                <a:highlight>
                  <a:srgbClr val="000000"/>
                </a:highlight>
                <a:latin typeface="Fira Code" panose="020B0809050000020004" pitchFamily="49" charset="0"/>
                <a:ea typeface="Fira Code" panose="020B0809050000020004" pitchFamily="49" charset="0"/>
              </a:rPr>
              <a:t> F(FALSE)(TRUE);</a:t>
            </a:r>
          </a:p>
          <a:p>
            <a:pPr algn="l"/>
            <a:r>
              <a:rPr lang="en-US" sz="1600" kern="0" dirty="0">
                <a:solidFill>
                  <a:srgbClr val="FFC000"/>
                </a:solidFill>
                <a:highlight>
                  <a:srgbClr val="000000"/>
                </a:highlight>
                <a:latin typeface="Fira Code" panose="020B0809050000020004" pitchFamily="49" charset="0"/>
                <a:ea typeface="Fira Code" panose="020B0809050000020004" pitchFamily="49" charset="0"/>
              </a:rPr>
              <a:t> F(FALSE)(FALSE);</a:t>
            </a:r>
          </a:p>
          <a:p>
            <a:pPr algn="l"/>
            <a:endParaRPr lang="en-US" sz="1600" kern="0" dirty="0"/>
          </a:p>
        </p:txBody>
      </p:sp>
      <p:grpSp>
        <p:nvGrpSpPr>
          <p:cNvPr id="18" name="Group 17">
            <a:extLst>
              <a:ext uri="{FF2B5EF4-FFF2-40B4-BE49-F238E27FC236}">
                <a16:creationId xmlns:a16="http://schemas.microsoft.com/office/drawing/2014/main" id="{6FC3F739-0BCE-C380-A3AE-3BCC99F0B90E}"/>
              </a:ext>
            </a:extLst>
          </p:cNvPr>
          <p:cNvGrpSpPr/>
          <p:nvPr/>
        </p:nvGrpSpPr>
        <p:grpSpPr>
          <a:xfrm>
            <a:off x="8552059" y="2044963"/>
            <a:ext cx="2695662" cy="1564144"/>
            <a:chOff x="7010926" y="4326060"/>
            <a:chExt cx="2695662" cy="1564144"/>
          </a:xfrm>
        </p:grpSpPr>
        <p:sp>
          <p:nvSpPr>
            <p:cNvPr id="19" name="Rounded Rectangle 18">
              <a:extLst>
                <a:ext uri="{FF2B5EF4-FFF2-40B4-BE49-F238E27FC236}">
                  <a16:creationId xmlns:a16="http://schemas.microsoft.com/office/drawing/2014/main" id="{3E7E9F89-6CDB-2895-35F5-51208B6A94AD}"/>
                </a:ext>
              </a:extLst>
            </p:cNvPr>
            <p:cNvSpPr/>
            <p:nvPr/>
          </p:nvSpPr>
          <p:spPr>
            <a:xfrm>
              <a:off x="7010926" y="4326060"/>
              <a:ext cx="2695662" cy="1564144"/>
            </a:xfrm>
            <a:prstGeom prst="roundRect">
              <a:avLst>
                <a:gd name="adj" fmla="val 3183"/>
              </a:avLst>
            </a:prstGeom>
            <a:solidFill>
              <a:schemeClr val="bg2">
                <a:lumMod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0CA5F92-55BC-C380-952A-0D5225C4592D}"/>
                </a:ext>
              </a:extLst>
            </p:cNvPr>
            <p:cNvSpPr/>
            <p:nvPr/>
          </p:nvSpPr>
          <p:spPr>
            <a:xfrm>
              <a:off x="7172620" y="4511568"/>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9877682-84C4-8235-86B4-43103DB2485D}"/>
                </a:ext>
              </a:extLst>
            </p:cNvPr>
            <p:cNvSpPr/>
            <p:nvPr/>
          </p:nvSpPr>
          <p:spPr>
            <a:xfrm>
              <a:off x="7448736" y="4511568"/>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589E6C8-84D1-364C-C1E7-668B01EB6A3F}"/>
                </a:ext>
              </a:extLst>
            </p:cNvPr>
            <p:cNvSpPr/>
            <p:nvPr/>
          </p:nvSpPr>
          <p:spPr>
            <a:xfrm>
              <a:off x="7724851" y="4511568"/>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D2A6E88-5579-DFA8-F4D3-85461823DA13}"/>
                </a:ext>
              </a:extLst>
            </p:cNvPr>
            <p:cNvSpPr txBox="1"/>
            <p:nvPr/>
          </p:nvSpPr>
          <p:spPr>
            <a:xfrm>
              <a:off x="7219548" y="4797789"/>
              <a:ext cx="2295654" cy="954107"/>
            </a:xfrm>
            <a:prstGeom prst="rect">
              <a:avLst/>
            </a:prstGeom>
            <a:noFill/>
          </p:spPr>
          <p:txBody>
            <a:bodyPr wrap="square" rtlCol="0">
              <a:spAutoFit/>
            </a:bodyPr>
            <a:lstStyle/>
            <a:p>
              <a:r>
                <a:rPr lang="en-US" sz="1400" dirty="0">
                  <a:solidFill>
                    <a:srgbClr val="00CEAD"/>
                  </a:solidFill>
                  <a:latin typeface="Fira Code" panose="020B0809050000020004" pitchFamily="49" charset="0"/>
                  <a:ea typeface="Fira Code" panose="020B0809050000020004" pitchFamily="49" charset="0"/>
                  <a:cs typeface="Courier New" panose="02070309020205020404" pitchFamily="49" charset="0"/>
                </a:rPr>
                <a:t>[Function: TRUE]</a:t>
              </a:r>
            </a:p>
            <a:p>
              <a:r>
                <a:rPr lang="en-US" sz="1400" dirty="0">
                  <a:solidFill>
                    <a:srgbClr val="00CEAD"/>
                  </a:solidFill>
                  <a:latin typeface="Fira Code" panose="020B0809050000020004" pitchFamily="49" charset="0"/>
                  <a:ea typeface="Fira Code" panose="020B0809050000020004" pitchFamily="49" charset="0"/>
                  <a:cs typeface="Courier New" panose="02070309020205020404" pitchFamily="49" charset="0"/>
                </a:rPr>
                <a:t>[Function: FALSE]</a:t>
              </a:r>
            </a:p>
            <a:p>
              <a:r>
                <a:rPr lang="en-US" sz="1400" dirty="0">
                  <a:solidFill>
                    <a:srgbClr val="00CEAD"/>
                  </a:solidFill>
                  <a:latin typeface="Fira Code" panose="020B0809050000020004" pitchFamily="49" charset="0"/>
                  <a:ea typeface="Fira Code" panose="020B0809050000020004" pitchFamily="49" charset="0"/>
                  <a:cs typeface="Courier New" panose="02070309020205020404" pitchFamily="49" charset="0"/>
                </a:rPr>
                <a:t>[Function: FALSE]</a:t>
              </a:r>
            </a:p>
            <a:p>
              <a:r>
                <a:rPr lang="en-US" sz="1400" dirty="0">
                  <a:solidFill>
                    <a:srgbClr val="00CEAD"/>
                  </a:solidFill>
                  <a:latin typeface="Fira Code" panose="020B0809050000020004" pitchFamily="49" charset="0"/>
                  <a:ea typeface="Fira Code" panose="020B0809050000020004" pitchFamily="49" charset="0"/>
                  <a:cs typeface="Courier New" panose="02070309020205020404" pitchFamily="49" charset="0"/>
                </a:rPr>
                <a:t>[Function: FALSE]</a:t>
              </a:r>
            </a:p>
          </p:txBody>
        </p:sp>
      </p:grpSp>
      <p:grpSp>
        <p:nvGrpSpPr>
          <p:cNvPr id="11" name="Group 10">
            <a:extLst>
              <a:ext uri="{FF2B5EF4-FFF2-40B4-BE49-F238E27FC236}">
                <a16:creationId xmlns:a16="http://schemas.microsoft.com/office/drawing/2014/main" id="{814543EE-C339-B9C6-3579-FD21FFA322EF}"/>
              </a:ext>
            </a:extLst>
          </p:cNvPr>
          <p:cNvGrpSpPr/>
          <p:nvPr/>
        </p:nvGrpSpPr>
        <p:grpSpPr>
          <a:xfrm>
            <a:off x="8552059" y="3900869"/>
            <a:ext cx="2695662" cy="1564144"/>
            <a:chOff x="7010926" y="4326060"/>
            <a:chExt cx="2695662" cy="1564144"/>
          </a:xfrm>
        </p:grpSpPr>
        <p:sp>
          <p:nvSpPr>
            <p:cNvPr id="12" name="Rounded Rectangle 11">
              <a:extLst>
                <a:ext uri="{FF2B5EF4-FFF2-40B4-BE49-F238E27FC236}">
                  <a16:creationId xmlns:a16="http://schemas.microsoft.com/office/drawing/2014/main" id="{5F2B64AE-A75B-7D9F-A26E-AB0D6B0EC875}"/>
                </a:ext>
              </a:extLst>
            </p:cNvPr>
            <p:cNvSpPr/>
            <p:nvPr/>
          </p:nvSpPr>
          <p:spPr>
            <a:xfrm>
              <a:off x="7010926" y="4326060"/>
              <a:ext cx="2695662" cy="1564144"/>
            </a:xfrm>
            <a:prstGeom prst="roundRect">
              <a:avLst>
                <a:gd name="adj" fmla="val 3183"/>
              </a:avLst>
            </a:prstGeom>
            <a:solidFill>
              <a:schemeClr val="bg2">
                <a:lumMod val="25000"/>
              </a:schemeClr>
            </a:solidFill>
            <a:ln>
              <a:noFill/>
            </a:ln>
            <a:effectLst>
              <a:outerShdw blurRad="190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9D481D0-25EC-0C8E-6711-681D34B69020}"/>
                </a:ext>
              </a:extLst>
            </p:cNvPr>
            <p:cNvSpPr/>
            <p:nvPr/>
          </p:nvSpPr>
          <p:spPr>
            <a:xfrm>
              <a:off x="7172620" y="4511568"/>
              <a:ext cx="174840" cy="17484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6E580F9-9B17-B612-4328-32391FD572FB}"/>
                </a:ext>
              </a:extLst>
            </p:cNvPr>
            <p:cNvSpPr/>
            <p:nvPr/>
          </p:nvSpPr>
          <p:spPr>
            <a:xfrm>
              <a:off x="7448736" y="4511568"/>
              <a:ext cx="174840" cy="17484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E0FB41C-C756-4F3B-261B-297B440B7CCB}"/>
                </a:ext>
              </a:extLst>
            </p:cNvPr>
            <p:cNvSpPr/>
            <p:nvPr/>
          </p:nvSpPr>
          <p:spPr>
            <a:xfrm>
              <a:off x="7724851" y="4511568"/>
              <a:ext cx="174840" cy="1748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9A91501-8472-89C2-B109-AF1436E6FC8E}"/>
                </a:ext>
              </a:extLst>
            </p:cNvPr>
            <p:cNvSpPr txBox="1"/>
            <p:nvPr/>
          </p:nvSpPr>
          <p:spPr>
            <a:xfrm>
              <a:off x="7219548" y="4797789"/>
              <a:ext cx="2295654" cy="954107"/>
            </a:xfrm>
            <a:prstGeom prst="rect">
              <a:avLst/>
            </a:prstGeom>
            <a:noFill/>
          </p:spPr>
          <p:txBody>
            <a:bodyPr wrap="square" rtlCol="0">
              <a:spAutoFit/>
            </a:bodyPr>
            <a:lstStyle/>
            <a:p>
              <a:r>
                <a:rPr lang="en-US" sz="1400" dirty="0">
                  <a:solidFill>
                    <a:srgbClr val="00CEAD"/>
                  </a:solidFill>
                  <a:latin typeface="Fira Code" panose="020B0809050000020004" pitchFamily="49" charset="0"/>
                  <a:ea typeface="Fira Code" panose="020B0809050000020004" pitchFamily="49" charset="0"/>
                  <a:cs typeface="Courier New" panose="02070309020205020404" pitchFamily="49" charset="0"/>
                </a:rPr>
                <a:t>[Function: TRUE]</a:t>
              </a:r>
            </a:p>
            <a:p>
              <a:r>
                <a:rPr lang="en-US" sz="1400" dirty="0">
                  <a:solidFill>
                    <a:srgbClr val="00CEAD"/>
                  </a:solidFill>
                  <a:latin typeface="Fira Code" panose="020B0809050000020004" pitchFamily="49" charset="0"/>
                  <a:ea typeface="Fira Code" panose="020B0809050000020004" pitchFamily="49" charset="0"/>
                  <a:cs typeface="Courier New" panose="02070309020205020404" pitchFamily="49" charset="0"/>
                </a:rPr>
                <a:t>[Function: TRUE]</a:t>
              </a:r>
            </a:p>
            <a:p>
              <a:r>
                <a:rPr lang="en-US" sz="1400" dirty="0">
                  <a:solidFill>
                    <a:srgbClr val="00CEAD"/>
                  </a:solidFill>
                  <a:latin typeface="Fira Code" panose="020B0809050000020004" pitchFamily="49" charset="0"/>
                  <a:ea typeface="Fira Code" panose="020B0809050000020004" pitchFamily="49" charset="0"/>
                  <a:cs typeface="Courier New" panose="02070309020205020404" pitchFamily="49" charset="0"/>
                </a:rPr>
                <a:t>[Function: TRUE]</a:t>
              </a:r>
            </a:p>
            <a:p>
              <a:r>
                <a:rPr lang="en-US" sz="1400" dirty="0">
                  <a:solidFill>
                    <a:srgbClr val="00CEAD"/>
                  </a:solidFill>
                  <a:latin typeface="Fira Code" panose="020B0809050000020004" pitchFamily="49" charset="0"/>
                  <a:ea typeface="Fira Code" panose="020B0809050000020004" pitchFamily="49" charset="0"/>
                  <a:cs typeface="Courier New" panose="02070309020205020404" pitchFamily="49" charset="0"/>
                </a:rPr>
                <a:t>[Function: FALSE]</a:t>
              </a:r>
            </a:p>
          </p:txBody>
        </p:sp>
      </p:grpSp>
      <p:sp>
        <p:nvSpPr>
          <p:cNvPr id="17" name="TextBox 16">
            <a:extLst>
              <a:ext uri="{FF2B5EF4-FFF2-40B4-BE49-F238E27FC236}">
                <a16:creationId xmlns:a16="http://schemas.microsoft.com/office/drawing/2014/main" id="{26D071E7-2F95-0C21-4B1E-EFC8D18F5FC0}"/>
              </a:ext>
            </a:extLst>
          </p:cNvPr>
          <p:cNvSpPr txBox="1"/>
          <p:nvPr/>
        </p:nvSpPr>
        <p:spPr>
          <a:xfrm>
            <a:off x="7879371" y="1309755"/>
            <a:ext cx="3497465" cy="735208"/>
          </a:xfrm>
          <a:prstGeom prst="rect">
            <a:avLst/>
          </a:prstGeom>
          <a:noFill/>
        </p:spPr>
        <p:txBody>
          <a:bodyPr wrap="square" rtlCol="0">
            <a:noAutofit/>
          </a:bodyPr>
          <a:lstStyle/>
          <a:p>
            <a:pPr>
              <a:spcAft>
                <a:spcPts val="1500"/>
              </a:spcAft>
            </a:pPr>
            <a:r>
              <a:rPr lang="en-US" sz="2800" kern="0" dirty="0">
                <a:solidFill>
                  <a:schemeClr val="bg1"/>
                </a:solidFill>
                <a:latin typeface="Biome" panose="020B0503030204020804" pitchFamily="34" charset="0"/>
                <a:cs typeface="Biome" panose="020B0503030204020804" pitchFamily="34" charset="0"/>
              </a:rPr>
              <a:t>The outcome is:</a:t>
            </a:r>
          </a:p>
          <a:p>
            <a:pPr>
              <a:spcAft>
                <a:spcPts val="1500"/>
              </a:spcAft>
            </a:pPr>
            <a:r>
              <a:rPr lang="en-US" sz="2800" dirty="0">
                <a:solidFill>
                  <a:schemeClr val="bg1"/>
                </a:solidFill>
                <a:latin typeface="Biome" panose="020B0503030204020804" pitchFamily="34" charset="0"/>
                <a:ea typeface="Calibri"/>
                <a:cs typeface="Biome" panose="020B0503030204020804" pitchFamily="34" charset="0"/>
              </a:rPr>
              <a:t>☐  </a:t>
            </a:r>
          </a:p>
          <a:p>
            <a:pPr>
              <a:spcAft>
                <a:spcPts val="1500"/>
              </a:spcAft>
            </a:pPr>
            <a:endParaRPr lang="en-US" sz="2800" dirty="0">
              <a:solidFill>
                <a:schemeClr val="bg1"/>
              </a:solidFill>
              <a:latin typeface="Biome" panose="020B0503030204020804" pitchFamily="34" charset="0"/>
              <a:ea typeface="Calibri"/>
              <a:cs typeface="Biome" panose="020B0503030204020804" pitchFamily="34" charset="0"/>
            </a:endParaRPr>
          </a:p>
          <a:p>
            <a:pPr>
              <a:spcAft>
                <a:spcPts val="1500"/>
              </a:spcAft>
            </a:pPr>
            <a:endParaRPr lang="en-US" sz="2800" dirty="0">
              <a:solidFill>
                <a:schemeClr val="bg1"/>
              </a:solidFill>
              <a:latin typeface="Biome" panose="020B0503030204020804" pitchFamily="34" charset="0"/>
              <a:ea typeface="Calibri"/>
              <a:cs typeface="Biome" panose="020B0503030204020804" pitchFamily="34" charset="0"/>
            </a:endParaRPr>
          </a:p>
          <a:p>
            <a:pPr>
              <a:spcAft>
                <a:spcPts val="1500"/>
              </a:spcAft>
            </a:pPr>
            <a:r>
              <a:rPr lang="en-US" sz="2800" dirty="0">
                <a:solidFill>
                  <a:schemeClr val="bg1"/>
                </a:solidFill>
                <a:latin typeface="Biome" panose="020B0503030204020804" pitchFamily="34" charset="0"/>
                <a:ea typeface="Calibri"/>
                <a:cs typeface="Biome" panose="020B0503030204020804" pitchFamily="34" charset="0"/>
              </a:rPr>
              <a:t>☐</a:t>
            </a:r>
          </a:p>
        </p:txBody>
      </p:sp>
      <p:pic>
        <p:nvPicPr>
          <p:cNvPr id="24" name="Graphic 23" descr="Checkmark with solid fill">
            <a:extLst>
              <a:ext uri="{FF2B5EF4-FFF2-40B4-BE49-F238E27FC236}">
                <a16:creationId xmlns:a16="http://schemas.microsoft.com/office/drawing/2014/main" id="{0F118E8B-0FFF-059F-AEB4-88AB8E1F4D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66947" y="1720166"/>
            <a:ext cx="643261" cy="643261"/>
          </a:xfrm>
          <a:prstGeom prst="rect">
            <a:avLst/>
          </a:prstGeom>
        </p:spPr>
      </p:pic>
      <p:sp>
        <p:nvSpPr>
          <p:cNvPr id="25" name="TextBox 24">
            <a:extLst>
              <a:ext uri="{FF2B5EF4-FFF2-40B4-BE49-F238E27FC236}">
                <a16:creationId xmlns:a16="http://schemas.microsoft.com/office/drawing/2014/main" id="{E2BE315A-C120-EED1-3884-BEA7DC2EF974}"/>
              </a:ext>
            </a:extLst>
          </p:cNvPr>
          <p:cNvSpPr txBox="1"/>
          <p:nvPr/>
        </p:nvSpPr>
        <p:spPr>
          <a:xfrm>
            <a:off x="334962" y="4981282"/>
            <a:ext cx="7937167" cy="1377076"/>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1600" kern="0" dirty="0"/>
              <a:t>The correct answer is the one above. The function F behave like the logic operator AND. The second outcome is the result of the logic operator OR that can be defined as</a:t>
            </a:r>
          </a:p>
          <a:p>
            <a:pPr algn="l"/>
            <a:endParaRPr lang="en-US" sz="1600" kern="0" dirty="0"/>
          </a:p>
          <a:p>
            <a:pPr algn="l"/>
            <a:r>
              <a:rPr lang="en-US" sz="1600" kern="0" dirty="0">
                <a:solidFill>
                  <a:srgbClr val="FFC000"/>
                </a:solidFill>
                <a:highlight>
                  <a:srgbClr val="000000"/>
                </a:highlight>
                <a:latin typeface="Fira Code" panose="020B0809050000020004" pitchFamily="49" charset="0"/>
                <a:ea typeface="Fira Code" panose="020B0809050000020004" pitchFamily="49" charset="0"/>
              </a:rPr>
              <a:t> OR = (p) =&gt; (q) =&gt; p(p)(q);</a:t>
            </a:r>
          </a:p>
          <a:p>
            <a:pPr algn="l"/>
            <a:r>
              <a:rPr lang="en-US" sz="1000" kern="0" dirty="0">
                <a:ea typeface="Fira Code" panose="020B0809050000020004" pitchFamily="49" charset="0"/>
              </a:rPr>
              <a:t>You can find more datatypes definitions at </a:t>
            </a:r>
            <a:r>
              <a:rPr lang="en-US" sz="1000" kern="0" dirty="0">
                <a:ea typeface="Fira Code" panose="020B0809050000020004" pitchFamily="49" charset="0"/>
                <a:hlinkClick r:id="rId4">
                  <a:extLst>
                    <a:ext uri="{A12FA001-AC4F-418D-AE19-62706E023703}">
                      <ahyp:hlinkClr xmlns:ahyp="http://schemas.microsoft.com/office/drawing/2018/hyperlinkcolor" val="tx"/>
                    </a:ext>
                  </a:extLst>
                </a:hlinkClick>
              </a:rPr>
              <a:t>https://en.wikipedia.org/wiki/Lambda_calculus#Encoding_datatypes</a:t>
            </a:r>
            <a:endParaRPr lang="en-US" sz="1000" kern="0" dirty="0">
              <a:ea typeface="Fira Code" panose="020B0809050000020004" pitchFamily="49" charset="0"/>
            </a:endParaRPr>
          </a:p>
        </p:txBody>
      </p:sp>
    </p:spTree>
    <p:extLst>
      <p:ext uri="{BB962C8B-B14F-4D97-AF65-F5344CB8AC3E}">
        <p14:creationId xmlns:p14="http://schemas.microsoft.com/office/powerpoint/2010/main" val="2467444200"/>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55CED7-792A-B79E-80A2-110F023E5A03}"/>
              </a:ext>
            </a:extLst>
          </p:cNvPr>
          <p:cNvSpPr txBox="1"/>
          <p:nvPr/>
        </p:nvSpPr>
        <p:spPr>
          <a:xfrm>
            <a:off x="334963" y="340161"/>
            <a:ext cx="10466387" cy="1377077"/>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kern="0" dirty="0">
                <a:latin typeface="Rakuten Sans" panose="020B0503020203020204" pitchFamily="34" charset="0"/>
                <a:cs typeface="Rakuten Sans" panose="020B0503020203020204" pitchFamily="34" charset="0"/>
              </a:rPr>
              <a:t>Lambda Calculus</a:t>
            </a:r>
          </a:p>
        </p:txBody>
      </p:sp>
      <p:sp>
        <p:nvSpPr>
          <p:cNvPr id="6" name="TextBox 5">
            <a:extLst>
              <a:ext uri="{FF2B5EF4-FFF2-40B4-BE49-F238E27FC236}">
                <a16:creationId xmlns:a16="http://schemas.microsoft.com/office/drawing/2014/main" id="{2296987D-AC5E-5C5D-767C-8EF32E5A4F62}"/>
              </a:ext>
            </a:extLst>
          </p:cNvPr>
          <p:cNvSpPr txBox="1"/>
          <p:nvPr/>
        </p:nvSpPr>
        <p:spPr>
          <a:xfrm>
            <a:off x="298450" y="1488558"/>
            <a:ext cx="11522075" cy="3542156"/>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2400" kern="0" dirty="0">
                <a:latin typeface="Rakuten Sans" panose="020B0503020203020204" pitchFamily="34" charset="0"/>
                <a:cs typeface="Rakuten Sans" panose="020B0503020203020204" pitchFamily="34" charset="0"/>
              </a:rPr>
              <a:t>This is not a practical way of writing code. Also purely functional language like Haskell and Elm do not define primitive this way, as it would not have good performance. But it is an interesting intellectual idea to see how everything can be built from three simple concepts.</a:t>
            </a:r>
          </a:p>
          <a:p>
            <a:pPr algn="l"/>
            <a:endParaRPr lang="en-US" sz="2400" kern="0" dirty="0">
              <a:latin typeface="Rakuten Sans" panose="020B0503020203020204" pitchFamily="34" charset="0"/>
              <a:cs typeface="Rakuten Sans" panose="020B0503020203020204" pitchFamily="34" charset="0"/>
            </a:endParaRPr>
          </a:p>
          <a:p>
            <a:pPr algn="l"/>
            <a:r>
              <a:rPr lang="en-US" sz="2400" kern="0" dirty="0">
                <a:latin typeface="Rakuten Sans" panose="020B0503020203020204" pitchFamily="34" charset="0"/>
                <a:cs typeface="Rakuten Sans" panose="020B0503020203020204" pitchFamily="34" charset="0"/>
              </a:rPr>
              <a:t>For a gentle introduction to Lambda Calculus, we recommend these videos:</a:t>
            </a:r>
          </a:p>
          <a:p>
            <a:pPr algn="l"/>
            <a:endParaRPr lang="en-US" sz="2400" kern="0" dirty="0">
              <a:latin typeface="Rakuten Sans" panose="020B0503020203020204" pitchFamily="34" charset="0"/>
              <a:cs typeface="Rakuten Sans" panose="020B0503020203020204" pitchFamily="34" charset="0"/>
              <a:hlinkClick r:id="rId2">
                <a:extLst>
                  <a:ext uri="{A12FA001-AC4F-418D-AE19-62706E023703}">
                    <ahyp:hlinkClr xmlns:ahyp="http://schemas.microsoft.com/office/drawing/2018/hyperlinkcolor" val="tx"/>
                  </a:ext>
                </a:extLst>
              </a:hlinkClick>
            </a:endParaRPr>
          </a:p>
          <a:p>
            <a:pPr algn="l"/>
            <a:r>
              <a:rPr lang="en-US" sz="2400" kern="0" dirty="0">
                <a:latin typeface="Rakuten Sans" panose="020B0503020203020204" pitchFamily="34" charset="0"/>
                <a:cs typeface="Rakuten Sans" panose="020B0503020203020204" pitchFamily="34" charset="0"/>
                <a:hlinkClick r:id="rId2">
                  <a:extLst>
                    <a:ext uri="{A12FA001-AC4F-418D-AE19-62706E023703}">
                      <ahyp:hlinkClr xmlns:ahyp="http://schemas.microsoft.com/office/drawing/2018/hyperlinkcolor" val="tx"/>
                    </a:ext>
                  </a:extLst>
                </a:hlinkClick>
              </a:rPr>
              <a:t>https://www.youtube.com/watch?v=eis11j_iGMs</a:t>
            </a:r>
            <a:endParaRPr lang="en-US" sz="2400" kern="0" dirty="0">
              <a:latin typeface="Rakuten Sans" panose="020B0503020203020204" pitchFamily="34" charset="0"/>
              <a:cs typeface="Rakuten Sans" panose="020B0503020203020204" pitchFamily="34" charset="0"/>
            </a:endParaRPr>
          </a:p>
          <a:p>
            <a:pPr algn="l"/>
            <a:r>
              <a:rPr lang="en-US" sz="2400" kern="0" dirty="0">
                <a:latin typeface="Rakuten Sans" panose="020B0503020203020204" pitchFamily="34" charset="0"/>
                <a:cs typeface="Rakuten Sans" panose="020B0503020203020204" pitchFamily="34" charset="0"/>
                <a:hlinkClick r:id="rId3">
                  <a:extLst>
                    <a:ext uri="{A12FA001-AC4F-418D-AE19-62706E023703}">
                      <ahyp:hlinkClr xmlns:ahyp="http://schemas.microsoft.com/office/drawing/2018/hyperlinkcolor" val="tx"/>
                    </a:ext>
                  </a:extLst>
                </a:hlinkClick>
              </a:rPr>
              <a:t>https://www.youtube.com/watch?v=3VQ382QG-y4</a:t>
            </a:r>
            <a:endParaRPr lang="en-US" sz="2400" kern="0" dirty="0">
              <a:latin typeface="Rakuten Sans" panose="020B0503020203020204" pitchFamily="34" charset="0"/>
              <a:cs typeface="Rakuten Sans" panose="020B0503020203020204" pitchFamily="34" charset="0"/>
            </a:endParaRPr>
          </a:p>
          <a:p>
            <a:pPr algn="l"/>
            <a:r>
              <a:rPr lang="en-US" sz="2400" kern="0" dirty="0">
                <a:latin typeface="Rakuten Sans" panose="020B0503020203020204" pitchFamily="34" charset="0"/>
                <a:cs typeface="Rakuten Sans" panose="020B0503020203020204" pitchFamily="34" charset="0"/>
                <a:hlinkClick r:id="rId4">
                  <a:extLst>
                    <a:ext uri="{A12FA001-AC4F-418D-AE19-62706E023703}">
                      <ahyp:hlinkClr xmlns:ahyp="http://schemas.microsoft.com/office/drawing/2018/hyperlinkcolor" val="tx"/>
                    </a:ext>
                  </a:extLst>
                </a:hlinkClick>
              </a:rPr>
              <a:t>https://www.youtube.com/watch?v=pkCLMl0e_0k</a:t>
            </a:r>
            <a:endParaRPr lang="en-US" sz="2400" kern="0" dirty="0">
              <a:latin typeface="Rakuten Sans" panose="020B0503020203020204" pitchFamily="34" charset="0"/>
              <a:cs typeface="Rakuten Sans" panose="020B0503020203020204" pitchFamily="34" charset="0"/>
            </a:endParaRPr>
          </a:p>
          <a:p>
            <a:pPr algn="l"/>
            <a:endParaRPr lang="en-US" sz="2400" kern="0" dirty="0">
              <a:latin typeface="Rakuten Sans" panose="020B0503020203020204" pitchFamily="34" charset="0"/>
              <a:cs typeface="Rakuten Sans" panose="020B0503020203020204" pitchFamily="34" charset="0"/>
            </a:endParaRPr>
          </a:p>
        </p:txBody>
      </p:sp>
    </p:spTree>
    <p:extLst>
      <p:ext uri="{BB962C8B-B14F-4D97-AF65-F5344CB8AC3E}">
        <p14:creationId xmlns:p14="http://schemas.microsoft.com/office/powerpoint/2010/main" val="3741436480"/>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55CED7-792A-B79E-80A2-110F023E5A03}"/>
              </a:ext>
            </a:extLst>
          </p:cNvPr>
          <p:cNvSpPr txBox="1"/>
          <p:nvPr/>
        </p:nvSpPr>
        <p:spPr>
          <a:xfrm>
            <a:off x="334963" y="340161"/>
            <a:ext cx="10466387" cy="1377077"/>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kern="0" dirty="0">
                <a:latin typeface="Rakuten Sans" panose="020B0503020203020204" pitchFamily="34" charset="0"/>
                <a:cs typeface="Rakuten Sans" panose="020B0503020203020204" pitchFamily="34" charset="0"/>
              </a:rPr>
              <a:t>Category Theory</a:t>
            </a:r>
          </a:p>
        </p:txBody>
      </p:sp>
      <p:sp>
        <p:nvSpPr>
          <p:cNvPr id="6" name="TextBox 5">
            <a:extLst>
              <a:ext uri="{FF2B5EF4-FFF2-40B4-BE49-F238E27FC236}">
                <a16:creationId xmlns:a16="http://schemas.microsoft.com/office/drawing/2014/main" id="{2296987D-AC5E-5C5D-767C-8EF32E5A4F62}"/>
              </a:ext>
            </a:extLst>
          </p:cNvPr>
          <p:cNvSpPr txBox="1"/>
          <p:nvPr/>
        </p:nvSpPr>
        <p:spPr>
          <a:xfrm>
            <a:off x="334963" y="1477920"/>
            <a:ext cx="11522075" cy="5146164"/>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1800" kern="0" dirty="0">
                <a:latin typeface="Rakuten Sans" panose="020B0503020203020204" pitchFamily="34" charset="0"/>
                <a:cs typeface="Rakuten Sans" panose="020B0503020203020204" pitchFamily="34" charset="0"/>
              </a:rPr>
              <a:t>For an introduction to Category </a:t>
            </a:r>
          </a:p>
          <a:p>
            <a:pPr algn="l"/>
            <a:r>
              <a:rPr lang="en-US" sz="1800" kern="0" dirty="0">
                <a:latin typeface="Rakuten Sans" panose="020B0503020203020204" pitchFamily="34" charset="0"/>
                <a:cs typeface="Rakuten Sans" panose="020B0503020203020204" pitchFamily="34" charset="0"/>
              </a:rPr>
              <a:t>Theory, we recommend the book </a:t>
            </a:r>
          </a:p>
          <a:p>
            <a:pPr algn="l"/>
            <a:r>
              <a:rPr lang="en-US" sz="1800" kern="0" dirty="0">
                <a:latin typeface="Rakuten Sans" panose="020B0503020203020204" pitchFamily="34" charset="0"/>
                <a:cs typeface="Rakuten Sans" panose="020B0503020203020204" pitchFamily="34" charset="0"/>
              </a:rPr>
              <a:t>“Category Theory for Programmers”</a:t>
            </a:r>
          </a:p>
          <a:p>
            <a:pPr algn="l"/>
            <a:r>
              <a:rPr lang="en-US" sz="1800" kern="0" dirty="0">
                <a:latin typeface="Rakuten Sans" panose="020B0503020203020204" pitchFamily="34" charset="0"/>
                <a:cs typeface="Rakuten Sans" panose="020B0503020203020204" pitchFamily="34" charset="0"/>
              </a:rPr>
              <a:t>available for free at</a:t>
            </a:r>
          </a:p>
          <a:p>
            <a:pPr algn="l"/>
            <a:endParaRPr lang="en-US" sz="1800" kern="0" dirty="0">
              <a:latin typeface="Rakuten Sans" panose="020B0503020203020204" pitchFamily="34" charset="0"/>
              <a:cs typeface="Rakuten Sans" panose="020B0503020203020204" pitchFamily="34" charset="0"/>
            </a:endParaRPr>
          </a:p>
          <a:p>
            <a:pPr algn="l"/>
            <a:r>
              <a:rPr lang="en-US" sz="1800" kern="0" dirty="0">
                <a:latin typeface="Rakuten Sans" panose="020B0503020203020204" pitchFamily="34" charset="0"/>
                <a:cs typeface="Rakuten Sans" panose="020B0503020203020204" pitchFamily="34" charset="0"/>
                <a:hlinkClick r:id="rId2">
                  <a:extLst>
                    <a:ext uri="{A12FA001-AC4F-418D-AE19-62706E023703}">
                      <ahyp:hlinkClr xmlns:ahyp="http://schemas.microsoft.com/office/drawing/2018/hyperlinkcolor" val="tx"/>
                    </a:ext>
                  </a:extLst>
                </a:hlinkClick>
              </a:rPr>
              <a:t>https://github.com/hmemcpy/milewski-ctfp-pdf</a:t>
            </a:r>
            <a:endParaRPr lang="en-US" sz="1800" kern="0" dirty="0">
              <a:latin typeface="Rakuten Sans" panose="020B0503020203020204" pitchFamily="34" charset="0"/>
              <a:cs typeface="Rakuten Sans" panose="020B0503020203020204" pitchFamily="34" charset="0"/>
            </a:endParaRPr>
          </a:p>
          <a:p>
            <a:pPr algn="l"/>
            <a:endParaRPr lang="en-US" sz="1800" kern="0" dirty="0">
              <a:latin typeface="Rakuten Sans" panose="020B0503020203020204" pitchFamily="34" charset="0"/>
              <a:cs typeface="Rakuten Sans" panose="020B0503020203020204" pitchFamily="34" charset="0"/>
            </a:endParaRPr>
          </a:p>
          <a:p>
            <a:pPr algn="l"/>
            <a:r>
              <a:rPr lang="en-US" sz="1800" kern="0" dirty="0">
                <a:latin typeface="Rakuten Sans" panose="020B0503020203020204" pitchFamily="34" charset="0"/>
                <a:cs typeface="Rakuten Sans" panose="020B0503020203020204" pitchFamily="34" charset="0"/>
              </a:rPr>
              <a:t>From the book: </a:t>
            </a:r>
          </a:p>
          <a:p>
            <a:pPr algn="l"/>
            <a:endParaRPr lang="en-US" sz="1800" kern="0" dirty="0">
              <a:latin typeface="Rakuten Sans" panose="020B0503020203020204" pitchFamily="34" charset="0"/>
              <a:cs typeface="Rakuten Sans" panose="020B0503020203020204" pitchFamily="34" charset="0"/>
            </a:endParaRPr>
          </a:p>
          <a:p>
            <a:pPr algn="l"/>
            <a:r>
              <a:rPr lang="en-US" sz="1600" kern="0" dirty="0">
                <a:latin typeface="Rakuten Sans" panose="020B0503020203020204" pitchFamily="34" charset="0"/>
                <a:cs typeface="Rakuten Sans" panose="020B0503020203020204" pitchFamily="34" charset="0"/>
              </a:rPr>
              <a:t>Category theory is a treasure trove of extremely useful programming ideas. Haskell programmers have been tapping this resource for a long time, and the ideas are slowly percolating into other languages.</a:t>
            </a:r>
          </a:p>
          <a:p>
            <a:pPr algn="l"/>
            <a:endParaRPr lang="en-US" sz="1600" kern="0" dirty="0">
              <a:latin typeface="Rakuten Sans" panose="020B0503020203020204" pitchFamily="34" charset="0"/>
              <a:cs typeface="Rakuten Sans" panose="020B0503020203020204" pitchFamily="34" charset="0"/>
            </a:endParaRPr>
          </a:p>
          <a:p>
            <a:pPr algn="l"/>
            <a:r>
              <a:rPr lang="en-US" sz="1600" kern="0" dirty="0">
                <a:latin typeface="Rakuten Sans" panose="020B0503020203020204" pitchFamily="34" charset="0"/>
                <a:cs typeface="Rakuten Sans" panose="020B0503020203020204" pitchFamily="34" charset="0"/>
              </a:rPr>
              <a:t>Category theory is the kind of math that is particularly well suited for the minds of programmers. That’s because category theory — rather than dealing with particulars — deals with structure. It deals with the kind of structure that makes programs composable. And composition is the essence of programming.</a:t>
            </a:r>
          </a:p>
          <a:p>
            <a:pPr algn="l"/>
            <a:endParaRPr lang="en-US" sz="1600" kern="0" dirty="0">
              <a:latin typeface="Rakuten Sans" panose="020B0503020203020204" pitchFamily="34" charset="0"/>
              <a:cs typeface="Rakuten Sans" panose="020B0503020203020204" pitchFamily="34" charset="0"/>
            </a:endParaRPr>
          </a:p>
          <a:p>
            <a:pPr algn="l"/>
            <a:r>
              <a:rPr lang="en-US" sz="1600" kern="0" dirty="0">
                <a:latin typeface="Rakuten Sans" panose="020B0503020203020204" pitchFamily="34" charset="0"/>
                <a:cs typeface="Rakuten Sans" panose="020B0503020203020204" pitchFamily="34" charset="0"/>
              </a:rPr>
              <a:t>There’s been a steady stream of new functional features invading imperative languages. Even Java, the bastion of object-oriented programming, let the lambdas in.</a:t>
            </a:r>
          </a:p>
          <a:p>
            <a:pPr algn="l"/>
            <a:endParaRPr lang="en-US" sz="1600" kern="0" dirty="0">
              <a:latin typeface="Rakuten Sans" panose="020B0503020203020204" pitchFamily="34" charset="0"/>
              <a:cs typeface="Rakuten Sans" panose="020B0503020203020204" pitchFamily="34" charset="0"/>
            </a:endParaRPr>
          </a:p>
        </p:txBody>
      </p:sp>
      <p:pic>
        <p:nvPicPr>
          <p:cNvPr id="3" name="Picture 2" descr="A picture containing text, clipart&#10;&#10;Description automatically generated">
            <a:extLst>
              <a:ext uri="{FF2B5EF4-FFF2-40B4-BE49-F238E27FC236}">
                <a16:creationId xmlns:a16="http://schemas.microsoft.com/office/drawing/2014/main" id="{34D5707B-0A6D-EC5F-4F73-870880D069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3291" y="353532"/>
            <a:ext cx="6353747" cy="2437672"/>
          </a:xfrm>
          <a:prstGeom prst="rect">
            <a:avLst/>
          </a:prstGeom>
        </p:spPr>
      </p:pic>
    </p:spTree>
    <p:extLst>
      <p:ext uri="{BB962C8B-B14F-4D97-AF65-F5344CB8AC3E}">
        <p14:creationId xmlns:p14="http://schemas.microsoft.com/office/powerpoint/2010/main" val="3827302936"/>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55CED7-792A-B79E-80A2-110F023E5A03}"/>
              </a:ext>
            </a:extLst>
          </p:cNvPr>
          <p:cNvSpPr txBox="1"/>
          <p:nvPr/>
        </p:nvSpPr>
        <p:spPr>
          <a:xfrm>
            <a:off x="334963" y="340161"/>
            <a:ext cx="10466387" cy="1377077"/>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3200" kern="0" dirty="0">
                <a:latin typeface="Rakuten Sans" panose="020B0503020203020204" pitchFamily="34" charset="0"/>
                <a:cs typeface="Rakuten Sans" panose="020B0503020203020204" pitchFamily="34" charset="0"/>
              </a:rPr>
              <a:t>Other concepts of interest</a:t>
            </a:r>
          </a:p>
        </p:txBody>
      </p:sp>
      <p:sp>
        <p:nvSpPr>
          <p:cNvPr id="6" name="TextBox 5">
            <a:extLst>
              <a:ext uri="{FF2B5EF4-FFF2-40B4-BE49-F238E27FC236}">
                <a16:creationId xmlns:a16="http://schemas.microsoft.com/office/drawing/2014/main" id="{2296987D-AC5E-5C5D-767C-8EF32E5A4F62}"/>
              </a:ext>
            </a:extLst>
          </p:cNvPr>
          <p:cNvSpPr txBox="1"/>
          <p:nvPr/>
        </p:nvSpPr>
        <p:spPr>
          <a:xfrm>
            <a:off x="334963" y="1871830"/>
            <a:ext cx="11522075" cy="4752253"/>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2400" kern="0" dirty="0">
                <a:latin typeface="Rakuten Sans" panose="020B0503020203020204" pitchFamily="34" charset="0"/>
                <a:cs typeface="Rakuten Sans" panose="020B0503020203020204" pitchFamily="34" charset="0"/>
              </a:rPr>
              <a:t>“The Algebra of Algebraic Data Types”</a:t>
            </a:r>
          </a:p>
          <a:p>
            <a:pPr algn="l"/>
            <a:r>
              <a:rPr lang="en-US" sz="2400" kern="0" dirty="0">
                <a:latin typeface="Rakuten Sans" panose="020B0503020203020204" pitchFamily="34" charset="0"/>
                <a:cs typeface="Rakuten Sans" panose="020B0503020203020204" pitchFamily="34" charset="0"/>
                <a:hlinkClick r:id="rId2">
                  <a:extLst>
                    <a:ext uri="{A12FA001-AC4F-418D-AE19-62706E023703}">
                      <ahyp:hlinkClr xmlns:ahyp="http://schemas.microsoft.com/office/drawing/2018/hyperlinkcolor" val="tx"/>
                    </a:ext>
                  </a:extLst>
                </a:hlinkClick>
              </a:rPr>
              <a:t>https://www.youtube.com/watch?v=YScIPA8RbVE</a:t>
            </a:r>
            <a:endParaRPr lang="en-US" sz="2400" kern="0" dirty="0">
              <a:latin typeface="Rakuten Sans" panose="020B0503020203020204" pitchFamily="34" charset="0"/>
              <a:cs typeface="Rakuten Sans" panose="020B0503020203020204" pitchFamily="34" charset="0"/>
            </a:endParaRPr>
          </a:p>
          <a:p>
            <a:pPr algn="l"/>
            <a:endParaRPr lang="en-US" sz="2400" kern="0" dirty="0">
              <a:latin typeface="Rakuten Sans" panose="020B0503020203020204" pitchFamily="34" charset="0"/>
              <a:cs typeface="Rakuten Sans" panose="020B0503020203020204" pitchFamily="34" charset="0"/>
            </a:endParaRPr>
          </a:p>
          <a:p>
            <a:pPr algn="l"/>
            <a:endParaRPr lang="en-US" sz="2400" kern="0" dirty="0">
              <a:latin typeface="Rakuten Sans" panose="020B0503020203020204" pitchFamily="34" charset="0"/>
              <a:cs typeface="Rakuten Sans" panose="020B0503020203020204" pitchFamily="34" charset="0"/>
            </a:endParaRPr>
          </a:p>
          <a:p>
            <a:pPr algn="l"/>
            <a:r>
              <a:rPr lang="en-US" sz="2400" kern="0" dirty="0">
                <a:latin typeface="Rakuten Sans" panose="020B0503020203020204" pitchFamily="34" charset="0"/>
                <a:cs typeface="Rakuten Sans" panose="020B0503020203020204" pitchFamily="34" charset="0"/>
              </a:rPr>
              <a:t>“Simple Algebraic Data Types”</a:t>
            </a:r>
          </a:p>
          <a:p>
            <a:pPr algn="l"/>
            <a:r>
              <a:rPr lang="en-US" sz="2400" kern="0" dirty="0">
                <a:latin typeface="Rakuten Sans" panose="020B0503020203020204" pitchFamily="34" charset="0"/>
                <a:cs typeface="Rakuten Sans" panose="020B0503020203020204" pitchFamily="34" charset="0"/>
                <a:hlinkClick r:id="rId3">
                  <a:extLst>
                    <a:ext uri="{A12FA001-AC4F-418D-AE19-62706E023703}">
                      <ahyp:hlinkClr xmlns:ahyp="http://schemas.microsoft.com/office/drawing/2018/hyperlinkcolor" val="tx"/>
                    </a:ext>
                  </a:extLst>
                </a:hlinkClick>
              </a:rPr>
              <a:t>https://bartoszmilewski.com/2015/01/13/simple-algebraic-data-types/</a:t>
            </a:r>
            <a:endParaRPr lang="en-US" sz="2400" kern="0" dirty="0">
              <a:latin typeface="Rakuten Sans" panose="020B0503020203020204" pitchFamily="34" charset="0"/>
              <a:cs typeface="Rakuten Sans" panose="020B0503020203020204" pitchFamily="34" charset="0"/>
            </a:endParaRPr>
          </a:p>
          <a:p>
            <a:pPr algn="l"/>
            <a:endParaRPr lang="en-US" sz="2400" kern="0" dirty="0">
              <a:latin typeface="Rakuten Sans" panose="020B0503020203020204" pitchFamily="34" charset="0"/>
              <a:cs typeface="Rakuten Sans" panose="020B0503020203020204" pitchFamily="34" charset="0"/>
            </a:endParaRPr>
          </a:p>
          <a:p>
            <a:pPr algn="l"/>
            <a:r>
              <a:rPr lang="en-US" sz="2400" kern="0" dirty="0">
                <a:latin typeface="Rakuten Sans" panose="020B0503020203020204" pitchFamily="34" charset="0"/>
                <a:cs typeface="Rakuten Sans" panose="020B0503020203020204" pitchFamily="34" charset="0"/>
              </a:rPr>
              <a:t>“Types as Sets”</a:t>
            </a:r>
          </a:p>
          <a:p>
            <a:pPr algn="l"/>
            <a:r>
              <a:rPr lang="en-US" sz="2400" kern="0" dirty="0">
                <a:latin typeface="Rakuten Sans" panose="020B0503020203020204" pitchFamily="34" charset="0"/>
                <a:cs typeface="Rakuten Sans" panose="020B0503020203020204" pitchFamily="34" charset="0"/>
                <a:hlinkClick r:id="rId4">
                  <a:extLst>
                    <a:ext uri="{A12FA001-AC4F-418D-AE19-62706E023703}">
                      <ahyp:hlinkClr xmlns:ahyp="http://schemas.microsoft.com/office/drawing/2018/hyperlinkcolor" val="tx"/>
                    </a:ext>
                  </a:extLst>
                </a:hlinkClick>
              </a:rPr>
              <a:t>https://guide.elm-lang.org/appendix/types_as_sets.html</a:t>
            </a:r>
            <a:endParaRPr lang="en-US" sz="2400" kern="0" dirty="0">
              <a:latin typeface="Rakuten Sans" panose="020B0503020203020204" pitchFamily="34" charset="0"/>
              <a:cs typeface="Rakuten Sans" panose="020B0503020203020204" pitchFamily="34" charset="0"/>
            </a:endParaRPr>
          </a:p>
        </p:txBody>
      </p:sp>
    </p:spTree>
    <p:extLst>
      <p:ext uri="{BB962C8B-B14F-4D97-AF65-F5344CB8AC3E}">
        <p14:creationId xmlns:p14="http://schemas.microsoft.com/office/powerpoint/2010/main" val="97684340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A81C35-9112-5A42-BC3E-A9E8236A3D19}"/>
              </a:ext>
            </a:extLst>
          </p:cNvPr>
          <p:cNvSpPr txBox="1"/>
          <p:nvPr/>
        </p:nvSpPr>
        <p:spPr>
          <a:xfrm>
            <a:off x="334963" y="33046"/>
            <a:ext cx="9199383" cy="1222382"/>
          </a:xfrm>
          <a:prstGeom prst="rect">
            <a:avLst/>
          </a:prstGeom>
          <a:noFill/>
          <a:ln>
            <a:noFill/>
          </a:ln>
        </p:spPr>
        <p:txBody>
          <a:bodyPr wrap="square" lIns="270000" tIns="270000" rIns="270000" bIns="270000" rtlCol="0" anchor="ctr">
            <a:sp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algn="l"/>
            <a:r>
              <a:rPr lang="en-US" sz="4400" dirty="0">
                <a:latin typeface="Rakuten Sans" panose="020B0503020203020204" pitchFamily="34" charset="0"/>
                <a:cs typeface="Rakuten Sans" panose="020B0503020203020204" pitchFamily="34" charset="0"/>
              </a:rPr>
              <a:t>Selected Sources</a:t>
            </a:r>
          </a:p>
        </p:txBody>
      </p:sp>
      <p:sp>
        <p:nvSpPr>
          <p:cNvPr id="3" name="TextBox 2">
            <a:extLst>
              <a:ext uri="{FF2B5EF4-FFF2-40B4-BE49-F238E27FC236}">
                <a16:creationId xmlns:a16="http://schemas.microsoft.com/office/drawing/2014/main" id="{B6C14533-D017-6079-D479-7CCB33CD2B59}"/>
              </a:ext>
            </a:extLst>
          </p:cNvPr>
          <p:cNvSpPr txBox="1"/>
          <p:nvPr/>
        </p:nvSpPr>
        <p:spPr>
          <a:xfrm>
            <a:off x="1962027" y="1199848"/>
            <a:ext cx="8267945" cy="5222986"/>
          </a:xfrm>
          <a:prstGeom prst="rect">
            <a:avLst/>
          </a:prstGeom>
          <a:noFill/>
          <a:ln>
            <a:noFill/>
          </a:ln>
        </p:spPr>
        <p:txBody>
          <a:bodyPr wrap="square" lIns="270000" tIns="270000" rIns="270000" bIns="270000" rtlCol="0" anchor="t">
            <a:no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3">
                  <a:extLst>
                    <a:ext uri="{A12FA001-AC4F-418D-AE19-62706E023703}">
                      <ahyp:hlinkClr xmlns:ahyp="http://schemas.microsoft.com/office/drawing/2018/hyperlinkcolor" val="tx"/>
                    </a:ext>
                  </a:extLst>
                </a:hlinkClick>
              </a:rPr>
              <a:t>https://en.wikipedia.org/wiki/Functional_programming</a:t>
            </a: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3">
                  <a:extLst>
                    <a:ext uri="{A12FA001-AC4F-418D-AE19-62706E023703}">
                      <ahyp:hlinkClr xmlns:ahyp="http://schemas.microsoft.com/office/drawing/2018/hyperlinkcolor" val="tx"/>
                    </a:ext>
                  </a:extLst>
                </a:hlinkClick>
              </a:rPr>
              <a:t>https://www.youtube.com/watch?v=4_wJ3Z7G6Q4</a:t>
            </a: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4">
                  <a:extLst>
                    <a:ext uri="{A12FA001-AC4F-418D-AE19-62706E023703}">
                      <ahyp:hlinkClr xmlns:ahyp="http://schemas.microsoft.com/office/drawing/2018/hyperlinkcolor" val="tx"/>
                    </a:ext>
                  </a:extLst>
                </a:hlinkClick>
              </a:rPr>
              <a:t>https://www.fpcomplete.com/blog/2017/04/pure-functional-programming/</a:t>
            </a:r>
            <a:endParaRPr lang="en-US" sz="1200" dirty="0">
              <a:latin typeface="Rakuten Sans" panose="020B0503020203020204" pitchFamily="34" charset="0"/>
              <a:cs typeface="Rakuten Sans" panose="020B0503020203020204" pitchFamily="34" charset="0"/>
            </a:endParaRP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3">
                  <a:extLst>
                    <a:ext uri="{A12FA001-AC4F-418D-AE19-62706E023703}">
                      <ahyp:hlinkClr xmlns:ahyp="http://schemas.microsoft.com/office/drawing/2018/hyperlinkcolor" val="tx"/>
                    </a:ext>
                  </a:extLst>
                </a:hlinkClick>
              </a:rPr>
              <a:t>http://blog.jenkster.com/2015/12/what-is-functional-programming.html</a:t>
            </a: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3">
                  <a:extLst>
                    <a:ext uri="{A12FA001-AC4F-418D-AE19-62706E023703}">
                      <ahyp:hlinkClr xmlns:ahyp="http://schemas.microsoft.com/office/drawing/2018/hyperlinkcolor" val="tx"/>
                    </a:ext>
                  </a:extLst>
                </a:hlinkClick>
              </a:rPr>
              <a:t>https://medium.com/javascript-scene/master-the-javascript-interview-what-is-functional-programming-7f218c68b3a0</a:t>
            </a:r>
            <a:r>
              <a:rPr lang="en-US" sz="1200" dirty="0">
                <a:latin typeface="Rakuten Sans" panose="020B0503020203020204" pitchFamily="34" charset="0"/>
                <a:cs typeface="Rakuten Sans" panose="020B0503020203020204" pitchFamily="34" charset="0"/>
              </a:rPr>
              <a:t> </a:t>
            </a: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5">
                  <a:extLst>
                    <a:ext uri="{A12FA001-AC4F-418D-AE19-62706E023703}">
                      <ahyp:hlinkClr xmlns:ahyp="http://schemas.microsoft.com/office/drawing/2018/hyperlinkcolor" val="tx"/>
                    </a:ext>
                  </a:extLst>
                </a:hlinkClick>
              </a:rPr>
              <a:t>https://guide.elm-lang.org/</a:t>
            </a:r>
            <a:r>
              <a:rPr lang="en-US" sz="1200" dirty="0">
                <a:latin typeface="Rakuten Sans" panose="020B0503020203020204" pitchFamily="34" charset="0"/>
                <a:cs typeface="Rakuten Sans" panose="020B0503020203020204" pitchFamily="34" charset="0"/>
              </a:rPr>
              <a:t> </a:t>
            </a: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6">
                  <a:extLst>
                    <a:ext uri="{A12FA001-AC4F-418D-AE19-62706E023703}">
                      <ahyp:hlinkClr xmlns:ahyp="http://schemas.microsoft.com/office/drawing/2018/hyperlinkcolor" val="tx"/>
                    </a:ext>
                  </a:extLst>
                </a:hlinkClick>
              </a:rPr>
              <a:t>https://www.youtube.com/watch?v=z0N1aZ6SnBk</a:t>
            </a:r>
            <a:endParaRPr lang="en-US" sz="1200" dirty="0">
              <a:latin typeface="Rakuten Sans" panose="020B0503020203020204" pitchFamily="34" charset="0"/>
              <a:cs typeface="Rakuten Sans" panose="020B0503020203020204" pitchFamily="34" charset="0"/>
            </a:endParaRP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7">
                  <a:extLst>
                    <a:ext uri="{A12FA001-AC4F-418D-AE19-62706E023703}">
                      <ahyp:hlinkClr xmlns:ahyp="http://schemas.microsoft.com/office/drawing/2018/hyperlinkcolor" val="tx"/>
                    </a:ext>
                  </a:extLst>
                </a:hlinkClick>
              </a:rPr>
              <a:t>https://www.youtube.com/watch?v=3n17wHe5wEw</a:t>
            </a:r>
            <a:endParaRPr lang="en-US" sz="1200" dirty="0">
              <a:latin typeface="Rakuten Sans" panose="020B0503020203020204" pitchFamily="34" charset="0"/>
              <a:cs typeface="Rakuten Sans" panose="020B0503020203020204" pitchFamily="34" charset="0"/>
            </a:endParaRP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8">
                  <a:extLst>
                    <a:ext uri="{A12FA001-AC4F-418D-AE19-62706E023703}">
                      <ahyp:hlinkClr xmlns:ahyp="http://schemas.microsoft.com/office/drawing/2018/hyperlinkcolor" val="tx"/>
                    </a:ext>
                  </a:extLst>
                </a:hlinkClick>
              </a:rPr>
              <a:t>https://www.youtube.com/watch?v=iSmkqocn0oQ</a:t>
            </a:r>
            <a:endParaRPr lang="en-US" sz="1200" dirty="0">
              <a:latin typeface="Rakuten Sans" panose="020B0503020203020204" pitchFamily="34" charset="0"/>
              <a:cs typeface="Rakuten Sans" panose="020B0503020203020204" pitchFamily="34" charset="0"/>
            </a:endParaRP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9">
                  <a:extLst>
                    <a:ext uri="{A12FA001-AC4F-418D-AE19-62706E023703}">
                      <ahyp:hlinkClr xmlns:ahyp="http://schemas.microsoft.com/office/drawing/2018/hyperlinkcolor" val="tx"/>
                    </a:ext>
                  </a:extLst>
                </a:hlinkClick>
              </a:rPr>
              <a:t>https://www.youtube.com/watch?v=LnX3B9oaKzw</a:t>
            </a:r>
            <a:endParaRPr lang="en-US" sz="1200" dirty="0">
              <a:latin typeface="Rakuten Sans" panose="020B0503020203020204" pitchFamily="34" charset="0"/>
              <a:cs typeface="Rakuten Sans" panose="020B0503020203020204" pitchFamily="34" charset="0"/>
            </a:endParaRP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10">
                  <a:extLst>
                    <a:ext uri="{A12FA001-AC4F-418D-AE19-62706E023703}">
                      <ahyp:hlinkClr xmlns:ahyp="http://schemas.microsoft.com/office/drawing/2018/hyperlinkcolor" val="tx"/>
                    </a:ext>
                  </a:extLst>
                </a:hlinkClick>
              </a:rPr>
              <a:t>https://www.youtube.com/watch?v=UIUlFQH4Cvo</a:t>
            </a:r>
            <a:endParaRPr lang="en-US" sz="1200" dirty="0">
              <a:latin typeface="Rakuten Sans" panose="020B0503020203020204" pitchFamily="34" charset="0"/>
              <a:cs typeface="Rakuten Sans" panose="020B0503020203020204" pitchFamily="34" charset="0"/>
            </a:endParaRP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11">
                  <a:extLst>
                    <a:ext uri="{A12FA001-AC4F-418D-AE19-62706E023703}">
                      <ahyp:hlinkClr xmlns:ahyp="http://schemas.microsoft.com/office/drawing/2018/hyperlinkcolor" val="tx"/>
                    </a:ext>
                  </a:extLst>
                </a:hlinkClick>
              </a:rPr>
              <a:t>https://www.youtube.com/watch?v=6YbK8o9rZfI</a:t>
            </a:r>
            <a:r>
              <a:rPr lang="en-US" sz="1200" dirty="0">
                <a:latin typeface="Rakuten Sans" panose="020B0503020203020204" pitchFamily="34" charset="0"/>
                <a:cs typeface="Rakuten Sans" panose="020B0503020203020204" pitchFamily="34" charset="0"/>
              </a:rPr>
              <a:t> </a:t>
            </a: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12">
                  <a:extLst>
                    <a:ext uri="{A12FA001-AC4F-418D-AE19-62706E023703}">
                      <ahyp:hlinkClr xmlns:ahyp="http://schemas.microsoft.com/office/drawing/2018/hyperlinkcolor" val="tx"/>
                    </a:ext>
                  </a:extLst>
                </a:hlinkClick>
              </a:rPr>
              <a:t>https://en.wikipedia.org/wiki/Hindley%E2%80%93Milner_type_system</a:t>
            </a:r>
            <a:r>
              <a:rPr lang="en-US" sz="1200" dirty="0">
                <a:latin typeface="Rakuten Sans" panose="020B0503020203020204" pitchFamily="34" charset="0"/>
                <a:cs typeface="Rakuten Sans" panose="020B0503020203020204" pitchFamily="34" charset="0"/>
              </a:rPr>
              <a:t> </a:t>
            </a: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13">
                  <a:extLst>
                    <a:ext uri="{A12FA001-AC4F-418D-AE19-62706E023703}">
                      <ahyp:hlinkClr xmlns:ahyp="http://schemas.microsoft.com/office/drawing/2018/hyperlinkcolor" val="tx"/>
                    </a:ext>
                  </a:extLst>
                </a:hlinkClick>
              </a:rPr>
              <a:t>https://www.youtube.com/watch?v=1PhArSujR_A&amp;t=127s</a:t>
            </a:r>
            <a:r>
              <a:rPr lang="en-US" sz="1200" dirty="0">
                <a:latin typeface="Rakuten Sans" panose="020B0503020203020204" pitchFamily="34" charset="0"/>
                <a:cs typeface="Rakuten Sans" panose="020B0503020203020204" pitchFamily="34" charset="0"/>
              </a:rPr>
              <a:t>  (Carmack about Functional Programming)</a:t>
            </a: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14">
                  <a:extLst>
                    <a:ext uri="{A12FA001-AC4F-418D-AE19-62706E023703}">
                      <ahyp:hlinkClr xmlns:ahyp="http://schemas.microsoft.com/office/drawing/2018/hyperlinkcolor" val="tx"/>
                    </a:ext>
                  </a:extLst>
                </a:hlinkClick>
              </a:rPr>
              <a:t>https://enlear.academy/pure-vs-impure-function-395df7ce6acc</a:t>
            </a:r>
            <a:endParaRPr lang="en-US" sz="1200" dirty="0">
              <a:latin typeface="Rakuten Sans" panose="020B0503020203020204" pitchFamily="34" charset="0"/>
              <a:cs typeface="Rakuten Sans" panose="020B0503020203020204" pitchFamily="34" charset="0"/>
            </a:endParaRP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15">
                  <a:extLst>
                    <a:ext uri="{A12FA001-AC4F-418D-AE19-62706E023703}">
                      <ahyp:hlinkClr xmlns:ahyp="http://schemas.microsoft.com/office/drawing/2018/hyperlinkcolor" val="tx"/>
                    </a:ext>
                  </a:extLst>
                </a:hlinkClick>
              </a:rPr>
              <a:t>https://functional-programming-in-elm.netlify.app/recursion/tail-call-elimination.html</a:t>
            </a:r>
            <a:endParaRPr lang="en-US" sz="1200" dirty="0">
              <a:latin typeface="Rakuten Sans" panose="020B0503020203020204" pitchFamily="34" charset="0"/>
              <a:cs typeface="Rakuten Sans" panose="020B0503020203020204" pitchFamily="34" charset="0"/>
            </a:endParaRP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16">
                  <a:extLst>
                    <a:ext uri="{A12FA001-AC4F-418D-AE19-62706E023703}">
                      <ahyp:hlinkClr xmlns:ahyp="http://schemas.microsoft.com/office/drawing/2018/hyperlinkcolor" val="tx"/>
                    </a:ext>
                  </a:extLst>
                </a:hlinkClick>
              </a:rPr>
              <a:t>https://mostly-adequate.gitbook.io/mostly-adequate-guide/</a:t>
            </a:r>
            <a:r>
              <a:rPr lang="en-US" sz="1200" dirty="0">
                <a:latin typeface="Rakuten Sans" panose="020B0503020203020204" pitchFamily="34" charset="0"/>
                <a:cs typeface="Rakuten Sans" panose="020B0503020203020204" pitchFamily="34" charset="0"/>
              </a:rPr>
              <a:t> </a:t>
            </a: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17">
                  <a:extLst>
                    <a:ext uri="{A12FA001-AC4F-418D-AE19-62706E023703}">
                      <ahyp:hlinkClr xmlns:ahyp="http://schemas.microsoft.com/office/drawing/2018/hyperlinkcolor" val="tx"/>
                    </a:ext>
                  </a:extLst>
                </a:hlinkClick>
              </a:rPr>
              <a:t>https://www.reaktor.com/blog/fear-trust-and-javascript/</a:t>
            </a:r>
            <a:endParaRPr lang="en-US" sz="1200" dirty="0">
              <a:latin typeface="Rakuten Sans" panose="020B0503020203020204" pitchFamily="34" charset="0"/>
              <a:cs typeface="Rakuten Sans" panose="020B0503020203020204" pitchFamily="34" charset="0"/>
            </a:endParaRP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18">
                  <a:extLst>
                    <a:ext uri="{A12FA001-AC4F-418D-AE19-62706E023703}">
                      <ahyp:hlinkClr xmlns:ahyp="http://schemas.microsoft.com/office/drawing/2018/hyperlinkcolor" val="tx"/>
                    </a:ext>
                  </a:extLst>
                </a:hlinkClick>
              </a:rPr>
              <a:t>https://www.youtube.com/watch?v=DfLvDFxcAIA</a:t>
            </a:r>
            <a:endParaRPr lang="en-US" sz="1200" dirty="0">
              <a:latin typeface="Rakuten Sans" panose="020B0503020203020204" pitchFamily="34" charset="0"/>
              <a:cs typeface="Rakuten Sans" panose="020B0503020203020204" pitchFamily="34" charset="0"/>
            </a:endParaRP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19">
                  <a:extLst>
                    <a:ext uri="{A12FA001-AC4F-418D-AE19-62706E023703}">
                      <ahyp:hlinkClr xmlns:ahyp="http://schemas.microsoft.com/office/drawing/2018/hyperlinkcolor" val="tx"/>
                    </a:ext>
                  </a:extLst>
                </a:hlinkClick>
              </a:rPr>
              <a:t>https://www.youtube.com/watch?v=Agu6jipKfYw</a:t>
            </a:r>
            <a:r>
              <a:rPr lang="en-US" sz="1200" dirty="0">
                <a:latin typeface="Rakuten Sans" panose="020B0503020203020204" pitchFamily="34" charset="0"/>
                <a:cs typeface="Rakuten Sans" panose="020B0503020203020204" pitchFamily="34" charset="0"/>
              </a:rPr>
              <a:t> </a:t>
            </a: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20">
                  <a:extLst>
                    <a:ext uri="{A12FA001-AC4F-418D-AE19-62706E023703}">
                      <ahyp:hlinkClr xmlns:ahyp="http://schemas.microsoft.com/office/drawing/2018/hyperlinkcolor" val="tx"/>
                    </a:ext>
                  </a:extLst>
                </a:hlinkClick>
              </a:rPr>
              <a:t>https://javascript.info/currying-partials</a:t>
            </a:r>
            <a:endParaRPr lang="en-US" sz="1200" dirty="0">
              <a:latin typeface="Rakuten Sans" panose="020B0503020203020204" pitchFamily="34" charset="0"/>
              <a:cs typeface="Rakuten Sans" panose="020B0503020203020204" pitchFamily="34" charset="0"/>
            </a:endParaRP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21">
                  <a:extLst>
                    <a:ext uri="{A12FA001-AC4F-418D-AE19-62706E023703}">
                      <ahyp:hlinkClr xmlns:ahyp="http://schemas.microsoft.com/office/drawing/2018/hyperlinkcolor" val="tx"/>
                    </a:ext>
                  </a:extLst>
                </a:hlinkClick>
              </a:rPr>
              <a:t>https://www.youtube.com/watch?v=TYupO6L26YA&amp;t=4978s</a:t>
            </a:r>
            <a:endParaRPr lang="en-US" sz="1200" dirty="0">
              <a:latin typeface="Rakuten Sans" panose="020B0503020203020204" pitchFamily="34" charset="0"/>
              <a:cs typeface="Rakuten Sans" panose="020B0503020203020204" pitchFamily="34" charset="0"/>
            </a:endParaRP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22">
                  <a:extLst>
                    <a:ext uri="{A12FA001-AC4F-418D-AE19-62706E023703}">
                      <ahyp:hlinkClr xmlns:ahyp="http://schemas.microsoft.com/office/drawing/2018/hyperlinkcolor" val="tx"/>
                    </a:ext>
                  </a:extLst>
                </a:hlinkClick>
              </a:rPr>
              <a:t>https://lucamug.medium.com/functors-applicatives-and-monads-in-pictures-784c2b5786f7</a:t>
            </a:r>
            <a:endParaRPr lang="en-US" sz="1200" dirty="0">
              <a:latin typeface="Rakuten Sans" panose="020B0503020203020204" pitchFamily="34" charset="0"/>
              <a:cs typeface="Rakuten Sans" panose="020B0503020203020204" pitchFamily="34" charset="0"/>
            </a:endParaRPr>
          </a:p>
          <a:p>
            <a:pPr marL="185738" indent="-185738" algn="l">
              <a:buFont typeface="Arial" panose="020B0604020202020204" pitchFamily="34" charset="0"/>
              <a:buChar char="•"/>
            </a:pPr>
            <a:r>
              <a:rPr lang="en-US" sz="1200" dirty="0">
                <a:latin typeface="Rakuten Sans" panose="020B0503020203020204" pitchFamily="34" charset="0"/>
                <a:cs typeface="Rakuten Sans" panose="020B0503020203020204" pitchFamily="34" charset="0"/>
                <a:hlinkClick r:id="rId23">
                  <a:extLst>
                    <a:ext uri="{A12FA001-AC4F-418D-AE19-62706E023703}">
                      <ahyp:hlinkClr xmlns:ahyp="http://schemas.microsoft.com/office/drawing/2018/hyperlinkcolor" val="tx"/>
                    </a:ext>
                  </a:extLst>
                </a:hlinkClick>
              </a:rPr>
              <a:t>https://jxxcarlson.medium.com/monads-in-elm-6135f573e8f</a:t>
            </a:r>
            <a:endParaRPr lang="en-US" sz="1200" dirty="0">
              <a:latin typeface="Rakuten Sans" panose="020B0503020203020204" pitchFamily="34" charset="0"/>
              <a:cs typeface="Rakuten Sans" panose="020B0503020203020204" pitchFamily="34" charset="0"/>
            </a:endParaRPr>
          </a:p>
          <a:p>
            <a:pPr marL="185738" indent="-185738" algn="l">
              <a:buFont typeface="Arial" panose="020B0604020202020204" pitchFamily="34" charset="0"/>
              <a:buChar char="•"/>
            </a:pPr>
            <a:endParaRPr lang="en-US" sz="1200" dirty="0">
              <a:latin typeface="Rakuten Sans" panose="020B0503020203020204" pitchFamily="34" charset="0"/>
              <a:cs typeface="Rakuten Sans" panose="020B0503020203020204" pitchFamily="34" charset="0"/>
            </a:endParaRPr>
          </a:p>
        </p:txBody>
      </p:sp>
    </p:spTree>
    <p:extLst>
      <p:ext uri="{BB962C8B-B14F-4D97-AF65-F5344CB8AC3E}">
        <p14:creationId xmlns:p14="http://schemas.microsoft.com/office/powerpoint/2010/main" val="2740861131"/>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5896D8B-4125-8004-7138-CE2A91A37A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8208" y="392184"/>
            <a:ext cx="2122842" cy="26535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Functional Programming in Java : Harness the Power of Streams and Lambda Expr... - Picture 1 of 1">
            <a:extLst>
              <a:ext uri="{FF2B5EF4-FFF2-40B4-BE49-F238E27FC236}">
                <a16:creationId xmlns:a16="http://schemas.microsoft.com/office/drawing/2014/main" id="{B8D62306-D8D2-61F5-8410-375C28A714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4891" y="3479799"/>
            <a:ext cx="2211292" cy="265355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ew product image #1">
            <a:extLst>
              <a:ext uri="{FF2B5EF4-FFF2-40B4-BE49-F238E27FC236}">
                <a16:creationId xmlns:a16="http://schemas.microsoft.com/office/drawing/2014/main" id="{DEA070B2-45A0-3F52-420E-414552EA52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86927" y="3479799"/>
            <a:ext cx="2281932" cy="265355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iew product image #1">
            <a:extLst>
              <a:ext uri="{FF2B5EF4-FFF2-40B4-BE49-F238E27FC236}">
                <a16:creationId xmlns:a16="http://schemas.microsoft.com/office/drawing/2014/main" id="{7C138B8E-8E62-82D5-71B6-C07D851183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7004" y="392184"/>
            <a:ext cx="2167067" cy="26535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View product image #1">
            <a:extLst>
              <a:ext uri="{FF2B5EF4-FFF2-40B4-BE49-F238E27FC236}">
                <a16:creationId xmlns:a16="http://schemas.microsoft.com/office/drawing/2014/main" id="{CE836150-A188-ED62-A9BE-7375B1B76C4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2985" y="3479799"/>
            <a:ext cx="2197780" cy="265355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87E24077-9F68-179C-4248-337096492A8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933" y="392184"/>
            <a:ext cx="2206992" cy="265355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36B795B5-585E-1E36-84B5-6CF80FB6BD8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9933" y="3496373"/>
            <a:ext cx="2102868" cy="263697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ands-On Functional Programming in Rust | Programming | eBook">
            <a:extLst>
              <a:ext uri="{FF2B5EF4-FFF2-40B4-BE49-F238E27FC236}">
                <a16:creationId xmlns:a16="http://schemas.microsoft.com/office/drawing/2014/main" id="{375779E0-FC46-9AE2-8DD9-AEFC82BF810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17763" y="392183"/>
            <a:ext cx="2151096" cy="265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282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DA81C35-9112-5A42-BC3E-A9E8236A3D19}"/>
              </a:ext>
            </a:extLst>
          </p:cNvPr>
          <p:cNvSpPr txBox="1"/>
          <p:nvPr/>
        </p:nvSpPr>
        <p:spPr>
          <a:xfrm>
            <a:off x="1496308" y="1371259"/>
            <a:ext cx="9199383" cy="4115482"/>
          </a:xfrm>
          <a:prstGeom prst="rect">
            <a:avLst/>
          </a:prstGeom>
          <a:noFill/>
          <a:ln>
            <a:noFill/>
          </a:ln>
        </p:spPr>
        <p:txBody>
          <a:bodyPr wrap="square" lIns="270000" tIns="270000" rIns="270000" bIns="270000" rtlCol="0" anchor="ctr">
            <a:spAutoFit/>
          </a:bodyPr>
          <a:lstStyle>
            <a:defPPr>
              <a:defRPr lang="ja-JP"/>
            </a:defPPr>
            <a:lvl1pPr algn="ctr">
              <a:defRPr sz="2800">
                <a:solidFill>
                  <a:schemeClr val="bg1"/>
                </a:solidFill>
                <a:latin typeface="Biome" panose="020B0503030204020804" pitchFamily="34" charset="0"/>
                <a:ea typeface="Calibri"/>
                <a:cs typeface="Biome" panose="020B0503030204020804" pitchFamily="34" charset="0"/>
              </a:defRPr>
            </a:lvl1pPr>
          </a:lstStyle>
          <a:p>
            <a:r>
              <a:rPr lang="en-US" dirty="0">
                <a:latin typeface="Rakuten Sans" panose="020B0503020203020204" pitchFamily="34" charset="0"/>
                <a:cs typeface="Rakuten Sans" panose="020B0503020203020204" pitchFamily="34" charset="0"/>
              </a:rPr>
              <a:t>In short</a:t>
            </a:r>
          </a:p>
          <a:p>
            <a:endParaRPr lang="en-US" dirty="0">
              <a:latin typeface="Rakuten Sans" panose="020B0503020203020204" pitchFamily="34" charset="0"/>
              <a:cs typeface="Rakuten Sans" panose="020B0503020203020204" pitchFamily="34" charset="0"/>
            </a:endParaRPr>
          </a:p>
          <a:p>
            <a:r>
              <a:rPr lang="en-US" sz="4400" dirty="0">
                <a:latin typeface="Rakuten Sans" panose="020B0503020203020204" pitchFamily="34" charset="0"/>
                <a:cs typeface="Rakuten Sans" panose="020B0503020203020204" pitchFamily="34" charset="0"/>
              </a:rPr>
              <a:t>A functional programming language is one that supports and encourages programming without side-effects.</a:t>
            </a:r>
          </a:p>
        </p:txBody>
      </p:sp>
    </p:spTree>
    <p:extLst>
      <p:ext uri="{BB962C8B-B14F-4D97-AF65-F5344CB8AC3E}">
        <p14:creationId xmlns:p14="http://schemas.microsoft.com/office/powerpoint/2010/main" val="1493961170"/>
      </p:ext>
    </p:extLst>
  </p:cSld>
  <p:clrMapOvr>
    <a:masterClrMapping/>
  </p:clrMapOvr>
  <p:transition spd="med"/>
</p:sld>
</file>

<file path=ppt/theme/theme1.xml><?xml version="1.0" encoding="utf-8"?>
<a:theme xmlns:a="http://schemas.openxmlformats.org/drawingml/2006/main" name="R-Style v3.0">
  <a:themeElements>
    <a:clrScheme name="R-Style v2.0">
      <a:dk1>
        <a:srgbClr val="000000"/>
      </a:dk1>
      <a:lt1>
        <a:srgbClr val="FFFFFF"/>
      </a:lt1>
      <a:dk2>
        <a:srgbClr val="BF0000"/>
      </a:dk2>
      <a:lt2>
        <a:srgbClr val="F0F0F0"/>
      </a:lt2>
      <a:accent1>
        <a:srgbClr val="BF0000"/>
      </a:accent1>
      <a:accent2>
        <a:srgbClr val="EC4848"/>
      </a:accent2>
      <a:accent3>
        <a:srgbClr val="FFBA46"/>
      </a:accent3>
      <a:accent4>
        <a:srgbClr val="7FDB4B"/>
      </a:accent4>
      <a:accent5>
        <a:srgbClr val="37B4F3"/>
      </a:accent5>
      <a:accent6>
        <a:srgbClr val="2D5BD6"/>
      </a:accent6>
      <a:hlink>
        <a:srgbClr val="0000FF"/>
      </a:hlink>
      <a:folHlink>
        <a:srgbClr val="800080"/>
      </a:folHlink>
    </a:clrScheme>
    <a:fontScheme name="Rakuten Sans">
      <a:majorFont>
        <a:latin typeface="Rakuten Sans"/>
        <a:ea typeface="メイリオ"/>
        <a:cs typeface=""/>
      </a:majorFont>
      <a:minorFont>
        <a:latin typeface="Rakuten Sans"/>
        <a:ea typeface="メイリオ"/>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kumimoji="1" dirty="0" err="1" smtClean="0"/>
        </a:defPPr>
      </a:lstStyle>
    </a:txDef>
  </a:objectDefaults>
  <a:extraClrSchemeLst/>
  <a:extLst>
    <a:ext uri="{05A4C25C-085E-4340-85A3-A5531E510DB2}">
      <thm15:themeFamily xmlns:thm15="http://schemas.microsoft.com/office/thememl/2012/main" name="プレゼンテーション9" id="{F1205E45-0E5E-1E4F-AD86-6525251CB0CE}" vid="{DBCC3D13-6883-A74E-9EC5-511589BC672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DA828E0F29FF91458EA8F7B3BFAFDE07" ma:contentTypeVersion="2" ma:contentTypeDescription="新しいドキュメントを作成します。" ma:contentTypeScope="" ma:versionID="48919da670582371c7f4a8826a461bcc">
  <xsd:schema xmlns:xsd="http://www.w3.org/2001/XMLSchema" xmlns:xs="http://www.w3.org/2001/XMLSchema" xmlns:p="http://schemas.microsoft.com/office/2006/metadata/properties" xmlns:ns3="52e349cb-62f0-4ed8-ac56-c3a188f15f32" targetNamespace="http://schemas.microsoft.com/office/2006/metadata/properties" ma:root="true" ma:fieldsID="946fad6bb004fa9df9290100297775dd" ns3:_="">
    <xsd:import namespace="52e349cb-62f0-4ed8-ac56-c3a188f15f32"/>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2e349cb-62f0-4ed8-ac56-c3a188f15f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7224158-01A7-4188-9A55-D7D48AFE81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2e349cb-62f0-4ed8-ac56-c3a188f15f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35C6CC8-1C4F-48F3-AC0D-B58520A947BF}">
  <ds:schemaRefs>
    <ds:schemaRef ds:uri="http://schemas.microsoft.com/sharepoint/v3/contenttype/forms"/>
  </ds:schemaRefs>
</ds:datastoreItem>
</file>

<file path=customXml/itemProps3.xml><?xml version="1.0" encoding="utf-8"?>
<ds:datastoreItem xmlns:ds="http://schemas.openxmlformats.org/officeDocument/2006/customXml" ds:itemID="{2A6B42A9-7C97-429F-850A-40684D98778E}">
  <ds:schemaRefs>
    <ds:schemaRef ds:uri="http://schemas.microsoft.com/office/2006/metadata/properties"/>
    <ds:schemaRef ds:uri="http://purl.org/dc/terms/"/>
    <ds:schemaRef ds:uri="52e349cb-62f0-4ed8-ac56-c3a188f15f32"/>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R-Style v3</Template>
  <TotalTime>6943</TotalTime>
  <Words>6204</Words>
  <Application>Microsoft Macintosh PowerPoint</Application>
  <PresentationFormat>Widescreen</PresentationFormat>
  <Paragraphs>796</Paragraphs>
  <Slides>78</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Andale Mono</vt:lpstr>
      <vt:lpstr>Arial</vt:lpstr>
      <vt:lpstr>Biome</vt:lpstr>
      <vt:lpstr>Calibri</vt:lpstr>
      <vt:lpstr>Fira Code</vt:lpstr>
      <vt:lpstr>Rakuten Sans</vt:lpstr>
      <vt:lpstr>Verdana</vt:lpstr>
      <vt:lpstr>R-Style v3.0</vt:lpstr>
      <vt:lpstr>Demystifying Functional Programming with Flying Saucer </vt:lpstr>
      <vt:lpstr>PowerPoint Presentation</vt:lpstr>
      <vt:lpstr>PowerPoint Presentation</vt:lpstr>
      <vt:lpstr>PowerPoint Presentation</vt:lpstr>
      <vt:lpstr>PowerPoint Presentation</vt:lpstr>
      <vt:lpstr>Avoid Side Effects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Developer eXperience</vt:lpstr>
      <vt:lpstr>Dynamic imperative Language</vt:lpstr>
      <vt:lpstr>Dynamic imperative Language</vt:lpstr>
      <vt:lpstr>Purely Functional Language</vt:lpstr>
      <vt:lpstr>Purely Functional Language</vt:lpstr>
      <vt:lpstr>Stress-free Developer Experience</vt:lpstr>
      <vt:lpstr>PowerPoint Presentation</vt:lpstr>
      <vt:lpstr>Elm introduction</vt:lpstr>
      <vt:lpstr>PowerPoint Presentation</vt:lpstr>
      <vt:lpstr>PowerPoint Presentation</vt:lpstr>
      <vt:lpstr>PowerPoint Presentation</vt:lpstr>
      <vt:lpstr>Elm guarantees</vt:lpstr>
      <vt:lpstr>No need 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Let's code!</vt:lpstr>
      <vt:lpstr>PowerPoint Presentation</vt:lpstr>
      <vt:lpstr>PowerPoint Presentation</vt:lpstr>
      <vt:lpstr>PowerPoint Presentation</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Demystifying Functional Programming with Flying Saucer </dc:title>
  <dc:creator>Mugnaini, Luca | Luca | MPD</dc:creator>
  <cp:lastModifiedBy>Mugnaini, Luca | Luca | MPD</cp:lastModifiedBy>
  <cp:revision>51</cp:revision>
  <cp:lastPrinted>2018-09-21T06:58:36Z</cp:lastPrinted>
  <dcterms:created xsi:type="dcterms:W3CDTF">2024-06-29T04:13:12Z</dcterms:created>
  <dcterms:modified xsi:type="dcterms:W3CDTF">2024-08-01T07:52:04Z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0x010100DA828E0F29FF91458EA8F7B3BFAFDE07</vt:lpwstr>
  </property>
</Properties>
</file>